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"/>
  </p:notesMasterIdLst>
  <p:handoutMasterIdLst>
    <p:handoutMasterId r:id="rId6"/>
  </p:handoutMasterIdLst>
  <p:sldIdLst>
    <p:sldId id="257" r:id="rId2"/>
    <p:sldId id="264" r:id="rId3"/>
    <p:sldId id="259" r:id="rId4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dem Christian" initials="T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1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6" autoAdjust="0"/>
    <p:restoredTop sz="91300" autoAdjust="0"/>
  </p:normalViewPr>
  <p:slideViewPr>
    <p:cSldViewPr snapToGrid="0" showGuides="1">
      <p:cViewPr varScale="1">
        <p:scale>
          <a:sx n="70" d="100"/>
          <a:sy n="70" d="100"/>
        </p:scale>
        <p:origin x="4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9" d="100"/>
          <a:sy n="49" d="100"/>
        </p:scale>
        <p:origin x="261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0979999-BF57-4551-A0F4-1770515E1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342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BF15D1-F351-4BA7-BDDF-7CBCBBFFD6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90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Fundamental difference with DA –ID of a balancing market due to the short distance to real time and security aspects involved</a:t>
            </a:r>
            <a:endParaRPr lang="es-ES" b="1" dirty="0" smtClean="0"/>
          </a:p>
          <a:p>
            <a:pPr marL="342900" lvl="1" indent="-558800">
              <a:buNone/>
            </a:pPr>
            <a:r>
              <a:rPr lang="en-US" dirty="0" smtClean="0"/>
              <a:t>Operational real time market and local TSO responsibilities need to be still possible respected (LFC&amp;R); TSO´s should preserve reserves/ACE quality in a context of different system dynamics; this TSO task should be preserved independent of balancing markets extension.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F15D1-F351-4BA7-BDDF-7CBCBBFFD66C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815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mieszczanski\Desktop\Slide Master Title 1_l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254000" y="2849563"/>
            <a:ext cx="2873375" cy="360362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83BC34-21D2-4F0B-BDC6-EDBBF0971D12}" type="datetime3">
              <a:rPr lang="en-US"/>
              <a:pPr>
                <a:defRPr/>
              </a:pPr>
              <a:t>27 May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1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ong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>
            <a:lvl3pPr marL="216000">
              <a:buFont typeface="Arial" pitchFamily="34" charset="0"/>
              <a:buChar char="•"/>
              <a:defRPr/>
            </a:lvl3pPr>
            <a:lvl6pPr>
              <a:defRPr/>
            </a:lvl6pPr>
            <a:lvl7pPr>
              <a:defRPr/>
            </a:lvl7pPr>
            <a:lvl8pPr>
              <a:buNone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4 June 2015  |  Page </a:t>
            </a:r>
            <a:fld id="{806A405D-2BFE-4457-877B-06E12F1401A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83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6180139" y="1287463"/>
            <a:ext cx="2720974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5926139" cy="4722812"/>
          </a:xfrm>
        </p:spPr>
        <p:txBody>
          <a:bodyPr/>
          <a:lstStyle>
            <a:lvl3pPr marL="216000"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EE2CB-4FCE-486C-98D3-AD0ECB1AA0AE}" type="datetime3">
              <a:rPr lang="en-US" altLang="en-US"/>
              <a:pPr>
                <a:defRPr/>
              </a:pPr>
              <a:t>27 May 2015</a:t>
            </a:fld>
            <a:r>
              <a:rPr lang="en-US" altLang="en-US"/>
              <a:t>  |  Page </a:t>
            </a:r>
            <a:fld id="{4A7D6AB2-7F3C-43A5-8F0A-0ACB91A10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60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4687888" y="1287463"/>
            <a:ext cx="4213225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4433889" cy="4722812"/>
          </a:xfrm>
        </p:spPr>
        <p:txBody>
          <a:bodyPr/>
          <a:lstStyle>
            <a:lvl3pPr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9B7A3-F380-4A5D-A63A-7C06B55A544F}" type="datetime3">
              <a:rPr lang="en-US" altLang="en-US"/>
              <a:pPr>
                <a:defRPr/>
              </a:pPr>
              <a:t>27 May 2015</a:t>
            </a:fld>
            <a:r>
              <a:rPr lang="en-US" altLang="en-US"/>
              <a:t>  |  Page </a:t>
            </a:r>
            <a:fld id="{BDD4C7D3-B248-4D1D-87C6-8326ED7E9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91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3127376" y="1287463"/>
            <a:ext cx="5773738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0"/>
          </p:nvPr>
        </p:nvSpPr>
        <p:spPr>
          <a:xfrm>
            <a:off x="253999" y="1287463"/>
            <a:ext cx="2873376" cy="4722812"/>
          </a:xfrm>
        </p:spPr>
        <p:txBody>
          <a:bodyPr/>
          <a:lstStyle>
            <a:lvl3pPr marL="216000">
              <a:buFont typeface="Arial" pitchFamily="34" charset="0"/>
              <a:buChar char="•"/>
              <a:defRPr/>
            </a:lvl3pPr>
            <a:lvl6pPr>
              <a:defRPr/>
            </a:lvl6pPr>
            <a:lvl7pPr>
              <a:defRPr/>
            </a:lvl7pPr>
            <a:lvl8pPr>
              <a:buNone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643DA-EA2B-4F4F-A638-186A5E129B28}" type="datetime3">
              <a:rPr lang="en-US" altLang="en-US"/>
              <a:pPr>
                <a:defRPr/>
              </a:pPr>
              <a:t>27 May 2015</a:t>
            </a:fld>
            <a:r>
              <a:rPr lang="en-US" altLang="en-US"/>
              <a:t>  |  Page </a:t>
            </a:r>
            <a:fld id="{5BA6BA1E-AE13-4B21-8AA5-728E10A069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68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TSO-E layout: 1/3 illustration,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254000" y="1287463"/>
            <a:ext cx="8647114" cy="4722812"/>
          </a:xfrm>
          <a:prstGeom prst="rect">
            <a:avLst/>
          </a:prstGeom>
          <a:gradFill rotWithShape="1">
            <a:gsLst>
              <a:gs pos="0">
                <a:schemeClr val="bg2">
                  <a:alpha val="50999"/>
                </a:schemeClr>
              </a:gs>
              <a:gs pos="100000">
                <a:schemeClr val="bg2">
                  <a:alpha val="1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80000" tIns="108000" rIns="180000"/>
          <a:lstStyle>
            <a:lvl1pPr indent="0">
              <a:lnSpc>
                <a:spcPct val="100000"/>
              </a:lnSpc>
              <a:defRPr sz="1100"/>
            </a:lvl1pPr>
            <a:lvl2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algn="l" rtl="0" fontAlgn="base">
              <a:lnSpc>
                <a:spcPts val="13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648000" algn="l" rtl="0" fontAlgn="base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defRPr lang="en-US" sz="1100" b="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indent="-216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Ø"/>
              <a:defRPr sz="1100"/>
            </a:lvl6pPr>
            <a:lvl7pPr>
              <a:lnSpc>
                <a:spcPct val="100000"/>
              </a:lnSpc>
              <a:defRPr sz="1100"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CC68D-8FD4-4AC5-88FD-019F333D87D9}" type="datetime3">
              <a:rPr lang="en-US" altLang="en-US"/>
              <a:pPr>
                <a:defRPr/>
              </a:pPr>
              <a:t>27 May 2015</a:t>
            </a:fld>
            <a:r>
              <a:rPr lang="en-US" altLang="en-US"/>
              <a:t>  |  Page </a:t>
            </a:r>
            <a:fld id="{0E8E468A-2627-47DA-BFEE-55C141FCB9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7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SO-E layout: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19669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36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81300" y="6584950"/>
            <a:ext cx="6119813" cy="14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17047-4798-424B-B586-0079182D8DD1}" type="datetime3">
              <a:rPr lang="en-US" altLang="en-US"/>
              <a:pPr>
                <a:defRPr/>
              </a:pPr>
              <a:t>27 May 2015</a:t>
            </a:fld>
            <a:r>
              <a:rPr lang="en-US" altLang="en-US"/>
              <a:t>  |  Page </a:t>
            </a:r>
            <a:fld id="{020FCB75-EC33-42F9-9FEF-BF7B319207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mieszczanski\Desktop\Slide Master Title 2_l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254000" y="2849563"/>
            <a:ext cx="2873375" cy="360362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F32235-2D49-4288-BEE4-8E3562F628D3}" type="datetime3">
              <a:rPr lang="en-US"/>
              <a:pPr>
                <a:defRPr/>
              </a:pPr>
              <a:t>27 May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91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Aufmacher_Innen_RG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PPT_Titel_Kopf+Fuss_innen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8388" y="6577013"/>
            <a:ext cx="6119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20 October 2010  |  Page </a:t>
            </a:r>
            <a:fld id="{047A37AC-9A8E-4C16-A531-7D5AF3341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69875"/>
            <a:ext cx="86471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Space for Chapter Headline, 1 Line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4000" y="1287463"/>
            <a:ext cx="8647113" cy="4722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2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blind text, blind text</a:t>
            </a:r>
          </a:p>
          <a:p>
            <a:pPr lvl="3"/>
            <a:r>
              <a:rPr lang="en-US" dirty="0" smtClean="0"/>
              <a:t>Third level blind text, blind text</a:t>
            </a:r>
          </a:p>
          <a:p>
            <a:pPr lvl="4"/>
            <a:r>
              <a:rPr lang="en-US" dirty="0" smtClean="0"/>
              <a:t>Fourth level, blind text, blind</a:t>
            </a:r>
          </a:p>
          <a:p>
            <a:pPr lvl="5"/>
            <a:r>
              <a:rPr lang="en-US" dirty="0" smtClean="0"/>
              <a:t>Fifth level, blind text, blind text</a:t>
            </a:r>
          </a:p>
          <a:p>
            <a:pPr lvl="6"/>
            <a:r>
              <a:rPr lang="en-US" dirty="0" smtClean="0"/>
              <a:t>Sixth level; blind text; blind text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5588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215900" indent="-2159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buChar char="•"/>
        <a:defRPr lang="en-US" sz="1600" dirty="0">
          <a:solidFill>
            <a:schemeClr val="tx1"/>
          </a:solidFill>
          <a:latin typeface="+mn-lt"/>
          <a:cs typeface="+mn-cs"/>
        </a:defRPr>
      </a:lvl2pPr>
      <a:lvl3pPr marL="1143000" indent="-1358900" algn="l" rtl="0" eaLnBrk="1" fontAlgn="base" hangingPunct="1">
        <a:spcBef>
          <a:spcPct val="0"/>
        </a:spcBef>
        <a:spcAft>
          <a:spcPts val="600"/>
        </a:spcAft>
        <a:buFont typeface="Arial" panose="020B0604020202020204" pitchFamily="34" charset="0"/>
        <a:defRPr lang="en-US" sz="1600" dirty="0">
          <a:solidFill>
            <a:schemeClr val="tx1"/>
          </a:solidFill>
          <a:latin typeface="+mn-lt"/>
          <a:cs typeface="+mn-cs"/>
        </a:defRPr>
      </a:lvl3pPr>
      <a:lvl4pPr marL="431800" indent="-215900" algn="l" rtl="0" eaLnBrk="1" fontAlgn="base" hangingPunct="1">
        <a:spcBef>
          <a:spcPct val="0"/>
        </a:spcBef>
        <a:spcAft>
          <a:spcPts val="600"/>
        </a:spcAft>
        <a:buFont typeface="Courier New" panose="02070309020205020404" pitchFamily="49" charset="0"/>
        <a:buChar char="o"/>
        <a:defRPr lang="en-US" sz="1600" dirty="0">
          <a:solidFill>
            <a:schemeClr val="tx1"/>
          </a:solidFill>
          <a:latin typeface="+mn-lt"/>
          <a:cs typeface="+mn-cs"/>
        </a:defRPr>
      </a:lvl4pPr>
      <a:lvl5pPr marL="647700" indent="-215900" algn="l" rtl="0" eaLnBrk="1" fontAlgn="base" hangingPunct="1">
        <a:spcBef>
          <a:spcPct val="0"/>
        </a:spcBef>
        <a:spcAft>
          <a:spcPts val="600"/>
        </a:spcAft>
        <a:buFont typeface="Wingdings" panose="05000000000000000000" pitchFamily="2" charset="2"/>
        <a:buChar char="§"/>
        <a:defRPr lang="en-US" sz="1600" dirty="0">
          <a:solidFill>
            <a:schemeClr val="tx1"/>
          </a:solidFill>
          <a:latin typeface="+mn-lt"/>
          <a:cs typeface="+mn-cs"/>
        </a:defRPr>
      </a:lvl5pPr>
      <a:lvl6pPr marL="864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1080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7pPr>
      <a:lvl8pPr marL="21971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8pPr>
      <a:lvl9pPr marL="26543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XXVIII </a:t>
            </a:r>
            <a:r>
              <a:rPr lang="en-GB" dirty="0"/>
              <a:t>European Electricity Regulatory Forum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660888"/>
          </a:xfrm>
        </p:spPr>
        <p:txBody>
          <a:bodyPr>
            <a:normAutofit/>
          </a:bodyPr>
          <a:lstStyle/>
          <a:p>
            <a:r>
              <a:rPr lang="en-IE" dirty="0" smtClean="0"/>
              <a:t>2.2</a:t>
            </a:r>
            <a:endParaRPr lang="en-IE" dirty="0"/>
          </a:p>
          <a:p>
            <a:r>
              <a:rPr lang="en-US" dirty="0" smtClean="0"/>
              <a:t>Electricity Balancing:</a:t>
            </a:r>
          </a:p>
          <a:p>
            <a:r>
              <a:rPr lang="en-US" dirty="0" smtClean="0"/>
              <a:t>Balancing Stakeholder Group</a:t>
            </a: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54000" y="5794147"/>
            <a:ext cx="4433888" cy="698500"/>
          </a:xfrm>
        </p:spPr>
        <p:txBody>
          <a:bodyPr/>
          <a:lstStyle/>
          <a:p>
            <a:r>
              <a:rPr lang="en-IE" b="1" dirty="0" smtClean="0">
                <a:solidFill>
                  <a:srgbClr val="FF0000"/>
                </a:solidFill>
              </a:rPr>
              <a:t>Pascale </a:t>
            </a:r>
            <a:r>
              <a:rPr lang="en-IE" b="1" dirty="0" err="1" smtClean="0">
                <a:solidFill>
                  <a:srgbClr val="FF0000"/>
                </a:solidFill>
              </a:rPr>
              <a:t>Fonck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>
          <a:xfrm>
            <a:off x="253999" y="3489868"/>
            <a:ext cx="2873375" cy="360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4 June </a:t>
            </a:r>
            <a:r>
              <a:rPr lang="en-US" dirty="0" smtClean="0"/>
              <a:t>2015</a:t>
            </a:r>
          </a:p>
          <a:p>
            <a:pPr>
              <a:defRPr/>
            </a:pPr>
            <a:r>
              <a:rPr lang="en-US" dirty="0" smtClean="0"/>
              <a:t>Common presentation from ACER and ENTSO-E</a:t>
            </a:r>
            <a:endParaRPr lang="en-US" dirty="0"/>
          </a:p>
        </p:txBody>
      </p:sp>
      <p:sp>
        <p:nvSpPr>
          <p:cNvPr id="6" name="Date Placeholder 4"/>
          <p:cNvSpPr txBox="1">
            <a:spLocks/>
          </p:cNvSpPr>
          <p:nvPr/>
        </p:nvSpPr>
        <p:spPr bwMode="auto">
          <a:xfrm>
            <a:off x="253999" y="3764091"/>
            <a:ext cx="28733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5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64283"/>
            <a:ext cx="8647113" cy="360363"/>
          </a:xfrm>
        </p:spPr>
        <p:txBody>
          <a:bodyPr/>
          <a:lstStyle/>
          <a:p>
            <a:r>
              <a:rPr lang="en-US" dirty="0" smtClean="0"/>
              <a:t>Electricity Balancing – Balancing Stakeholder Group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4-5 June 2015 |  Page </a:t>
            </a:r>
            <a:fld id="{806A405D-2BFE-4457-877B-06E12F1401AA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4000" y="1319139"/>
            <a:ext cx="875802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1500" dirty="0">
                <a:solidFill>
                  <a:schemeClr val="tx1"/>
                </a:solidFill>
                <a:latin typeface="+mn-lt"/>
                <a:cs typeface="+mn-cs"/>
              </a:rPr>
              <a:t>Establishment of the Balancing Stakeholders Group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In Nov 2014 the Forum “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</a:rPr>
              <a:t>encouraged ACER and ENTSO-E to strengthen the role of the balancing project stakeholder group and invited ACER to co-chair the group”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Following up on this request, ACER and ENTSO-E have established and will co-chair a 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</a:rPr>
              <a:t>Balancing Stakeholders Group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focused on the early implementation of the Electricity Balancing Regulation</a:t>
            </a:r>
            <a: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Terms of Reference were presented to AESAG in April 2015 and include a roadmap to carry out the first deliverables of the EB Regulation :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CoBAs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definition, CBA on ISP, Standard Products, algorithms principles, pricing methodology, activation purposes.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All EU stakeholders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organisations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were invited to nominate their members / observers.</a:t>
            </a:r>
          </a:p>
        </p:txBody>
      </p:sp>
    </p:spTree>
    <p:extLst>
      <p:ext uri="{BB962C8B-B14F-4D97-AF65-F5344CB8AC3E}">
        <p14:creationId xmlns:p14="http://schemas.microsoft.com/office/powerpoint/2010/main" val="1272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768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_Standard Master">
  <a:themeElements>
    <a:clrScheme name="01_Standard Master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01_Standard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01_Standard Master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01021_EMPTY PPT MASTER TEMPLATE_light.pot [Compatibility Mode]" id="{AEB8FB1F-BDE4-4114-8620-C8B1406DFCDF}" vid="{2F3A3FD2-B86C-4EB2-8F35-D5E1BB23C2E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101021_EMPTY PPT MASTER TEMPLATE_light</Template>
  <TotalTime>6</TotalTime>
  <Words>223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01_Standard Master</vt:lpstr>
      <vt:lpstr>PowerPoint Presentation</vt:lpstr>
      <vt:lpstr>Electricity Balancing – Balancing Stakeholder Group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Dusolt</dc:creator>
  <cp:lastModifiedBy>Alexander Dusolt</cp:lastModifiedBy>
  <cp:revision>77</cp:revision>
  <dcterms:created xsi:type="dcterms:W3CDTF">2014-11-04T14:36:45Z</dcterms:created>
  <dcterms:modified xsi:type="dcterms:W3CDTF">2015-05-27T14:13:03Z</dcterms:modified>
</cp:coreProperties>
</file>