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0" r:id="rId1"/>
    <p:sldMasterId id="2147483984" r:id="rId2"/>
    <p:sldMasterId id="2147484077" r:id="rId3"/>
  </p:sldMasterIdLst>
  <p:notesMasterIdLst>
    <p:notesMasterId r:id="rId12"/>
  </p:notesMasterIdLst>
  <p:handoutMasterIdLst>
    <p:handoutMasterId r:id="rId13"/>
  </p:handoutMasterIdLst>
  <p:sldIdLst>
    <p:sldId id="334" r:id="rId4"/>
    <p:sldId id="378" r:id="rId5"/>
    <p:sldId id="373" r:id="rId6"/>
    <p:sldId id="374" r:id="rId7"/>
    <p:sldId id="375" r:id="rId8"/>
    <p:sldId id="377" r:id="rId9"/>
    <p:sldId id="376" r:id="rId10"/>
    <p:sldId id="349" r:id="rId11"/>
  </p:sldIdLst>
  <p:sldSz cx="9144000" cy="6858000" type="screen4x3"/>
  <p:notesSz cx="6670675" cy="99298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6FD2"/>
    <a:srgbClr val="99CCFF"/>
    <a:srgbClr val="3166CF"/>
    <a:srgbClr val="FF9900"/>
    <a:srgbClr val="BDDEFF"/>
    <a:srgbClr val="2D5EC1"/>
    <a:srgbClr val="FFCC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7850" autoAdjust="0"/>
  </p:normalViewPr>
  <p:slideViewPr>
    <p:cSldViewPr>
      <p:cViewPr>
        <p:scale>
          <a:sx n="60" d="100"/>
          <a:sy n="60" d="100"/>
        </p:scale>
        <p:origin x="-3084" y="-10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D672BF-11FA-4D76-8E2E-E2B517CBEF3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80F7D06-F61D-48DF-8452-7FBDD6AA2A32}">
      <dgm:prSet phldrT="[Text]" custT="1"/>
      <dgm:spPr>
        <a:solidFill>
          <a:srgbClr val="99CCFF"/>
        </a:solidFill>
      </dgm:spPr>
      <dgm:t>
        <a:bodyPr/>
        <a:lstStyle/>
        <a:p>
          <a:r>
            <a:rPr lang="en-GB" sz="1400" b="1" dirty="0" smtClean="0"/>
            <a:t>Internal assessment</a:t>
          </a:r>
          <a:endParaRPr lang="en-GB" sz="1400" b="1" dirty="0"/>
        </a:p>
      </dgm:t>
    </dgm:pt>
    <dgm:pt modelId="{8C5E4F5B-EDBC-4ACA-AF68-4D45831922B9}" type="parTrans" cxnId="{0A8B96A8-F410-47D6-9D19-2CB534B624E2}">
      <dgm:prSet/>
      <dgm:spPr/>
      <dgm:t>
        <a:bodyPr/>
        <a:lstStyle/>
        <a:p>
          <a:endParaRPr lang="en-GB"/>
        </a:p>
      </dgm:t>
    </dgm:pt>
    <dgm:pt modelId="{507CBCBA-97D0-4A6F-985E-64FAC5D2E489}" type="sibTrans" cxnId="{0A8B96A8-F410-47D6-9D19-2CB534B624E2}">
      <dgm:prSet/>
      <dgm:spPr/>
      <dgm:t>
        <a:bodyPr/>
        <a:lstStyle/>
        <a:p>
          <a:endParaRPr lang="en-GB"/>
        </a:p>
      </dgm:t>
    </dgm:pt>
    <dgm:pt modelId="{6041AF2C-A5F6-4AEC-A5E0-C9FE6DE91651}">
      <dgm:prSet phldrT="[Text]" custT="1"/>
      <dgm:spPr>
        <a:solidFill>
          <a:srgbClr val="3E6FD2"/>
        </a:solidFill>
      </dgm:spPr>
      <dgm:t>
        <a:bodyPr/>
        <a:lstStyle/>
        <a:p>
          <a:r>
            <a:rPr lang="en-GB" sz="1400" b="1" dirty="0" smtClean="0"/>
            <a:t>EU Pilot</a:t>
          </a:r>
          <a:endParaRPr lang="en-GB" sz="1400" b="1" dirty="0"/>
        </a:p>
      </dgm:t>
    </dgm:pt>
    <dgm:pt modelId="{2C0D7E5A-4C83-47EC-95EF-9E60A75F2AB8}" type="parTrans" cxnId="{FD622512-82AC-4D1E-80F8-03A9229502D9}">
      <dgm:prSet/>
      <dgm:spPr/>
      <dgm:t>
        <a:bodyPr/>
        <a:lstStyle/>
        <a:p>
          <a:endParaRPr lang="en-GB"/>
        </a:p>
      </dgm:t>
    </dgm:pt>
    <dgm:pt modelId="{ADAB1655-55F8-46DA-BF31-B92C951FCEC1}" type="sibTrans" cxnId="{FD622512-82AC-4D1E-80F8-03A9229502D9}">
      <dgm:prSet/>
      <dgm:spPr/>
      <dgm:t>
        <a:bodyPr/>
        <a:lstStyle/>
        <a:p>
          <a:endParaRPr lang="en-GB"/>
        </a:p>
      </dgm:t>
    </dgm:pt>
    <dgm:pt modelId="{2464DA4D-C6FB-4C68-8EB0-1978C2D49D7C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GB" sz="1400" b="1" dirty="0" smtClean="0"/>
            <a:t>Letter of formal notice</a:t>
          </a:r>
          <a:endParaRPr lang="en-GB" sz="1400" b="1" dirty="0"/>
        </a:p>
      </dgm:t>
    </dgm:pt>
    <dgm:pt modelId="{7012EA67-490A-4584-AB15-2EB207E21BC1}" type="parTrans" cxnId="{3615C0FA-11C4-4F4F-8B7F-A562B8E28709}">
      <dgm:prSet/>
      <dgm:spPr/>
      <dgm:t>
        <a:bodyPr/>
        <a:lstStyle/>
        <a:p>
          <a:endParaRPr lang="en-GB"/>
        </a:p>
      </dgm:t>
    </dgm:pt>
    <dgm:pt modelId="{CF3F7DA0-3297-4AAD-AB18-9665C0298D6D}" type="sibTrans" cxnId="{3615C0FA-11C4-4F4F-8B7F-A562B8E28709}">
      <dgm:prSet/>
      <dgm:spPr/>
      <dgm:t>
        <a:bodyPr/>
        <a:lstStyle/>
        <a:p>
          <a:endParaRPr lang="en-GB"/>
        </a:p>
      </dgm:t>
    </dgm:pt>
    <dgm:pt modelId="{8FC824D5-21EF-4AB2-9A84-5B4C4BDC32D9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sz="1400" b="1" dirty="0" smtClean="0"/>
            <a:t>Reasoned </a:t>
          </a:r>
          <a:r>
            <a:rPr lang="en-GB" sz="1400" b="1" dirty="0" smtClean="0"/>
            <a:t>opinion</a:t>
          </a:r>
          <a:endParaRPr lang="en-GB" sz="1400" b="1" dirty="0"/>
        </a:p>
      </dgm:t>
    </dgm:pt>
    <dgm:pt modelId="{DA1E914E-3FFA-4A80-9F9B-D510D97A3468}" type="parTrans" cxnId="{59D24908-35F6-42D7-90CE-BA900967908E}">
      <dgm:prSet/>
      <dgm:spPr/>
      <dgm:t>
        <a:bodyPr/>
        <a:lstStyle/>
        <a:p>
          <a:endParaRPr lang="en-GB"/>
        </a:p>
      </dgm:t>
    </dgm:pt>
    <dgm:pt modelId="{D7C2E3A6-D8C6-46A2-AB8F-4D6D8220E34C}" type="sibTrans" cxnId="{59D24908-35F6-42D7-90CE-BA900967908E}">
      <dgm:prSet/>
      <dgm:spPr/>
      <dgm:t>
        <a:bodyPr/>
        <a:lstStyle/>
        <a:p>
          <a:endParaRPr lang="en-GB"/>
        </a:p>
      </dgm:t>
    </dgm:pt>
    <dgm:pt modelId="{CDC81959-C0EE-4A3F-8455-F1925CF635EC}">
      <dgm:prSet phldrT="[Text]" custT="1"/>
      <dgm:spPr>
        <a:solidFill>
          <a:srgbClr val="002060"/>
        </a:solidFill>
      </dgm:spPr>
      <dgm:t>
        <a:bodyPr/>
        <a:lstStyle/>
        <a:p>
          <a:r>
            <a:rPr lang="en-GB" sz="1400" b="1" dirty="0" smtClean="0"/>
            <a:t>European Court of Justice</a:t>
          </a:r>
          <a:endParaRPr lang="en-GB" sz="1400" b="1" dirty="0"/>
        </a:p>
      </dgm:t>
    </dgm:pt>
    <dgm:pt modelId="{4618759C-551E-421C-B7DD-C24D2EB6F0A0}" type="parTrans" cxnId="{ABFF42DA-19C5-47A6-B20B-747C6BED515F}">
      <dgm:prSet/>
      <dgm:spPr/>
      <dgm:t>
        <a:bodyPr/>
        <a:lstStyle/>
        <a:p>
          <a:endParaRPr lang="en-GB"/>
        </a:p>
      </dgm:t>
    </dgm:pt>
    <dgm:pt modelId="{9AB6022A-94CB-4AA1-BD94-3E1EC2A114C2}" type="sibTrans" cxnId="{ABFF42DA-19C5-47A6-B20B-747C6BED515F}">
      <dgm:prSet/>
      <dgm:spPr/>
      <dgm:t>
        <a:bodyPr/>
        <a:lstStyle/>
        <a:p>
          <a:endParaRPr lang="en-GB"/>
        </a:p>
      </dgm:t>
    </dgm:pt>
    <dgm:pt modelId="{DC4A81BC-3B73-4D11-9AA9-0DF10449890C}" type="pres">
      <dgm:prSet presAssocID="{B6D672BF-11FA-4D76-8E2E-E2B517CBEF34}" presName="Name0" presStyleCnt="0">
        <dgm:presLayoutVars>
          <dgm:dir/>
          <dgm:animLvl val="lvl"/>
          <dgm:resizeHandles val="exact"/>
        </dgm:presLayoutVars>
      </dgm:prSet>
      <dgm:spPr/>
    </dgm:pt>
    <dgm:pt modelId="{4D2C05FA-10E9-4D18-A130-EE3F5A8AEEDE}" type="pres">
      <dgm:prSet presAssocID="{680F7D06-F61D-48DF-8452-7FBDD6AA2A32}" presName="parTxOnly" presStyleLbl="node1" presStyleIdx="0" presStyleCnt="5" custScaleX="1211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0EDCDA-32C9-4455-91B2-5DD4A8FDE6E6}" type="pres">
      <dgm:prSet presAssocID="{507CBCBA-97D0-4A6F-985E-64FAC5D2E489}" presName="parTxOnlySpace" presStyleCnt="0"/>
      <dgm:spPr/>
    </dgm:pt>
    <dgm:pt modelId="{FC79ECE5-E2F2-44AD-A271-3EFBF331687F}" type="pres">
      <dgm:prSet presAssocID="{6041AF2C-A5F6-4AEC-A5E0-C9FE6DE9165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BB8B9FC-499C-4A74-9375-F2DE1670F1E0}" type="pres">
      <dgm:prSet presAssocID="{ADAB1655-55F8-46DA-BF31-B92C951FCEC1}" presName="parTxOnlySpace" presStyleCnt="0"/>
      <dgm:spPr/>
    </dgm:pt>
    <dgm:pt modelId="{2D0A1A2A-8B0C-41C2-B216-818AB190BB3D}" type="pres">
      <dgm:prSet presAssocID="{2464DA4D-C6FB-4C68-8EB0-1978C2D49D7C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3938A28-FE83-4844-9276-D60D40E8DF4A}" type="pres">
      <dgm:prSet presAssocID="{CF3F7DA0-3297-4AAD-AB18-9665C0298D6D}" presName="parTxOnlySpace" presStyleCnt="0"/>
      <dgm:spPr/>
    </dgm:pt>
    <dgm:pt modelId="{71F86BCA-4C06-41CE-A5F6-CDB8C31611B4}" type="pres">
      <dgm:prSet presAssocID="{8FC824D5-21EF-4AB2-9A84-5B4C4BDC32D9}" presName="parTxOnly" presStyleLbl="node1" presStyleIdx="3" presStyleCnt="5" custScaleX="1186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E2350D-5AE7-4BEF-BA12-590FF5C7509F}" type="pres">
      <dgm:prSet presAssocID="{D7C2E3A6-D8C6-46A2-AB8F-4D6D8220E34C}" presName="parTxOnlySpace" presStyleCnt="0"/>
      <dgm:spPr/>
    </dgm:pt>
    <dgm:pt modelId="{1371D347-DAD3-4225-AD8E-5224A95A3A0C}" type="pres">
      <dgm:prSet presAssocID="{CDC81959-C0EE-4A3F-8455-F1925CF635EC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A8B96A8-F410-47D6-9D19-2CB534B624E2}" srcId="{B6D672BF-11FA-4D76-8E2E-E2B517CBEF34}" destId="{680F7D06-F61D-48DF-8452-7FBDD6AA2A32}" srcOrd="0" destOrd="0" parTransId="{8C5E4F5B-EDBC-4ACA-AF68-4D45831922B9}" sibTransId="{507CBCBA-97D0-4A6F-985E-64FAC5D2E489}"/>
    <dgm:cxn modelId="{6849C420-D9BA-4874-BFF2-60630A5EE64C}" type="presOf" srcId="{B6D672BF-11FA-4D76-8E2E-E2B517CBEF34}" destId="{DC4A81BC-3B73-4D11-9AA9-0DF10449890C}" srcOrd="0" destOrd="0" presId="urn:microsoft.com/office/officeart/2005/8/layout/chevron1"/>
    <dgm:cxn modelId="{92FA8F4A-5C6D-48DE-8C89-0627DB348C39}" type="presOf" srcId="{CDC81959-C0EE-4A3F-8455-F1925CF635EC}" destId="{1371D347-DAD3-4225-AD8E-5224A95A3A0C}" srcOrd="0" destOrd="0" presId="urn:microsoft.com/office/officeart/2005/8/layout/chevron1"/>
    <dgm:cxn modelId="{DE6DA52D-5011-4151-8D37-C2946C5C77B6}" type="presOf" srcId="{8FC824D5-21EF-4AB2-9A84-5B4C4BDC32D9}" destId="{71F86BCA-4C06-41CE-A5F6-CDB8C31611B4}" srcOrd="0" destOrd="0" presId="urn:microsoft.com/office/officeart/2005/8/layout/chevron1"/>
    <dgm:cxn modelId="{A909DAE2-2099-47F9-B727-D9418A1E6E73}" type="presOf" srcId="{2464DA4D-C6FB-4C68-8EB0-1978C2D49D7C}" destId="{2D0A1A2A-8B0C-41C2-B216-818AB190BB3D}" srcOrd="0" destOrd="0" presId="urn:microsoft.com/office/officeart/2005/8/layout/chevron1"/>
    <dgm:cxn modelId="{FD622512-82AC-4D1E-80F8-03A9229502D9}" srcId="{B6D672BF-11FA-4D76-8E2E-E2B517CBEF34}" destId="{6041AF2C-A5F6-4AEC-A5E0-C9FE6DE91651}" srcOrd="1" destOrd="0" parTransId="{2C0D7E5A-4C83-47EC-95EF-9E60A75F2AB8}" sibTransId="{ADAB1655-55F8-46DA-BF31-B92C951FCEC1}"/>
    <dgm:cxn modelId="{59D24908-35F6-42D7-90CE-BA900967908E}" srcId="{B6D672BF-11FA-4D76-8E2E-E2B517CBEF34}" destId="{8FC824D5-21EF-4AB2-9A84-5B4C4BDC32D9}" srcOrd="3" destOrd="0" parTransId="{DA1E914E-3FFA-4A80-9F9B-D510D97A3468}" sibTransId="{D7C2E3A6-D8C6-46A2-AB8F-4D6D8220E34C}"/>
    <dgm:cxn modelId="{0FDF9372-F048-4979-B514-E0D703B3C91B}" type="presOf" srcId="{6041AF2C-A5F6-4AEC-A5E0-C9FE6DE91651}" destId="{FC79ECE5-E2F2-44AD-A271-3EFBF331687F}" srcOrd="0" destOrd="0" presId="urn:microsoft.com/office/officeart/2005/8/layout/chevron1"/>
    <dgm:cxn modelId="{3615C0FA-11C4-4F4F-8B7F-A562B8E28709}" srcId="{B6D672BF-11FA-4D76-8E2E-E2B517CBEF34}" destId="{2464DA4D-C6FB-4C68-8EB0-1978C2D49D7C}" srcOrd="2" destOrd="0" parTransId="{7012EA67-490A-4584-AB15-2EB207E21BC1}" sibTransId="{CF3F7DA0-3297-4AAD-AB18-9665C0298D6D}"/>
    <dgm:cxn modelId="{5B8F767F-C129-4B89-ABD9-6E6D10EDEF65}" type="presOf" srcId="{680F7D06-F61D-48DF-8452-7FBDD6AA2A32}" destId="{4D2C05FA-10E9-4D18-A130-EE3F5A8AEEDE}" srcOrd="0" destOrd="0" presId="urn:microsoft.com/office/officeart/2005/8/layout/chevron1"/>
    <dgm:cxn modelId="{ABFF42DA-19C5-47A6-B20B-747C6BED515F}" srcId="{B6D672BF-11FA-4D76-8E2E-E2B517CBEF34}" destId="{CDC81959-C0EE-4A3F-8455-F1925CF635EC}" srcOrd="4" destOrd="0" parTransId="{4618759C-551E-421C-B7DD-C24D2EB6F0A0}" sibTransId="{9AB6022A-94CB-4AA1-BD94-3E1EC2A114C2}"/>
    <dgm:cxn modelId="{5F632E12-0691-4AFF-92CA-531C6D6001C4}" type="presParOf" srcId="{DC4A81BC-3B73-4D11-9AA9-0DF10449890C}" destId="{4D2C05FA-10E9-4D18-A130-EE3F5A8AEEDE}" srcOrd="0" destOrd="0" presId="urn:microsoft.com/office/officeart/2005/8/layout/chevron1"/>
    <dgm:cxn modelId="{F77A88EA-B82F-455E-999A-6A90F2079E1E}" type="presParOf" srcId="{DC4A81BC-3B73-4D11-9AA9-0DF10449890C}" destId="{F60EDCDA-32C9-4455-91B2-5DD4A8FDE6E6}" srcOrd="1" destOrd="0" presId="urn:microsoft.com/office/officeart/2005/8/layout/chevron1"/>
    <dgm:cxn modelId="{4E2E64FE-2377-4AD6-92DA-399A2BF71772}" type="presParOf" srcId="{DC4A81BC-3B73-4D11-9AA9-0DF10449890C}" destId="{FC79ECE5-E2F2-44AD-A271-3EFBF331687F}" srcOrd="2" destOrd="0" presId="urn:microsoft.com/office/officeart/2005/8/layout/chevron1"/>
    <dgm:cxn modelId="{C578E9F4-B1A5-432D-9287-7967699A7EF0}" type="presParOf" srcId="{DC4A81BC-3B73-4D11-9AA9-0DF10449890C}" destId="{ABB8B9FC-499C-4A74-9375-F2DE1670F1E0}" srcOrd="3" destOrd="0" presId="urn:microsoft.com/office/officeart/2005/8/layout/chevron1"/>
    <dgm:cxn modelId="{CEA04A67-79C2-4A08-BAB7-6246DB62BB09}" type="presParOf" srcId="{DC4A81BC-3B73-4D11-9AA9-0DF10449890C}" destId="{2D0A1A2A-8B0C-41C2-B216-818AB190BB3D}" srcOrd="4" destOrd="0" presId="urn:microsoft.com/office/officeart/2005/8/layout/chevron1"/>
    <dgm:cxn modelId="{F5A2620B-E504-46EA-BAA1-695A677584C0}" type="presParOf" srcId="{DC4A81BC-3B73-4D11-9AA9-0DF10449890C}" destId="{03938A28-FE83-4844-9276-D60D40E8DF4A}" srcOrd="5" destOrd="0" presId="urn:microsoft.com/office/officeart/2005/8/layout/chevron1"/>
    <dgm:cxn modelId="{2D46A2C1-4342-4DA3-BB7E-15920EFC3C2B}" type="presParOf" srcId="{DC4A81BC-3B73-4D11-9AA9-0DF10449890C}" destId="{71F86BCA-4C06-41CE-A5F6-CDB8C31611B4}" srcOrd="6" destOrd="0" presId="urn:microsoft.com/office/officeart/2005/8/layout/chevron1"/>
    <dgm:cxn modelId="{0AE47C6C-EC23-4179-B0EC-30E806A2E511}" type="presParOf" srcId="{DC4A81BC-3B73-4D11-9AA9-0DF10449890C}" destId="{48E2350D-5AE7-4BEF-BA12-590FF5C7509F}" srcOrd="7" destOrd="0" presId="urn:microsoft.com/office/officeart/2005/8/layout/chevron1"/>
    <dgm:cxn modelId="{6DCA02DE-D1EE-4B5A-838F-F0795ED56979}" type="presParOf" srcId="{DC4A81BC-3B73-4D11-9AA9-0DF10449890C}" destId="{1371D347-DAD3-4225-AD8E-5224A95A3A0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2C05FA-10E9-4D18-A130-EE3F5A8AEEDE}">
      <dsp:nvSpPr>
        <dsp:cNvPr id="0" name=""/>
        <dsp:cNvSpPr/>
      </dsp:nvSpPr>
      <dsp:spPr>
        <a:xfrm>
          <a:off x="2727" y="447994"/>
          <a:ext cx="2085140" cy="688187"/>
        </a:xfrm>
        <a:prstGeom prst="chevron">
          <a:avLst/>
        </a:prstGeom>
        <a:solidFill>
          <a:srgbClr val="99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Internal assessment</a:t>
          </a:r>
          <a:endParaRPr lang="en-GB" sz="1400" b="1" kern="1200" dirty="0"/>
        </a:p>
      </dsp:txBody>
      <dsp:txXfrm>
        <a:off x="346821" y="447994"/>
        <a:ext cx="1396953" cy="688187"/>
      </dsp:txXfrm>
    </dsp:sp>
    <dsp:sp modelId="{FC79ECE5-E2F2-44AD-A271-3EFBF331687F}">
      <dsp:nvSpPr>
        <dsp:cNvPr id="0" name=""/>
        <dsp:cNvSpPr/>
      </dsp:nvSpPr>
      <dsp:spPr>
        <a:xfrm>
          <a:off x="1915821" y="447994"/>
          <a:ext cx="1720469" cy="688187"/>
        </a:xfrm>
        <a:prstGeom prst="chevron">
          <a:avLst/>
        </a:prstGeom>
        <a:solidFill>
          <a:srgbClr val="3E6FD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EU Pilot</a:t>
          </a:r>
          <a:endParaRPr lang="en-GB" sz="1400" b="1" kern="1200" dirty="0"/>
        </a:p>
      </dsp:txBody>
      <dsp:txXfrm>
        <a:off x="2259915" y="447994"/>
        <a:ext cx="1032282" cy="688187"/>
      </dsp:txXfrm>
    </dsp:sp>
    <dsp:sp modelId="{2D0A1A2A-8B0C-41C2-B216-818AB190BB3D}">
      <dsp:nvSpPr>
        <dsp:cNvPr id="0" name=""/>
        <dsp:cNvSpPr/>
      </dsp:nvSpPr>
      <dsp:spPr>
        <a:xfrm>
          <a:off x="3464243" y="447994"/>
          <a:ext cx="1720469" cy="688187"/>
        </a:xfrm>
        <a:prstGeom prst="chevron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Letter of formal notice</a:t>
          </a:r>
          <a:endParaRPr lang="en-GB" sz="1400" b="1" kern="1200" dirty="0"/>
        </a:p>
      </dsp:txBody>
      <dsp:txXfrm>
        <a:off x="3808337" y="447994"/>
        <a:ext cx="1032282" cy="688187"/>
      </dsp:txXfrm>
    </dsp:sp>
    <dsp:sp modelId="{71F86BCA-4C06-41CE-A5F6-CDB8C31611B4}">
      <dsp:nvSpPr>
        <dsp:cNvPr id="0" name=""/>
        <dsp:cNvSpPr/>
      </dsp:nvSpPr>
      <dsp:spPr>
        <a:xfrm>
          <a:off x="5012666" y="447994"/>
          <a:ext cx="2040631" cy="688187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Reasoned </a:t>
          </a:r>
          <a:r>
            <a:rPr lang="en-GB" sz="1400" b="1" kern="1200" dirty="0" smtClean="0"/>
            <a:t>opinion</a:t>
          </a:r>
          <a:endParaRPr lang="en-GB" sz="1400" b="1" kern="1200" dirty="0"/>
        </a:p>
      </dsp:txBody>
      <dsp:txXfrm>
        <a:off x="5356760" y="447994"/>
        <a:ext cx="1352444" cy="688187"/>
      </dsp:txXfrm>
    </dsp:sp>
    <dsp:sp modelId="{1371D347-DAD3-4225-AD8E-5224A95A3A0C}">
      <dsp:nvSpPr>
        <dsp:cNvPr id="0" name=""/>
        <dsp:cNvSpPr/>
      </dsp:nvSpPr>
      <dsp:spPr>
        <a:xfrm>
          <a:off x="6881250" y="447994"/>
          <a:ext cx="1720469" cy="688187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European Court of Justice</a:t>
          </a:r>
          <a:endParaRPr lang="en-GB" sz="1400" b="1" kern="1200" dirty="0"/>
        </a:p>
      </dsp:txBody>
      <dsp:txXfrm>
        <a:off x="7225344" y="447994"/>
        <a:ext cx="1032282" cy="688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890838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31338"/>
            <a:ext cx="2890838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77A80AA-2425-46D0-BE78-8F87DD5F2F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656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7175" cy="44688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890838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31338"/>
            <a:ext cx="2890838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029724C-5264-4D97-BDBA-D4A0EB7E2C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5098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C2D6FFFC-8237-4F10-83A7-7CFD66438188}" type="slidenum">
              <a:rPr lang="en-GB" altLang="en-US" sz="1200" b="0" smtClean="0">
                <a:solidFill>
                  <a:schemeClr val="tx1"/>
                </a:solidFill>
                <a:latin typeface="Arial" pitchFamily="34" charset="0"/>
              </a:rPr>
              <a:pPr eaLnBrk="1" hangingPunct="1">
                <a:defRPr/>
              </a:pPr>
              <a:t>1</a:t>
            </a:fld>
            <a:endParaRPr lang="en-GB" altLang="en-US" sz="1200" b="0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270EA0-633B-4361-88F4-A240C318E5ED}" type="slidenum">
              <a:rPr lang="en-GB"/>
              <a:pPr/>
              <a:t>3</a:t>
            </a:fld>
            <a:endParaRPr lang="en-GB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270EA0-633B-4361-88F4-A240C318E5ED}" type="slidenum">
              <a:rPr lang="en-GB"/>
              <a:pPr/>
              <a:t>4</a:t>
            </a:fld>
            <a:endParaRPr lang="en-GB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270EA0-633B-4361-88F4-A240C318E5ED}" type="slidenum">
              <a:rPr lang="en-GB"/>
              <a:pPr/>
              <a:t>5</a:t>
            </a:fld>
            <a:endParaRPr lang="en-GB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9724C-5264-4D97-BDBA-D4A0EB7E2CC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151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62159C32-4905-442D-95C0-5B69A43A2F40}" type="slidenum">
              <a:rPr lang="en-GB" altLang="en-US" sz="1200" b="0" smtClean="0">
                <a:solidFill>
                  <a:schemeClr val="tx1"/>
                </a:solidFill>
                <a:latin typeface="Arial" pitchFamily="34" charset="0"/>
              </a:rPr>
              <a:pPr eaLnBrk="1" hangingPunct="1">
                <a:defRPr/>
              </a:pPr>
              <a:t>8</a:t>
            </a:fld>
            <a:endParaRPr lang="en-GB" altLang="en-US" sz="1200" b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endParaRPr lang="en-US" altLang="en-US" sz="1000" smtClean="0">
              <a:latin typeface="Arial" pitchFamily="34" charset="0"/>
            </a:endParaRPr>
          </a:p>
          <a:p>
            <a:pPr eaLnBrk="1" hangingPunct="1"/>
            <a:endParaRPr lang="en-US" altLang="en-US" sz="1000" smtClean="0">
              <a:latin typeface="Arial" pitchFamily="34" charset="0"/>
            </a:endParaRPr>
          </a:p>
          <a:p>
            <a:pPr eaLnBrk="1" hangingPunct="1"/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1DDDA05-020E-4EBC-96A8-795EF46D1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115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6C9E682-AF58-48A4-8E0D-1C9486B0B4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432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7F7FC48-1475-4451-B846-1C8DFE6720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910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alt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5A7955B1-41C9-45BC-8A79-95569A85A48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34981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52F022B-4953-43F5-BD97-9F6759B7B92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68285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BA9BA38-0CED-4CF7-95BD-7B576803894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391427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CCF4CBC-021C-4DEC-A1CE-40100EA7A88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73978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CB3628C-306B-4453-801A-BF21A5F59DB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623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F7A9F29-622A-4386-8CFC-1D1219C67B2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588644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0CB9E8A-9300-4737-84A3-7C2438472D0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103268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6254EE7-3495-4462-87B5-E284F0799A3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39444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30062A5-997E-4829-928B-C37F3E9AEF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2632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91486FC-8D3F-4ED6-9AA9-6E91B60BB98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994458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44099EC-E4E8-4C6D-804F-09D5BC70BC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410530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F3FE6B5-7195-4C5F-96D4-0AF13A311EA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33043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Verdana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65198"/>
      </p:ext>
    </p:extLst>
  </p:cSld>
  <p:clrMapOvr>
    <a:masterClrMapping/>
  </p:clrMapOvr>
  <p:transition spd="med">
    <p:split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  <a:lvl2pPr>
              <a:defRPr>
                <a:latin typeface="Verdana" pitchFamily="34" charset="0"/>
              </a:defRPr>
            </a:lvl2pPr>
            <a:lvl3pPr>
              <a:defRPr>
                <a:latin typeface="Verdana" pitchFamily="34" charset="0"/>
              </a:defRPr>
            </a:lvl3pPr>
            <a:lvl4pPr>
              <a:defRPr>
                <a:latin typeface="Verdana" pitchFamily="34" charset="0"/>
              </a:defRPr>
            </a:lvl4pPr>
            <a:lvl5pPr>
              <a:defRPr>
                <a:latin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027052"/>
      </p:ext>
    </p:extLst>
  </p:cSld>
  <p:clrMapOvr>
    <a:masterClrMapping/>
  </p:clrMapOvr>
  <p:transition spd="med">
    <p:split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Verdana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8758262"/>
      </p:ext>
    </p:extLst>
  </p:cSld>
  <p:clrMapOvr>
    <a:masterClrMapping/>
  </p:clrMapOvr>
  <p:transition spd="med">
    <p:split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Verdana" pitchFamily="34" charset="0"/>
              </a:defRPr>
            </a:lvl1pPr>
            <a:lvl2pPr>
              <a:defRPr sz="2400">
                <a:latin typeface="Verdana" pitchFamily="34" charset="0"/>
              </a:defRPr>
            </a:lvl2pPr>
            <a:lvl3pPr>
              <a:defRPr sz="2000">
                <a:latin typeface="Verdana" pitchFamily="34" charset="0"/>
              </a:defRPr>
            </a:lvl3pPr>
            <a:lvl4pPr>
              <a:defRPr sz="1800">
                <a:latin typeface="Verdana" pitchFamily="34" charset="0"/>
              </a:defRPr>
            </a:lvl4pPr>
            <a:lvl5pPr>
              <a:defRPr sz="1800">
                <a:latin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Verdana" pitchFamily="34" charset="0"/>
              </a:defRPr>
            </a:lvl1pPr>
            <a:lvl2pPr>
              <a:defRPr sz="2400">
                <a:latin typeface="Verdana" pitchFamily="34" charset="0"/>
              </a:defRPr>
            </a:lvl2pPr>
            <a:lvl3pPr>
              <a:defRPr sz="2000">
                <a:latin typeface="Verdana" pitchFamily="34" charset="0"/>
              </a:defRPr>
            </a:lvl3pPr>
            <a:lvl4pPr>
              <a:defRPr sz="1800">
                <a:latin typeface="Verdana" pitchFamily="34" charset="0"/>
              </a:defRPr>
            </a:lvl4pPr>
            <a:lvl5pPr>
              <a:defRPr sz="1800">
                <a:latin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979723"/>
      </p:ext>
    </p:extLst>
  </p:cSld>
  <p:clrMapOvr>
    <a:masterClrMapping/>
  </p:clrMapOvr>
  <p:transition spd="med">
    <p:split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Verdan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Verdana" pitchFamily="34" charset="0"/>
              </a:defRPr>
            </a:lvl1pPr>
            <a:lvl2pPr>
              <a:defRPr sz="2000">
                <a:latin typeface="Verdana" pitchFamily="34" charset="0"/>
              </a:defRPr>
            </a:lvl2pPr>
            <a:lvl3pPr>
              <a:defRPr sz="1800">
                <a:latin typeface="Verdana" pitchFamily="34" charset="0"/>
              </a:defRPr>
            </a:lvl3pPr>
            <a:lvl4pPr>
              <a:defRPr sz="1600"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Verdan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Verdana" pitchFamily="34" charset="0"/>
              </a:defRPr>
            </a:lvl1pPr>
            <a:lvl2pPr>
              <a:defRPr sz="2000">
                <a:latin typeface="Verdana" pitchFamily="34" charset="0"/>
              </a:defRPr>
            </a:lvl2pPr>
            <a:lvl3pPr>
              <a:defRPr sz="1800">
                <a:latin typeface="Verdana" pitchFamily="34" charset="0"/>
              </a:defRPr>
            </a:lvl3pPr>
            <a:lvl4pPr>
              <a:defRPr sz="1600"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315715"/>
      </p:ext>
    </p:extLst>
  </p:cSld>
  <p:clrMapOvr>
    <a:masterClrMapping/>
  </p:clrMapOvr>
  <p:transition spd="med">
    <p:split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295759"/>
      </p:ext>
    </p:extLst>
  </p:cSld>
  <p:clrMapOvr>
    <a:masterClrMapping/>
  </p:clrMapOvr>
  <p:transition spd="med">
    <p:split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1035321"/>
      </p:ext>
    </p:extLst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C0280CA-AC23-40C3-8F2E-6FBE8C3927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4149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3008313" cy="23834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24744"/>
            <a:ext cx="5111750" cy="5001419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Verdana" pitchFamily="34" charset="0"/>
              </a:defRPr>
            </a:lvl1pPr>
            <a:lvl2pPr>
              <a:defRPr sz="2800">
                <a:latin typeface="Verdana" pitchFamily="34" charset="0"/>
              </a:defRPr>
            </a:lvl2pPr>
            <a:lvl3pPr>
              <a:defRPr sz="2400">
                <a:latin typeface="Verdana" pitchFamily="34" charset="0"/>
              </a:defRPr>
            </a:lvl3pPr>
            <a:lvl4pPr>
              <a:defRPr sz="2000">
                <a:latin typeface="Verdana" pitchFamily="34" charset="0"/>
              </a:defRPr>
            </a:lvl4pPr>
            <a:lvl5pPr>
              <a:defRPr sz="2000">
                <a:latin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6136489"/>
      </p:ext>
    </p:extLst>
  </p:cSld>
  <p:clrMapOvr>
    <a:masterClrMapping/>
  </p:clrMapOvr>
  <p:transition spd="med">
    <p:split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3319644"/>
      </p:ext>
    </p:extLst>
  </p:cSld>
  <p:clrMapOvr>
    <a:masterClrMapping/>
  </p:clrMapOvr>
  <p:transition spd="med">
    <p:split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Verdana" pitchFamily="34" charset="0"/>
              </a:defRPr>
            </a:lvl1pPr>
            <a:lvl2pPr>
              <a:defRPr>
                <a:latin typeface="Verdana" pitchFamily="34" charset="0"/>
              </a:defRPr>
            </a:lvl2pPr>
            <a:lvl3pPr>
              <a:defRPr>
                <a:latin typeface="Verdana" pitchFamily="34" charset="0"/>
              </a:defRPr>
            </a:lvl3pPr>
            <a:lvl4pPr>
              <a:defRPr>
                <a:latin typeface="Verdana" pitchFamily="34" charset="0"/>
              </a:defRPr>
            </a:lvl4pPr>
            <a:lvl5pPr>
              <a:defRPr>
                <a:latin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19199"/>
      </p:ext>
    </p:extLst>
  </p:cSld>
  <p:clrMapOvr>
    <a:masterClrMapping/>
  </p:clrMapOvr>
  <p:transition spd="med">
    <p:split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Verdana" pitchFamily="34" charset="0"/>
              </a:defRPr>
            </a:lvl1pPr>
            <a:lvl2pPr>
              <a:defRPr>
                <a:latin typeface="Verdana" pitchFamily="34" charset="0"/>
              </a:defRPr>
            </a:lvl2pPr>
            <a:lvl3pPr>
              <a:defRPr>
                <a:latin typeface="Verdana" pitchFamily="34" charset="0"/>
              </a:defRPr>
            </a:lvl3pPr>
            <a:lvl4pPr>
              <a:defRPr>
                <a:latin typeface="Verdana" pitchFamily="34" charset="0"/>
              </a:defRPr>
            </a:lvl4pPr>
            <a:lvl5pPr>
              <a:defRPr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899288"/>
      </p:ext>
    </p:extLst>
  </p:cSld>
  <p:clrMapOvr>
    <a:masterClrMapping/>
  </p:clrMapOvr>
  <p:transition spd="med">
    <p:split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  <a:lvl2pPr>
              <a:defRPr>
                <a:latin typeface="Verdana" pitchFamily="34" charset="0"/>
              </a:defRPr>
            </a:lvl2pPr>
            <a:lvl3pPr>
              <a:defRPr>
                <a:latin typeface="Verdana" pitchFamily="34" charset="0"/>
              </a:defRPr>
            </a:lvl3pPr>
            <a:lvl4pPr>
              <a:defRPr>
                <a:latin typeface="Verdana" pitchFamily="34" charset="0"/>
              </a:defRPr>
            </a:lvl4pPr>
            <a:lvl5pPr>
              <a:defRPr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681155662"/>
      </p:ext>
    </p:extLst>
  </p:cSld>
  <p:clrMapOvr>
    <a:masterClrMapping/>
  </p:clrMapOvr>
  <p:transition spd="med">
    <p:split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10135120"/>
      </p:ext>
    </p:extLst>
  </p:cSld>
  <p:clrMapOvr>
    <a:masterClrMapping/>
  </p:clrMapOvr>
  <p:transition spd="med">
    <p:split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6760E31-5C7F-4876-997E-C0C45B27005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13250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9DF7FB33-9D59-4C7E-9A27-833AF0DB94C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3866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7698AB0-8ADE-4161-B433-9D0B98CD82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76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5FF87AD-CA0B-4A43-B61B-C8AB33D0F7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957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135B2CB-9D7F-4121-AB68-8D71D37C42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461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0D5ABA5-FF55-451C-9CE3-56D42643A8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589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1EDEEB7-E97D-4031-8E17-45AC73A9FC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186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9977950-73A4-4AFC-BF2E-31A99BFEB1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766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4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6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6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F411126-6BAD-49F5-B3C0-350EFBECD1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Rectangle 9"/>
          <p:cNvSpPr>
            <a:spLocks noChangeArrowheads="1"/>
          </p:cNvSpPr>
          <p:nvPr/>
        </p:nvSpPr>
        <p:spPr bwMode="auto">
          <a:xfrm>
            <a:off x="-180975" y="-531813"/>
            <a:ext cx="1584325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000" b="0">
              <a:solidFill>
                <a:srgbClr val="0F5494"/>
              </a:solidFill>
            </a:endParaRPr>
          </a:p>
        </p:txBody>
      </p:sp>
      <p:sp>
        <p:nvSpPr>
          <p:cNvPr id="1030" name="Rectangle 10"/>
          <p:cNvSpPr>
            <a:spLocks noChangeArrowheads="1"/>
          </p:cNvSpPr>
          <p:nvPr/>
        </p:nvSpPr>
        <p:spPr bwMode="auto">
          <a:xfrm>
            <a:off x="1042988" y="-531813"/>
            <a:ext cx="914400" cy="914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000" b="0">
              <a:solidFill>
                <a:srgbClr val="0F5494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0" r:id="rId1"/>
    <p:sldLayoutId id="2147484661" r:id="rId2"/>
    <p:sldLayoutId id="2147484662" r:id="rId3"/>
    <p:sldLayoutId id="2147484663" r:id="rId4"/>
    <p:sldLayoutId id="2147484664" r:id="rId5"/>
    <p:sldLayoutId id="2147484665" r:id="rId6"/>
    <p:sldLayoutId id="2147484666" r:id="rId7"/>
    <p:sldLayoutId id="2147484667" r:id="rId8"/>
    <p:sldLayoutId id="2147484668" r:id="rId9"/>
    <p:sldLayoutId id="2147484669" r:id="rId10"/>
    <p:sldLayoutId id="2147484670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44B77AB-979E-459B-95B3-C108F69B8F5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3081" name="Picture 17" descr="LOGO CE_Vertical_EN_NEG_quadri_H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82" r:id="rId1"/>
    <p:sldLayoutId id="2147484683" r:id="rId2"/>
    <p:sldLayoutId id="2147484684" r:id="rId3"/>
    <p:sldLayoutId id="2147484685" r:id="rId4"/>
    <p:sldLayoutId id="2147484686" r:id="rId5"/>
    <p:sldLayoutId id="2147484687" r:id="rId6"/>
    <p:sldLayoutId id="2147484688" r:id="rId7"/>
    <p:sldLayoutId id="2147484689" r:id="rId8"/>
    <p:sldLayoutId id="2147484690" r:id="rId9"/>
    <p:sldLayoutId id="2147484691" r:id="rId10"/>
    <p:sldLayoutId id="2147484692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 txBox="1">
            <a:spLocks noGrp="1"/>
          </p:cNvSpPr>
          <p:nvPr/>
        </p:nvSpPr>
        <p:spPr bwMode="gray">
          <a:xfrm>
            <a:off x="8172450" y="6345238"/>
            <a:ext cx="5143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r" eaLnBrk="1" hangingPunct="1">
              <a:defRPr/>
            </a:pPr>
            <a:fld id="{FFBB95F9-32B7-4B61-BB39-6C653D433851}" type="slidenum">
              <a:rPr lang="en-US" sz="1000" b="0" smtClean="0">
                <a:solidFill>
                  <a:srgbClr val="005BAB"/>
                </a:solidFill>
                <a:latin typeface="Arial" pitchFamily="34" charset="0"/>
                <a:cs typeface="+mn-cs"/>
              </a:rPr>
              <a:pPr algn="r" eaLnBrk="1" hangingPunct="1">
                <a:defRPr/>
              </a:pPr>
              <a:t>‹#›</a:t>
            </a:fld>
            <a:endParaRPr lang="en-US" sz="1000" b="0" smtClean="0">
              <a:solidFill>
                <a:srgbClr val="005BAB"/>
              </a:solidFill>
              <a:latin typeface="Arial" pitchFamily="34" charset="0"/>
              <a:cs typeface="+mn-c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688" y="6665913"/>
            <a:ext cx="665162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138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  <p:sldLayoutId id="2147484654" r:id="rId8"/>
    <p:sldLayoutId id="2147484655" r:id="rId9"/>
    <p:sldLayoutId id="2147484656" r:id="rId10"/>
    <p:sldLayoutId id="2147484657" r:id="rId11"/>
    <p:sldLayoutId id="2147484658" r:id="rId12"/>
    <p:sldLayoutId id="2147484659" r:id="rId13"/>
    <p:sldLayoutId id="2147484693" r:id="rId14"/>
    <p:sldLayoutId id="2147484694" r:id="rId15"/>
  </p:sldLayoutIdLst>
  <p:transition spd="med">
    <p:split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 Bold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 Bold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 Bold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 Bold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itchFamily="34" charset="0"/>
        <a:buChar char=".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itchFamily="34" charset="0"/>
        <a:buChar char="»"/>
        <a:defRPr sz="2600">
          <a:solidFill>
            <a:schemeClr val="tx1"/>
          </a:solidFill>
          <a:latin typeface="+mn-lt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pitchFamily="34" charset="0"/>
        <a:buChar char="­"/>
        <a:defRPr sz="2200">
          <a:solidFill>
            <a:schemeClr val="tx1"/>
          </a:solidFill>
          <a:latin typeface="+mn-lt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itchFamily="34" charset="0"/>
        <a:buChar char="•"/>
        <a:defRPr sz="2000">
          <a:solidFill>
            <a:schemeClr val="tx1"/>
          </a:solidFill>
          <a:latin typeface="+mn-lt"/>
        </a:defRPr>
      </a:lvl5pPr>
      <a:lvl6pPr marL="2679700" indent="-228600" algn="l" rtl="0" fontAlgn="base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fontAlgn="base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fontAlgn="base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fontAlgn="base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39750" y="2349500"/>
            <a:ext cx="8424863" cy="790575"/>
          </a:xfrm>
        </p:spPr>
        <p:txBody>
          <a:bodyPr/>
          <a:lstStyle/>
          <a:p>
            <a:pPr indent="0" eaLnBrk="1" hangingPunct="1">
              <a:defRPr/>
            </a:pPr>
            <a:r>
              <a:rPr lang="nl-NL" altLang="en-US" sz="2800" dirty="0" err="1" smtClean="0">
                <a:solidFill>
                  <a:srgbClr val="FFFF00"/>
                </a:solidFill>
                <a:latin typeface="+mn-lt"/>
              </a:rPr>
              <a:t>Completing</a:t>
            </a:r>
            <a:r>
              <a:rPr lang="nl-NL" altLang="en-US" sz="2800" dirty="0" smtClean="0">
                <a:solidFill>
                  <a:srgbClr val="FFFF00"/>
                </a:solidFill>
                <a:latin typeface="+mn-lt"/>
              </a:rPr>
              <a:t> the </a:t>
            </a:r>
            <a:r>
              <a:rPr lang="nl-NL" altLang="en-US" sz="2800" dirty="0" err="1" smtClean="0">
                <a:solidFill>
                  <a:srgbClr val="FFFF00"/>
                </a:solidFill>
                <a:latin typeface="+mn-lt"/>
              </a:rPr>
              <a:t>Internal</a:t>
            </a:r>
            <a:r>
              <a:rPr lang="nl-NL" altLang="en-US" sz="2800" dirty="0" smtClean="0">
                <a:solidFill>
                  <a:srgbClr val="FFFF00"/>
                </a:solidFill>
                <a:latin typeface="+mn-lt"/>
              </a:rPr>
              <a:t> Energy </a:t>
            </a:r>
            <a:r>
              <a:rPr lang="nl-NL" altLang="en-US" sz="2800" dirty="0" smtClean="0">
                <a:solidFill>
                  <a:srgbClr val="FFFF00"/>
                </a:solidFill>
                <a:latin typeface="+mn-lt"/>
              </a:rPr>
              <a:t>Market: </a:t>
            </a:r>
            <a:br>
              <a:rPr lang="nl-NL" altLang="en-US" sz="2800" dirty="0" smtClean="0">
                <a:solidFill>
                  <a:srgbClr val="FFFF00"/>
                </a:solidFill>
                <a:latin typeface="+mn-lt"/>
              </a:rPr>
            </a:br>
            <a:r>
              <a:rPr lang="nl-NL" altLang="en-US" sz="2800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nl-NL" altLang="en-US" sz="2800" dirty="0" smtClean="0">
                <a:solidFill>
                  <a:srgbClr val="FFFF00"/>
                </a:solidFill>
                <a:latin typeface="+mn-lt"/>
              </a:rPr>
            </a:br>
            <a:r>
              <a:rPr lang="nl-NL" altLang="en-US" sz="2800" dirty="0" smtClean="0">
                <a:solidFill>
                  <a:srgbClr val="FFFF00"/>
                </a:solidFill>
                <a:latin typeface="+mn-lt"/>
              </a:rPr>
              <a:t>Update on 3rd </a:t>
            </a:r>
            <a:r>
              <a:rPr lang="nl-NL" altLang="en-US" sz="2800" dirty="0" smtClean="0">
                <a:solidFill>
                  <a:srgbClr val="FFFF00"/>
                </a:solidFill>
                <a:latin typeface="+mn-lt"/>
              </a:rPr>
              <a:t>Package </a:t>
            </a:r>
            <a:r>
              <a:rPr lang="nl-NL" altLang="en-US" sz="2800" dirty="0" err="1" smtClean="0">
                <a:solidFill>
                  <a:srgbClr val="FFFF00"/>
                </a:solidFill>
                <a:latin typeface="+mn-lt"/>
              </a:rPr>
              <a:t>enforcement</a:t>
            </a:r>
            <a:endParaRPr lang="en-GB" altLang="en-US" sz="2400" dirty="0" smtClean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40963" name="Rectangle 10"/>
          <p:cNvSpPr>
            <a:spLocks noChangeArrowheads="1"/>
          </p:cNvSpPr>
          <p:nvPr/>
        </p:nvSpPr>
        <p:spPr bwMode="auto">
          <a:xfrm>
            <a:off x="2916238" y="4076700"/>
            <a:ext cx="5938837" cy="194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indent="180975">
              <a:lnSpc>
                <a:spcPct val="70000"/>
              </a:lnSpc>
              <a:spcBef>
                <a:spcPct val="20000"/>
              </a:spcBef>
              <a:buClr>
                <a:srgbClr val="FFFFFF"/>
              </a:buClr>
            </a:pPr>
            <a:endParaRPr lang="en-GB" sz="1400" b="0" dirty="0">
              <a:solidFill>
                <a:srgbClr val="FFFFFF"/>
              </a:solidFill>
            </a:endParaRPr>
          </a:p>
          <a:p>
            <a:pPr indent="180975">
              <a:lnSpc>
                <a:spcPct val="70000"/>
              </a:lnSpc>
              <a:spcBef>
                <a:spcPct val="20000"/>
              </a:spcBef>
              <a:buClr>
                <a:srgbClr val="FFFFFF"/>
              </a:buClr>
            </a:pPr>
            <a:endParaRPr lang="en-GB" sz="1400" b="0" dirty="0">
              <a:solidFill>
                <a:srgbClr val="FFFFFF"/>
              </a:solidFill>
            </a:endParaRPr>
          </a:p>
          <a:p>
            <a:pPr indent="180975">
              <a:lnSpc>
                <a:spcPct val="70000"/>
              </a:lnSpc>
              <a:spcBef>
                <a:spcPct val="20000"/>
              </a:spcBef>
              <a:buClr>
                <a:srgbClr val="FFFFFF"/>
              </a:buClr>
            </a:pPr>
            <a:endParaRPr lang="en-GB" sz="1400" b="0" dirty="0">
              <a:solidFill>
                <a:srgbClr val="FFFFFF"/>
              </a:solidFill>
            </a:endParaRPr>
          </a:p>
          <a:p>
            <a:pPr indent="180975">
              <a:lnSpc>
                <a:spcPct val="70000"/>
              </a:lnSpc>
              <a:spcBef>
                <a:spcPct val="20000"/>
              </a:spcBef>
              <a:buClr>
                <a:srgbClr val="FFFFFF"/>
              </a:buClr>
            </a:pPr>
            <a:endParaRPr lang="fr-BE" sz="2400" b="0" i="1" dirty="0" smtClean="0">
              <a:solidFill>
                <a:srgbClr val="FFFFFF"/>
              </a:solidFill>
            </a:endParaRPr>
          </a:p>
          <a:p>
            <a:pPr indent="180975" algn="r">
              <a:lnSpc>
                <a:spcPct val="70000"/>
              </a:lnSpc>
              <a:spcBef>
                <a:spcPct val="20000"/>
              </a:spcBef>
              <a:buClr>
                <a:srgbClr val="FFFFFF"/>
              </a:buClr>
            </a:pPr>
            <a:r>
              <a:rPr lang="fr-BE" sz="2000" dirty="0" smtClean="0"/>
              <a:t>Jan </a:t>
            </a:r>
            <a:r>
              <a:rPr lang="fr-BE" sz="2000" dirty="0" err="1" smtClean="0"/>
              <a:t>Papsch</a:t>
            </a:r>
            <a:endParaRPr lang="fr-BE" sz="2000" dirty="0" smtClean="0"/>
          </a:p>
          <a:p>
            <a:pPr indent="180975" algn="r">
              <a:lnSpc>
                <a:spcPct val="70000"/>
              </a:lnSpc>
              <a:spcBef>
                <a:spcPct val="20000"/>
              </a:spcBef>
              <a:buClr>
                <a:srgbClr val="FFFFFF"/>
              </a:buClr>
            </a:pPr>
            <a:r>
              <a:rPr lang="en-GB" sz="1400" b="0" dirty="0">
                <a:solidFill>
                  <a:srgbClr val="FFFFFF"/>
                </a:solidFill>
              </a:rPr>
              <a:t>DG ENER B.2</a:t>
            </a:r>
          </a:p>
          <a:p>
            <a:pPr indent="180975" algn="r">
              <a:lnSpc>
                <a:spcPct val="70000"/>
              </a:lnSpc>
              <a:spcBef>
                <a:spcPct val="20000"/>
              </a:spcBef>
              <a:buClr>
                <a:srgbClr val="FFFFFF"/>
              </a:buClr>
            </a:pPr>
            <a:r>
              <a:rPr lang="en-GB" sz="1400" b="0" dirty="0">
                <a:solidFill>
                  <a:srgbClr val="FFFFFF"/>
                </a:solidFill>
              </a:rPr>
              <a:t>Wholesale markets; electricity &amp; gas</a:t>
            </a:r>
          </a:p>
          <a:p>
            <a:pPr indent="180975" algn="r">
              <a:lnSpc>
                <a:spcPct val="70000"/>
              </a:lnSpc>
              <a:spcBef>
                <a:spcPct val="20000"/>
              </a:spcBef>
              <a:buClr>
                <a:srgbClr val="FFFFFF"/>
              </a:buClr>
            </a:pPr>
            <a:endParaRPr lang="nl-NL" sz="1200" b="0" dirty="0" smtClean="0">
              <a:solidFill>
                <a:srgbClr val="FFFFFF"/>
              </a:solidFill>
            </a:endParaRPr>
          </a:p>
          <a:p>
            <a:pPr indent="180975" algn="r">
              <a:lnSpc>
                <a:spcPct val="70000"/>
              </a:lnSpc>
              <a:spcBef>
                <a:spcPct val="20000"/>
              </a:spcBef>
              <a:buClr>
                <a:srgbClr val="FFFFFF"/>
              </a:buClr>
            </a:pPr>
            <a:r>
              <a:rPr lang="nl-NL" sz="1200" b="0" dirty="0" err="1" smtClean="0">
                <a:solidFill>
                  <a:srgbClr val="FFFFFF"/>
                </a:solidFill>
              </a:rPr>
              <a:t>Florence</a:t>
            </a:r>
            <a:r>
              <a:rPr lang="nl-NL" sz="1200" b="0" dirty="0" smtClean="0">
                <a:solidFill>
                  <a:srgbClr val="FFFFFF"/>
                </a:solidFill>
              </a:rPr>
              <a:t> Forum, 4-5 </a:t>
            </a:r>
            <a:r>
              <a:rPr lang="nl-NL" sz="1200" b="0" dirty="0" err="1" smtClean="0">
                <a:solidFill>
                  <a:srgbClr val="FFFFFF"/>
                </a:solidFill>
              </a:rPr>
              <a:t>June</a:t>
            </a:r>
            <a:r>
              <a:rPr lang="nl-NL" sz="1200" b="0" dirty="0" smtClean="0">
                <a:solidFill>
                  <a:srgbClr val="FFFFFF"/>
                </a:solidFill>
              </a:rPr>
              <a:t> 2015</a:t>
            </a:r>
            <a:endParaRPr lang="en-GB" sz="1200" b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Implementation</a:t>
            </a:r>
            <a:r>
              <a:rPr lang="fr-BE" dirty="0" smtClean="0"/>
              <a:t> and </a:t>
            </a:r>
            <a:r>
              <a:rPr lang="fr-BE" dirty="0" err="1" smtClean="0"/>
              <a:t>enforcement</a:t>
            </a:r>
            <a:r>
              <a:rPr lang="fr-BE" dirty="0" smtClean="0"/>
              <a:t> </a:t>
            </a:r>
            <a:br>
              <a:rPr lang="fr-BE" dirty="0" smtClean="0"/>
            </a:br>
            <a:r>
              <a:rPr lang="fr-BE" dirty="0" smtClean="0"/>
              <a:t>– a </a:t>
            </a:r>
            <a:r>
              <a:rPr lang="fr-BE" dirty="0" err="1" smtClean="0"/>
              <a:t>political</a:t>
            </a:r>
            <a:r>
              <a:rPr lang="fr-BE" dirty="0" smtClean="0"/>
              <a:t> </a:t>
            </a:r>
            <a:r>
              <a:rPr lang="fr-BE" dirty="0" err="1" smtClean="0"/>
              <a:t>priority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2F022B-4953-43F5-BD97-9F6759B7B926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22" y="2852936"/>
            <a:ext cx="8189478" cy="2242815"/>
          </a:xfrm>
        </p:spPr>
      </p:pic>
    </p:spTree>
    <p:extLst>
      <p:ext uri="{BB962C8B-B14F-4D97-AF65-F5344CB8AC3E}">
        <p14:creationId xmlns:p14="http://schemas.microsoft.com/office/powerpoint/2010/main" val="110265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5" name="Rectangle 7"/>
          <p:cNvSpPr>
            <a:spLocks noChangeArrowheads="1"/>
          </p:cNvSpPr>
          <p:nvPr/>
        </p:nvSpPr>
        <p:spPr bwMode="auto">
          <a:xfrm>
            <a:off x="395288" y="1557338"/>
            <a:ext cx="82811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58775"/>
            <a:r>
              <a:rPr lang="en-GB" sz="2800" dirty="0" smtClean="0">
                <a:solidFill>
                  <a:srgbClr val="0F5494"/>
                </a:solidFill>
                <a:latin typeface="+mn-lt"/>
                <a:cs typeface="+mn-cs"/>
              </a:rPr>
              <a:t>Systematic transposition check</a:t>
            </a:r>
            <a:endParaRPr lang="en-GB" sz="2800" dirty="0">
              <a:solidFill>
                <a:srgbClr val="0F5494"/>
              </a:solidFill>
              <a:latin typeface="+mn-lt"/>
              <a:cs typeface="+mn-cs"/>
            </a:endParaRPr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395288" y="2349500"/>
            <a:ext cx="784912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r>
              <a:rPr lang="en-GB" sz="2000" dirty="0" smtClean="0"/>
              <a:t>  </a:t>
            </a:r>
            <a:r>
              <a:rPr lang="en-US" sz="2000" b="0" dirty="0">
                <a:solidFill>
                  <a:srgbClr val="0F5494"/>
                </a:solidFill>
                <a:latin typeface="+mn-lt"/>
                <a:cs typeface="+mn-cs"/>
              </a:rPr>
              <a:t>Transposition deadline 3 March 2011: none of the MS had achieved full transposition</a:t>
            </a:r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0" dirty="0">
              <a:solidFill>
                <a:srgbClr val="0F5494"/>
              </a:solidFill>
              <a:latin typeface="+mn-lt"/>
              <a:cs typeface="+mn-cs"/>
            </a:endParaRPr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r>
              <a:rPr lang="en-US" sz="2000" b="0" dirty="0">
                <a:solidFill>
                  <a:srgbClr val="0F5494"/>
                </a:solidFill>
                <a:latin typeface="+mn-lt"/>
                <a:cs typeface="+mn-cs"/>
                <a:sym typeface="Wingdings" panose="05000000000000000000" pitchFamily="2" charset="2"/>
              </a:rPr>
              <a:t> September 2011: 38 infringement actions against 19 Member States</a:t>
            </a:r>
            <a:r>
              <a:rPr lang="en-US" sz="2000" b="0" dirty="0">
                <a:solidFill>
                  <a:srgbClr val="0F5494"/>
                </a:solidFill>
                <a:latin typeface="+mn-lt"/>
                <a:cs typeface="+mn-cs"/>
              </a:rPr>
              <a:t> </a:t>
            </a:r>
            <a:endParaRPr lang="en-US" altLang="en-US" sz="2000" b="0" dirty="0">
              <a:solidFill>
                <a:srgbClr val="0F5494"/>
              </a:solidFill>
              <a:latin typeface="+mn-lt"/>
              <a:cs typeface="+mn-cs"/>
            </a:endParaRPr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0" dirty="0">
              <a:solidFill>
                <a:srgbClr val="0F5494"/>
              </a:solidFill>
              <a:latin typeface="+mn-lt"/>
              <a:cs typeface="+mn-cs"/>
            </a:endParaRPr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r>
              <a:rPr lang="en-US" sz="2000" b="0" dirty="0">
                <a:solidFill>
                  <a:srgbClr val="0F5494"/>
                </a:solidFill>
                <a:latin typeface="+mn-lt"/>
                <a:cs typeface="+mn-cs"/>
              </a:rPr>
              <a:t> Guidance in the implementation process</a:t>
            </a:r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0" dirty="0">
              <a:solidFill>
                <a:srgbClr val="0F5494"/>
              </a:solidFill>
              <a:latin typeface="+mn-lt"/>
              <a:cs typeface="+mn-cs"/>
            </a:endParaRPr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r>
              <a:rPr lang="en-US" sz="2000" b="0" dirty="0">
                <a:solidFill>
                  <a:srgbClr val="0F5494"/>
                </a:solidFill>
                <a:latin typeface="+mn-lt"/>
                <a:cs typeface="+mn-cs"/>
              </a:rPr>
              <a:t> No ECJ judgment necessary </a:t>
            </a:r>
            <a:r>
              <a:rPr lang="en-US" sz="2000" b="0" dirty="0" smtClean="0">
                <a:solidFill>
                  <a:srgbClr val="0F5494"/>
                </a:solidFill>
                <a:latin typeface="+mn-lt"/>
                <a:cs typeface="+mn-cs"/>
              </a:rPr>
              <a:t>– all cases resolved </a:t>
            </a:r>
            <a:endParaRPr lang="en-US" sz="2000" b="0" dirty="0">
              <a:solidFill>
                <a:srgbClr val="0F5494"/>
              </a:solidFill>
              <a:latin typeface="+mn-lt"/>
              <a:cs typeface="+mn-cs"/>
            </a:endParaRPr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GB" sz="2000" b="1" dirty="0"/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GB" sz="2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2F022B-4953-43F5-BD97-9F6759B7B926}" type="slidenum">
              <a:rPr lang="en-GB" altLang="en-US">
                <a:solidFill>
                  <a:srgbClr val="3E6FD2"/>
                </a:solidFill>
              </a:rPr>
              <a:pPr>
                <a:defRPr/>
              </a:pPr>
              <a:t>3</a:t>
            </a:fld>
            <a:endParaRPr lang="en-GB" altLang="en-US" dirty="0">
              <a:solidFill>
                <a:srgbClr val="3E6F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9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5" name="Rectangle 7"/>
          <p:cNvSpPr>
            <a:spLocks noChangeArrowheads="1"/>
          </p:cNvSpPr>
          <p:nvPr/>
        </p:nvSpPr>
        <p:spPr bwMode="auto">
          <a:xfrm>
            <a:off x="402690" y="1341766"/>
            <a:ext cx="82811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58775"/>
            <a:r>
              <a:rPr lang="en-GB" sz="2800" dirty="0">
                <a:solidFill>
                  <a:srgbClr val="0F5494"/>
                </a:solidFill>
                <a:latin typeface="+mn-lt"/>
                <a:cs typeface="+mn-cs"/>
              </a:rPr>
              <a:t>Compliance– bringing the law to </a:t>
            </a:r>
            <a:r>
              <a:rPr lang="en-GB" sz="2800" dirty="0" smtClean="0">
                <a:solidFill>
                  <a:srgbClr val="0F5494"/>
                </a:solidFill>
                <a:latin typeface="+mn-lt"/>
                <a:cs typeface="+mn-cs"/>
              </a:rPr>
              <a:t>life</a:t>
            </a:r>
            <a:endParaRPr lang="en-GB" sz="2800" dirty="0">
              <a:solidFill>
                <a:srgbClr val="0F5494"/>
              </a:solidFill>
              <a:latin typeface="+mn-lt"/>
              <a:cs typeface="+mn-cs"/>
            </a:endParaRPr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402690" y="1988840"/>
            <a:ext cx="7849120" cy="575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r>
              <a:rPr lang="en-GB" sz="2000" b="0" dirty="0">
                <a:solidFill>
                  <a:srgbClr val="0F5494"/>
                </a:solidFill>
                <a:latin typeface="+mn-lt"/>
                <a:cs typeface="+mn-cs"/>
              </a:rPr>
              <a:t>EC carries out systematic non-conformity checks  </a:t>
            </a:r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GB" sz="2000" b="0" dirty="0" smtClean="0">
              <a:solidFill>
                <a:srgbClr val="0F5494"/>
              </a:solidFill>
              <a:latin typeface="+mn-lt"/>
              <a:cs typeface="+mn-cs"/>
            </a:endParaRPr>
          </a:p>
          <a:p>
            <a:pPr marL="815975" lvl="1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r>
              <a:rPr lang="en-GB" sz="2000" b="0" dirty="0" smtClean="0">
                <a:solidFill>
                  <a:srgbClr val="0F5494"/>
                </a:solidFill>
                <a:latin typeface="+mn-lt"/>
                <a:cs typeface="+mn-cs"/>
              </a:rPr>
              <a:t>Incorrect </a:t>
            </a:r>
            <a:r>
              <a:rPr lang="en-GB" sz="2000" b="0" dirty="0">
                <a:solidFill>
                  <a:srgbClr val="0F5494"/>
                </a:solidFill>
                <a:latin typeface="+mn-lt"/>
                <a:cs typeface="+mn-cs"/>
              </a:rPr>
              <a:t>transposition or bad application</a:t>
            </a:r>
            <a:endParaRPr lang="en-US" sz="2000" b="0" dirty="0">
              <a:solidFill>
                <a:srgbClr val="0F5494"/>
              </a:solidFill>
              <a:latin typeface="+mn-lt"/>
              <a:cs typeface="+mn-cs"/>
            </a:endParaRPr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0" dirty="0">
              <a:solidFill>
                <a:srgbClr val="0F5494"/>
              </a:solidFill>
              <a:latin typeface="+mn-lt"/>
              <a:cs typeface="+mn-cs"/>
            </a:endParaRPr>
          </a:p>
          <a:p>
            <a:pPr marL="815975" lvl="1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r>
              <a:rPr lang="en-US" sz="2000" b="0" dirty="0" smtClean="0">
                <a:solidFill>
                  <a:srgbClr val="0F5494"/>
                </a:solidFill>
                <a:latin typeface="+mn-lt"/>
                <a:cs typeface="+mn-cs"/>
              </a:rPr>
              <a:t>Focus</a:t>
            </a:r>
            <a:r>
              <a:rPr lang="en-US" sz="2000" b="0" dirty="0">
                <a:solidFill>
                  <a:srgbClr val="0F5494"/>
                </a:solidFill>
                <a:latin typeface="+mn-lt"/>
                <a:cs typeface="+mn-cs"/>
              </a:rPr>
              <a:t>: infringements with highest </a:t>
            </a:r>
            <a:r>
              <a:rPr lang="en-US" sz="2000" b="0" dirty="0" smtClean="0">
                <a:solidFill>
                  <a:srgbClr val="0F5494"/>
                </a:solidFill>
                <a:latin typeface="+mn-lt"/>
                <a:cs typeface="+mn-cs"/>
              </a:rPr>
              <a:t>impact</a:t>
            </a:r>
          </a:p>
          <a:p>
            <a:pPr marL="815975" lvl="1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0" dirty="0">
              <a:solidFill>
                <a:srgbClr val="0F5494"/>
              </a:solidFill>
              <a:latin typeface="+mn-lt"/>
              <a:cs typeface="+mn-cs"/>
            </a:endParaRPr>
          </a:p>
          <a:p>
            <a:pPr marL="815975" lvl="1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0" dirty="0" smtClean="0">
              <a:solidFill>
                <a:srgbClr val="0F5494"/>
              </a:solidFill>
              <a:latin typeface="+mn-lt"/>
              <a:cs typeface="+mn-cs"/>
            </a:endParaRPr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r>
              <a:rPr lang="en-US" sz="2000" b="0" dirty="0" smtClean="0">
                <a:solidFill>
                  <a:srgbClr val="0F5494"/>
                </a:solidFill>
                <a:latin typeface="+mn-lt"/>
                <a:cs typeface="+mn-cs"/>
              </a:rPr>
              <a:t>In parallel: ad-hoc procedures (more than 10 EU-Pilots)</a:t>
            </a:r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0" dirty="0" smtClean="0">
              <a:solidFill>
                <a:srgbClr val="0F5494"/>
              </a:solidFill>
              <a:latin typeface="+mn-lt"/>
              <a:cs typeface="+mn-cs"/>
            </a:endParaRPr>
          </a:p>
          <a:p>
            <a:pPr marL="815975" lvl="1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r>
              <a:rPr lang="en-US" sz="2000" b="0" dirty="0" smtClean="0">
                <a:solidFill>
                  <a:srgbClr val="0F5494"/>
                </a:solidFill>
                <a:latin typeface="+mn-lt"/>
                <a:cs typeface="+mn-cs"/>
              </a:rPr>
              <a:t>Complaints</a:t>
            </a:r>
          </a:p>
          <a:p>
            <a:pPr marL="815975" lvl="1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0" dirty="0" smtClean="0">
              <a:solidFill>
                <a:srgbClr val="0F5494"/>
              </a:solidFill>
              <a:latin typeface="+mn-lt"/>
              <a:cs typeface="+mn-cs"/>
            </a:endParaRPr>
          </a:p>
          <a:p>
            <a:pPr marL="815975" lvl="1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r>
              <a:rPr lang="en-US" sz="2000" b="0" dirty="0" smtClean="0">
                <a:solidFill>
                  <a:srgbClr val="0F5494"/>
                </a:solidFill>
                <a:latin typeface="+mn-lt"/>
                <a:cs typeface="+mn-cs"/>
              </a:rPr>
              <a:t>Urgent files which would be slowed down by the general check</a:t>
            </a:r>
          </a:p>
          <a:p>
            <a:pPr marL="815975" lvl="1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0" dirty="0">
              <a:solidFill>
                <a:srgbClr val="0F5494"/>
              </a:solidFill>
              <a:latin typeface="+mn-lt"/>
              <a:cs typeface="+mn-cs"/>
            </a:endParaRPr>
          </a:p>
          <a:p>
            <a:pPr marL="815975" lvl="1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r>
              <a:rPr lang="en-US" sz="2000" b="0" dirty="0" smtClean="0">
                <a:solidFill>
                  <a:srgbClr val="0F5494"/>
                </a:solidFill>
                <a:latin typeface="+mn-lt"/>
                <a:cs typeface="+mn-cs"/>
              </a:rPr>
              <a:t>Possibly very complex files which would slow down the general check</a:t>
            </a:r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0" dirty="0" smtClean="0">
              <a:solidFill>
                <a:srgbClr val="0F5494"/>
              </a:solidFill>
              <a:latin typeface="+mn-lt"/>
              <a:cs typeface="+mn-cs"/>
            </a:endParaRPr>
          </a:p>
          <a:p>
            <a:pPr marL="815975" lvl="1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0" dirty="0" smtClean="0">
              <a:solidFill>
                <a:srgbClr val="0F5494"/>
              </a:solidFill>
              <a:latin typeface="+mn-lt"/>
              <a:cs typeface="+mn-cs"/>
            </a:endParaRPr>
          </a:p>
          <a:p>
            <a:pPr marL="815975" lvl="1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0" dirty="0">
              <a:solidFill>
                <a:srgbClr val="0F5494"/>
              </a:solidFill>
              <a:latin typeface="+mn-lt"/>
              <a:cs typeface="+mn-cs"/>
            </a:endParaRPr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1" dirty="0" smtClean="0"/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1" dirty="0" smtClean="0"/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GB" sz="2000" b="1" dirty="0"/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GB" sz="2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2F022B-4953-43F5-BD97-9F6759B7B926}" type="slidenum">
              <a:rPr lang="en-GB" altLang="en-US">
                <a:solidFill>
                  <a:srgbClr val="3E6FD2"/>
                </a:solidFill>
              </a:rPr>
              <a:pPr>
                <a:defRPr/>
              </a:pPr>
              <a:t>4</a:t>
            </a:fld>
            <a:endParaRPr lang="en-GB" altLang="en-US" dirty="0">
              <a:solidFill>
                <a:srgbClr val="3E6F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11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80506113"/>
              </p:ext>
            </p:extLst>
          </p:nvPr>
        </p:nvGraphicFramePr>
        <p:xfrm>
          <a:off x="251520" y="2132856"/>
          <a:ext cx="8604448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3975" name="Rectangle 7"/>
          <p:cNvSpPr>
            <a:spLocks noChangeArrowheads="1"/>
          </p:cNvSpPr>
          <p:nvPr/>
        </p:nvSpPr>
        <p:spPr bwMode="auto">
          <a:xfrm>
            <a:off x="395288" y="1340768"/>
            <a:ext cx="82811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58775"/>
            <a:r>
              <a:rPr lang="en-GB" sz="2800" dirty="0" smtClean="0">
                <a:solidFill>
                  <a:srgbClr val="0F5494"/>
                </a:solidFill>
                <a:latin typeface="+mn-lt"/>
                <a:cs typeface="+mn-cs"/>
              </a:rPr>
              <a:t>Systematic </a:t>
            </a:r>
            <a:r>
              <a:rPr lang="en-GB" sz="2800" dirty="0">
                <a:solidFill>
                  <a:srgbClr val="0F5494"/>
                </a:solidFill>
              </a:rPr>
              <a:t>c</a:t>
            </a:r>
            <a:r>
              <a:rPr lang="en-GB" sz="2800" dirty="0" smtClean="0">
                <a:solidFill>
                  <a:srgbClr val="0F5494"/>
                </a:solidFill>
              </a:rPr>
              <a:t>ompliance </a:t>
            </a:r>
            <a:r>
              <a:rPr lang="en-GB" sz="2800" dirty="0" smtClean="0">
                <a:solidFill>
                  <a:srgbClr val="0F5494"/>
                </a:solidFill>
                <a:latin typeface="+mn-lt"/>
                <a:cs typeface="+mn-cs"/>
              </a:rPr>
              <a:t>check</a:t>
            </a:r>
            <a:endParaRPr lang="en-GB" sz="2800" dirty="0">
              <a:solidFill>
                <a:srgbClr val="0F5494"/>
              </a:solidFill>
              <a:latin typeface="+mn-lt"/>
              <a:cs typeface="+mn-cs"/>
            </a:endParaRPr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395288" y="1916832"/>
            <a:ext cx="8569200" cy="60016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fr-BE" sz="2000" b="0" dirty="0">
              <a:solidFill>
                <a:srgbClr val="0F5494"/>
              </a:solidFill>
              <a:latin typeface="+mn-lt"/>
              <a:cs typeface="+mn-cs"/>
            </a:endParaRP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r>
              <a:rPr lang="fr-BE" sz="2000" b="0" dirty="0" smtClean="0">
                <a:solidFill>
                  <a:srgbClr val="0F5494"/>
                </a:solidFill>
                <a:latin typeface="+mn-lt"/>
                <a:cs typeface="+mn-cs"/>
              </a:rPr>
              <a:t>Multi-</a:t>
            </a:r>
            <a:r>
              <a:rPr lang="fr-BE" sz="2000" b="0" dirty="0" err="1" smtClean="0">
                <a:solidFill>
                  <a:srgbClr val="0F5494"/>
                </a:solidFill>
                <a:latin typeface="+mn-lt"/>
                <a:cs typeface="+mn-cs"/>
              </a:rPr>
              <a:t>step</a:t>
            </a:r>
            <a:r>
              <a:rPr lang="fr-BE" sz="2000" b="0" dirty="0" smtClean="0">
                <a:solidFill>
                  <a:srgbClr val="0F5494"/>
                </a:solidFill>
                <a:latin typeface="+mn-lt"/>
                <a:cs typeface="+mn-cs"/>
              </a:rPr>
              <a:t> </a:t>
            </a:r>
            <a:r>
              <a:rPr lang="fr-BE" sz="2000" b="0" dirty="0" err="1" smtClean="0">
                <a:solidFill>
                  <a:srgbClr val="0F5494"/>
                </a:solidFill>
                <a:latin typeface="+mn-lt"/>
                <a:cs typeface="+mn-cs"/>
              </a:rPr>
              <a:t>procedure</a:t>
            </a:r>
            <a:r>
              <a:rPr lang="fr-BE" sz="2000" b="0" dirty="0" smtClean="0">
                <a:solidFill>
                  <a:srgbClr val="0F5494"/>
                </a:solidFill>
                <a:latin typeface="+mn-lt"/>
                <a:cs typeface="+mn-cs"/>
              </a:rPr>
              <a:t>:</a:t>
            </a: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fr-BE" sz="2000" b="0" dirty="0">
              <a:solidFill>
                <a:srgbClr val="0F5494"/>
              </a:solidFill>
              <a:latin typeface="+mn-lt"/>
              <a:cs typeface="+mn-cs"/>
            </a:endParaRP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fr-BE" sz="2000" b="0" dirty="0" smtClean="0">
              <a:solidFill>
                <a:srgbClr val="0F5494"/>
              </a:solidFill>
              <a:latin typeface="+mn-lt"/>
              <a:cs typeface="+mn-cs"/>
            </a:endParaRP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fr-BE" sz="2000" b="0" dirty="0">
              <a:solidFill>
                <a:srgbClr val="0F5494"/>
              </a:solidFill>
              <a:latin typeface="+mn-lt"/>
              <a:cs typeface="+mn-cs"/>
            </a:endParaRP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fr-BE" sz="2000" b="0" dirty="0" smtClean="0">
              <a:solidFill>
                <a:srgbClr val="0F5494"/>
              </a:solidFill>
              <a:latin typeface="+mn-lt"/>
              <a:cs typeface="+mn-cs"/>
            </a:endParaRP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r>
              <a:rPr lang="en-GB" sz="2000" b="0" dirty="0" smtClean="0">
                <a:solidFill>
                  <a:srgbClr val="0F5494"/>
                </a:solidFill>
              </a:rPr>
              <a:t>Assessment </a:t>
            </a:r>
            <a:r>
              <a:rPr lang="en-GB" sz="2000" b="0" dirty="0">
                <a:solidFill>
                  <a:srgbClr val="0F5494"/>
                </a:solidFill>
              </a:rPr>
              <a:t>ongoing, several </a:t>
            </a:r>
            <a:r>
              <a:rPr lang="en-GB" sz="2000" b="0" dirty="0" smtClean="0">
                <a:solidFill>
                  <a:srgbClr val="0F5494"/>
                </a:solidFill>
              </a:rPr>
              <a:t>pre-procedures </a:t>
            </a:r>
            <a:r>
              <a:rPr lang="en-GB" sz="2000" b="0" dirty="0">
                <a:solidFill>
                  <a:srgbClr val="0F5494"/>
                </a:solidFill>
              </a:rPr>
              <a:t>("EU Pilot") </a:t>
            </a:r>
            <a:r>
              <a:rPr lang="en-GB" sz="2000" b="0" dirty="0" smtClean="0">
                <a:solidFill>
                  <a:srgbClr val="0F5494"/>
                </a:solidFill>
              </a:rPr>
              <a:t>launched</a:t>
            </a: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fr-BE" sz="2000" b="0" dirty="0">
              <a:solidFill>
                <a:srgbClr val="0F5494"/>
              </a:solidFill>
            </a:endParaRP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r>
              <a:rPr lang="en-GB" sz="2000" b="0" dirty="0">
                <a:solidFill>
                  <a:srgbClr val="0F5494"/>
                </a:solidFill>
              </a:rPr>
              <a:t>Seven formal </a:t>
            </a:r>
            <a:r>
              <a:rPr lang="en-GB" sz="2000" b="0" dirty="0" smtClean="0">
                <a:solidFill>
                  <a:srgbClr val="0F5494"/>
                </a:solidFill>
              </a:rPr>
              <a:t>procedures </a:t>
            </a:r>
            <a:r>
              <a:rPr lang="en-GB" sz="2000" b="0" dirty="0">
                <a:solidFill>
                  <a:srgbClr val="0F5494"/>
                </a:solidFill>
              </a:rPr>
              <a:t>(Belgium, </a:t>
            </a:r>
            <a:r>
              <a:rPr lang="en-GB" sz="2000" b="0" dirty="0" smtClean="0">
                <a:solidFill>
                  <a:srgbClr val="0F5494"/>
                </a:solidFill>
              </a:rPr>
              <a:t>France</a:t>
            </a:r>
            <a:r>
              <a:rPr lang="en-GB" sz="2000" b="0" dirty="0">
                <a:solidFill>
                  <a:srgbClr val="0F5494"/>
                </a:solidFill>
              </a:rPr>
              <a:t>, </a:t>
            </a:r>
            <a:r>
              <a:rPr lang="en-GB" sz="2000" b="0" dirty="0" smtClean="0">
                <a:solidFill>
                  <a:srgbClr val="0F5494"/>
                </a:solidFill>
              </a:rPr>
              <a:t>Germany, Hungary</a:t>
            </a:r>
            <a:r>
              <a:rPr lang="en-GB" sz="2000" b="0" dirty="0">
                <a:solidFill>
                  <a:srgbClr val="0F5494"/>
                </a:solidFill>
              </a:rPr>
              <a:t>, </a:t>
            </a:r>
            <a:r>
              <a:rPr lang="en-GB" sz="2000" b="0" dirty="0" smtClean="0">
                <a:solidFill>
                  <a:srgbClr val="0F5494"/>
                </a:solidFill>
              </a:rPr>
              <a:t>Italy, </a:t>
            </a:r>
            <a:r>
              <a:rPr lang="en-GB" sz="2000" b="0" dirty="0">
                <a:solidFill>
                  <a:srgbClr val="0F5494"/>
                </a:solidFill>
              </a:rPr>
              <a:t>Luxembourg, </a:t>
            </a:r>
            <a:r>
              <a:rPr lang="en-GB" sz="2000" b="0" dirty="0" smtClean="0">
                <a:solidFill>
                  <a:srgbClr val="0F5494"/>
                </a:solidFill>
              </a:rPr>
              <a:t>Spain)</a:t>
            </a: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GB" sz="2000" b="0" dirty="0" smtClean="0">
              <a:solidFill>
                <a:srgbClr val="0F5494"/>
              </a:solidFill>
            </a:endParaRP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r>
              <a:rPr lang="en-GB" sz="2000" b="0" dirty="0" smtClean="0">
                <a:solidFill>
                  <a:srgbClr val="0F5494"/>
                </a:solidFill>
              </a:rPr>
              <a:t>More </a:t>
            </a:r>
            <a:r>
              <a:rPr lang="en-GB" sz="2000" b="0" dirty="0">
                <a:solidFill>
                  <a:srgbClr val="0F5494"/>
                </a:solidFill>
              </a:rPr>
              <a:t>formal procedures to be </a:t>
            </a:r>
            <a:r>
              <a:rPr lang="en-GB" sz="2000" b="0" dirty="0" smtClean="0">
                <a:solidFill>
                  <a:srgbClr val="0F5494"/>
                </a:solidFill>
              </a:rPr>
              <a:t>expected</a:t>
            </a: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fr-BE" sz="2000" b="0" dirty="0">
              <a:solidFill>
                <a:srgbClr val="0F5494"/>
              </a:solidFill>
            </a:endParaRP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r>
              <a:rPr lang="en-US" sz="2000" b="0" dirty="0">
                <a:solidFill>
                  <a:srgbClr val="0F5494"/>
                </a:solidFill>
              </a:rPr>
              <a:t>Open for contacts with MS: target is not maximum number of court </a:t>
            </a:r>
            <a:r>
              <a:rPr lang="en-US" sz="2000" b="0" dirty="0">
                <a:solidFill>
                  <a:srgbClr val="0F5494"/>
                </a:solidFill>
              </a:rPr>
              <a:t>cases</a:t>
            </a:r>
            <a:r>
              <a:rPr lang="en-US" sz="2000" b="0" dirty="0">
                <a:solidFill>
                  <a:srgbClr val="0F5494"/>
                </a:solidFill>
              </a:rPr>
              <a:t>, but maximum number of resolved key </a:t>
            </a:r>
            <a:r>
              <a:rPr lang="en-US" sz="2000" b="0" dirty="0" smtClean="0">
                <a:solidFill>
                  <a:srgbClr val="0F5494"/>
                </a:solidFill>
              </a:rPr>
              <a:t>issues</a:t>
            </a: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0" dirty="0">
              <a:solidFill>
                <a:srgbClr val="0F5494"/>
              </a:solidFill>
            </a:endParaRP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GB" sz="2000" b="0" dirty="0">
              <a:solidFill>
                <a:srgbClr val="0F5494"/>
              </a:solidFill>
            </a:endParaRP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GB" sz="2000" b="0" dirty="0" smtClean="0">
              <a:solidFill>
                <a:srgbClr val="0F5494"/>
              </a:solidFill>
            </a:endParaRP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0" dirty="0" smtClean="0">
              <a:solidFill>
                <a:srgbClr val="0F5494"/>
              </a:solidFill>
            </a:endParaRP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0" dirty="0" smtClean="0">
              <a:solidFill>
                <a:srgbClr val="0F5494"/>
              </a:solidFill>
            </a:endParaRPr>
          </a:p>
          <a:p>
            <a:pPr marL="358775" indent="-342900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US" sz="2000" b="0" dirty="0">
              <a:solidFill>
                <a:srgbClr val="0F5494"/>
              </a:solidFill>
            </a:endParaRPr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GB" sz="2000" b="1" dirty="0"/>
          </a:p>
          <a:p>
            <a:pPr marL="358775">
              <a:lnSpc>
                <a:spcPct val="80000"/>
              </a:lnSpc>
              <a:buClr>
                <a:srgbClr val="EE8032"/>
              </a:buClr>
              <a:buFontTx/>
              <a:buChar char="•"/>
            </a:pPr>
            <a:endParaRPr lang="en-GB" sz="2000" b="1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3980645" y="3284984"/>
            <a:ext cx="978408" cy="484632"/>
          </a:xfrm>
          <a:prstGeom prst="rightArrow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51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1"/>
            <a:ext cx="8229600" cy="4392588"/>
          </a:xfrm>
        </p:spPr>
        <p:txBody>
          <a:bodyPr/>
          <a:lstStyle/>
          <a:p>
            <a:pPr marL="15875" indent="0">
              <a:lnSpc>
                <a:spcPct val="80000"/>
              </a:lnSpc>
              <a:buClr>
                <a:srgbClr val="EE8032"/>
              </a:buClr>
              <a:buNone/>
            </a:pPr>
            <a:r>
              <a:rPr lang="en-US" sz="2800" b="1" kern="1200" dirty="0"/>
              <a:t>Most relevant topics: </a:t>
            </a:r>
          </a:p>
          <a:p>
            <a:pPr marL="358775">
              <a:lnSpc>
                <a:spcPct val="80000"/>
              </a:lnSpc>
              <a:buClr>
                <a:srgbClr val="EE8032"/>
              </a:buClr>
            </a:pPr>
            <a:endParaRPr lang="en-US" sz="2000" dirty="0"/>
          </a:p>
          <a:p>
            <a:pPr marL="815975" lvl="1">
              <a:lnSpc>
                <a:spcPct val="80000"/>
              </a:lnSpc>
              <a:buClr>
                <a:srgbClr val="EE8032"/>
              </a:buClr>
            </a:pPr>
            <a:r>
              <a:rPr lang="en-US" b="0" dirty="0"/>
              <a:t> NRA powers and independence (in particular as regards setting of transmission and distribution </a:t>
            </a:r>
            <a:r>
              <a:rPr lang="en-US" b="0" dirty="0" smtClean="0"/>
              <a:t>tariffs; </a:t>
            </a:r>
            <a:r>
              <a:rPr lang="en-US" b="0" dirty="0"/>
              <a:t>imposition of penalties by NRAs</a:t>
            </a:r>
            <a:r>
              <a:rPr lang="en-US" b="0" dirty="0" smtClean="0"/>
              <a:t>); </a:t>
            </a:r>
            <a:br>
              <a:rPr lang="en-US" b="0" dirty="0" smtClean="0"/>
            </a:br>
            <a:r>
              <a:rPr lang="en-US" b="0" dirty="0" smtClean="0">
                <a:sym typeface="Wingdings" panose="05000000000000000000" pitchFamily="2" charset="2"/>
              </a:rPr>
              <a:t></a:t>
            </a:r>
            <a:r>
              <a:rPr lang="en-US" b="0" dirty="0" smtClean="0"/>
              <a:t>exclusive powers cannot be shared with or be subject to Government </a:t>
            </a:r>
            <a:r>
              <a:rPr lang="en-US" b="0" dirty="0" smtClean="0"/>
              <a:t>control (</a:t>
            </a:r>
            <a:r>
              <a:rPr lang="en-US" sz="1600" b="0" dirty="0" smtClean="0"/>
              <a:t>see already C-474/08 from 2009</a:t>
            </a:r>
            <a:r>
              <a:rPr lang="en-US" b="0" dirty="0" smtClean="0"/>
              <a:t>)</a:t>
            </a:r>
            <a:br>
              <a:rPr lang="en-US" b="0" dirty="0" smtClean="0"/>
            </a:br>
            <a:endParaRPr lang="en-US" b="0" dirty="0"/>
          </a:p>
          <a:p>
            <a:pPr marL="815975" lvl="1">
              <a:lnSpc>
                <a:spcPct val="80000"/>
              </a:lnSpc>
              <a:buClr>
                <a:srgbClr val="EE8032"/>
              </a:buClr>
            </a:pPr>
            <a:r>
              <a:rPr lang="en-US" b="0" dirty="0" smtClean="0"/>
              <a:t>Possibility </a:t>
            </a:r>
            <a:r>
              <a:rPr lang="en-US" b="0" dirty="0"/>
              <a:t>to appeal NRA decisions</a:t>
            </a:r>
          </a:p>
          <a:p>
            <a:pPr marL="815975" lvl="1">
              <a:lnSpc>
                <a:spcPct val="80000"/>
              </a:lnSpc>
              <a:buClr>
                <a:srgbClr val="EE8032"/>
              </a:buClr>
            </a:pPr>
            <a:r>
              <a:rPr lang="en-US" b="0" dirty="0" smtClean="0"/>
              <a:t>Discriminatory </a:t>
            </a:r>
            <a:r>
              <a:rPr lang="en-US" b="0" dirty="0"/>
              <a:t>network tariffs</a:t>
            </a:r>
          </a:p>
          <a:p>
            <a:pPr marL="815975" lvl="1">
              <a:lnSpc>
                <a:spcPct val="80000"/>
              </a:lnSpc>
              <a:buClr>
                <a:srgbClr val="EE8032"/>
              </a:buClr>
            </a:pPr>
            <a:r>
              <a:rPr lang="en-US" b="0" dirty="0" smtClean="0"/>
              <a:t>Barriers </a:t>
            </a:r>
            <a:r>
              <a:rPr lang="en-US" b="0" dirty="0"/>
              <a:t>for new entrants into the national retail </a:t>
            </a:r>
            <a:r>
              <a:rPr lang="en-US" b="0" dirty="0" smtClean="0"/>
              <a:t>market</a:t>
            </a:r>
          </a:p>
          <a:p>
            <a:pPr marL="815975" lvl="1">
              <a:lnSpc>
                <a:spcPct val="80000"/>
              </a:lnSpc>
              <a:buClr>
                <a:srgbClr val="EE8032"/>
              </a:buClr>
            </a:pPr>
            <a:r>
              <a:rPr lang="en-US" b="0" dirty="0" smtClean="0"/>
              <a:t>Limitations on possibility to operate interconnectors</a:t>
            </a:r>
          </a:p>
          <a:p>
            <a:pPr marL="815975" lvl="1">
              <a:lnSpc>
                <a:spcPct val="80000"/>
              </a:lnSpc>
              <a:buClr>
                <a:srgbClr val="EE8032"/>
              </a:buClr>
            </a:pPr>
            <a:r>
              <a:rPr lang="en-US" b="0" dirty="0" smtClean="0"/>
              <a:t>Particular scrutiny of unbundling provisions, also in view of issues established in certification opinions</a:t>
            </a:r>
            <a:endParaRPr lang="en-US" b="0" dirty="0"/>
          </a:p>
          <a:p>
            <a:pPr marL="815975" lvl="1">
              <a:lnSpc>
                <a:spcPct val="80000"/>
              </a:lnSpc>
              <a:buClr>
                <a:srgbClr val="EE8032"/>
              </a:buClr>
            </a:pPr>
            <a:endParaRPr lang="en-US" dirty="0"/>
          </a:p>
          <a:p>
            <a:pPr marL="358775">
              <a:lnSpc>
                <a:spcPct val="80000"/>
              </a:lnSpc>
              <a:buClr>
                <a:srgbClr val="EE8032"/>
              </a:buClr>
            </a:pPr>
            <a:endParaRPr lang="en-US" sz="2000" dirty="0"/>
          </a:p>
          <a:p>
            <a:pPr marL="358775">
              <a:lnSpc>
                <a:spcPct val="80000"/>
              </a:lnSpc>
              <a:buClr>
                <a:srgbClr val="EE8032"/>
              </a:buClr>
            </a:pPr>
            <a:endParaRPr lang="en-US" sz="20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2F022B-4953-43F5-BD97-9F6759B7B926}" type="slidenum">
              <a:rPr lang="en-GB" altLang="en-US">
                <a:solidFill>
                  <a:srgbClr val="3E6FD2"/>
                </a:solidFill>
              </a:rPr>
              <a:pPr>
                <a:defRPr/>
              </a:pPr>
              <a:t>6</a:t>
            </a:fld>
            <a:endParaRPr lang="en-GB" altLang="en-US" dirty="0">
              <a:solidFill>
                <a:srgbClr val="3E6F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41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GB" sz="2800" kern="1200" dirty="0" smtClean="0">
                <a:latin typeface="+mn-lt"/>
                <a:ea typeface="+mn-ea"/>
                <a:cs typeface="+mn-cs"/>
              </a:rPr>
              <a:t>Infringements </a:t>
            </a:r>
            <a:r>
              <a:rPr lang="en-GB" sz="2800" kern="1200" dirty="0">
                <a:latin typeface="+mn-lt"/>
                <a:ea typeface="+mn-ea"/>
                <a:cs typeface="+mn-cs"/>
              </a:rPr>
              <a:t>opened under the 2nd Package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BE" i="0" kern="1200" dirty="0" err="1" smtClean="0"/>
              <a:t>Many</a:t>
            </a:r>
            <a:r>
              <a:rPr lang="fr-BE" i="0" kern="1200" dirty="0" smtClean="0"/>
              <a:t> cases </a:t>
            </a:r>
            <a:r>
              <a:rPr lang="fr-BE" i="0" kern="1200" dirty="0" err="1" smtClean="0"/>
              <a:t>had</a:t>
            </a:r>
            <a:r>
              <a:rPr lang="fr-BE" i="0" kern="1200" dirty="0" smtClean="0"/>
              <a:t> been </a:t>
            </a:r>
            <a:r>
              <a:rPr lang="fr-BE" i="0" kern="1200" dirty="0" err="1" smtClean="0"/>
              <a:t>opened</a:t>
            </a:r>
            <a:r>
              <a:rPr lang="fr-BE" i="0" kern="1200" dirty="0" smtClean="0"/>
              <a:t>, </a:t>
            </a:r>
            <a:r>
              <a:rPr lang="fr-BE" i="0" kern="1200" dirty="0" err="1" smtClean="0"/>
              <a:t>most</a:t>
            </a:r>
            <a:r>
              <a:rPr lang="fr-BE" i="0" kern="1200" dirty="0" smtClean="0"/>
              <a:t> have been </a:t>
            </a:r>
            <a:r>
              <a:rPr lang="fr-BE" i="0" kern="1200" dirty="0" err="1" smtClean="0"/>
              <a:t>closed</a:t>
            </a:r>
            <a:r>
              <a:rPr lang="fr-BE" i="0" kern="1200" dirty="0" smtClean="0"/>
              <a:t> </a:t>
            </a:r>
            <a:r>
              <a:rPr lang="fr-BE" i="0" kern="1200" dirty="0" err="1" smtClean="0"/>
              <a:t>after</a:t>
            </a:r>
            <a:r>
              <a:rPr lang="fr-BE" i="0" kern="1200" dirty="0" smtClean="0"/>
              <a:t> full transposition has been </a:t>
            </a:r>
            <a:r>
              <a:rPr lang="fr-BE" i="0" kern="1200" dirty="0" err="1" smtClean="0"/>
              <a:t>achieved</a:t>
            </a:r>
            <a:r>
              <a:rPr lang="fr-BE" i="0" kern="1200" dirty="0" smtClean="0"/>
              <a:t>.</a:t>
            </a:r>
            <a:endParaRPr lang="en-GB" i="0" kern="1200" dirty="0" smtClean="0"/>
          </a:p>
          <a:p>
            <a:pPr marL="0" indent="0">
              <a:buNone/>
            </a:pPr>
            <a:endParaRPr lang="en-GB" i="0" kern="1200" dirty="0"/>
          </a:p>
          <a:p>
            <a:pPr marL="0" indent="0">
              <a:buNone/>
            </a:pPr>
            <a:r>
              <a:rPr lang="en-GB" i="0" kern="1200" dirty="0" smtClean="0"/>
              <a:t>Only </a:t>
            </a:r>
            <a:r>
              <a:rPr lang="en-GB" i="0" kern="1200" dirty="0"/>
              <a:t>one case remains pending against </a:t>
            </a:r>
            <a:r>
              <a:rPr lang="en-GB" b="1" i="0" kern="1200" dirty="0"/>
              <a:t>Poland</a:t>
            </a:r>
            <a:r>
              <a:rPr lang="en-GB" i="0" kern="1200" dirty="0"/>
              <a:t> on regulated gas prices for non-household customers – currently before the </a:t>
            </a:r>
            <a:r>
              <a:rPr lang="en-GB" i="0" kern="1200" dirty="0" smtClean="0"/>
              <a:t>ECJ.</a:t>
            </a:r>
            <a:endParaRPr lang="en-GB" i="0" kern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2F022B-4953-43F5-BD97-9F6759B7B926}" type="slidenum">
              <a:rPr lang="en-GB" altLang="en-US">
                <a:solidFill>
                  <a:srgbClr val="3E6FD2"/>
                </a:solidFill>
              </a:rPr>
              <a:pPr>
                <a:defRPr/>
              </a:pPr>
              <a:t>7</a:t>
            </a:fld>
            <a:endParaRPr lang="en-GB" altLang="en-US" dirty="0">
              <a:solidFill>
                <a:srgbClr val="3E6F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40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429000"/>
            <a:ext cx="4248150" cy="9366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indent="0" eaLnBrk="1" hangingPunct="1"/>
            <a:endParaRPr lang="en-US" altLang="en-US" smtClean="0">
              <a:solidFill>
                <a:schemeClr val="bg1"/>
              </a:solidFill>
            </a:endParaRPr>
          </a:p>
        </p:txBody>
      </p:sp>
      <p:pic>
        <p:nvPicPr>
          <p:cNvPr id="65539" name="Picture 5" descr="picture insid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83"/>
          <a:stretch>
            <a:fillRect/>
          </a:stretch>
        </p:blipFill>
        <p:spPr bwMode="auto">
          <a:xfrm>
            <a:off x="-144463" y="806450"/>
            <a:ext cx="9320213" cy="607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540" name="Group 1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5760" cy="603"/>
            </a:xfrm>
            <a:prstGeom prst="rect">
              <a:avLst/>
            </a:prstGeom>
            <a:solidFill>
              <a:srgbClr val="0F5494"/>
            </a:solidFill>
            <a:ln>
              <a:solidFill>
                <a:srgbClr val="0F549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pic>
          <p:nvPicPr>
            <p:cNvPr id="65543" name="Picture 8" descr="LOGO CE_Vertical_EN_NEG_quadri_HR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60"/>
            <a:stretch>
              <a:fillRect/>
            </a:stretch>
          </p:blipFill>
          <p:spPr bwMode="auto">
            <a:xfrm>
              <a:off x="2497" y="163"/>
              <a:ext cx="905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5544" name="Line 9"/>
            <p:cNvSpPr>
              <a:spLocks noChangeShapeType="1"/>
            </p:cNvSpPr>
            <p:nvPr/>
          </p:nvSpPr>
          <p:spPr bwMode="auto">
            <a:xfrm>
              <a:off x="2679" y="781"/>
              <a:ext cx="398" cy="0"/>
            </a:xfrm>
            <a:prstGeom prst="line">
              <a:avLst/>
            </a:prstGeom>
            <a:noFill/>
            <a:ln w="38735">
              <a:solidFill>
                <a:srgbClr val="EE803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65545" name="Rectangle 6"/>
            <p:cNvSpPr>
              <a:spLocks noChangeArrowheads="1"/>
            </p:cNvSpPr>
            <p:nvPr/>
          </p:nvSpPr>
          <p:spPr bwMode="auto">
            <a:xfrm>
              <a:off x="2689" y="4195"/>
              <a:ext cx="379" cy="125"/>
            </a:xfrm>
            <a:prstGeom prst="rect">
              <a:avLst/>
            </a:prstGeom>
            <a:solidFill>
              <a:srgbClr val="EE8032"/>
            </a:solidFill>
            <a:ln w="9525" algn="ctr">
              <a:solidFill>
                <a:srgbClr val="EE8032"/>
              </a:solidFill>
              <a:miter lim="800000"/>
              <a:headEnd/>
              <a:tailEnd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</p:spPr>
          <p:txBody>
            <a:bodyPr lIns="18000" tIns="118800" anchor="ctr"/>
            <a:lstStyle/>
            <a:p>
              <a:pPr defTabSz="457200">
                <a:lnSpc>
                  <a:spcPct val="70000"/>
                </a:lnSpc>
                <a:spcBef>
                  <a:spcPct val="20000"/>
                </a:spcBef>
                <a:buClr>
                  <a:schemeClr val="bg1"/>
                </a:buClr>
              </a:pPr>
              <a:r>
                <a:rPr lang="fr-BE" altLang="en-US" sz="800">
                  <a:solidFill>
                    <a:schemeClr val="bg1"/>
                  </a:solidFill>
                </a:rPr>
                <a:t>Energy</a:t>
              </a:r>
            </a:p>
            <a:p>
              <a:pPr algn="ctr" defTabSz="457200"/>
              <a:endParaRPr lang="en-GB" altLang="en-US" sz="90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337934" name="Text Box 14"/>
          <p:cNvSpPr txBox="1">
            <a:spLocks noChangeArrowheads="1"/>
          </p:cNvSpPr>
          <p:nvPr/>
        </p:nvSpPr>
        <p:spPr bwMode="auto">
          <a:xfrm>
            <a:off x="0" y="1196975"/>
            <a:ext cx="9323388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8775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Thank you for your attention!</a:t>
            </a:r>
            <a:endParaRPr lang="en-GB" sz="30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2F022B-4953-43F5-BD97-9F6759B7B926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Slide_Master">
  <a:themeElements>
    <a:clrScheme name="2_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587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0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587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0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_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lide_Master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6AF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0D4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lide_Master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6AA34"/>
        </a:accent1>
        <a:accent2>
          <a:srgbClr val="00AFEC"/>
        </a:accent2>
        <a:accent3>
          <a:srgbClr val="FFFFFF"/>
        </a:accent3>
        <a:accent4>
          <a:srgbClr val="000000"/>
        </a:accent4>
        <a:accent5>
          <a:srgbClr val="FAD2AE"/>
        </a:accent5>
        <a:accent6>
          <a:srgbClr val="009ED6"/>
        </a:accent6>
        <a:hlink>
          <a:srgbClr val="E52E87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5BAB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DG COMM Charte">
      <a:majorFont>
        <a:latin typeface="Verdana Bold"/>
        <a:ea typeface=""/>
        <a:cs typeface=""/>
      </a:majorFont>
      <a:minorFont>
        <a:latin typeface="Verdana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293</Words>
  <Application>Microsoft Office PowerPoint</Application>
  <PresentationFormat>On-screen Show (4:3)</PresentationFormat>
  <Paragraphs>93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4_Slide_Master</vt:lpstr>
      <vt:lpstr>2_Blank</vt:lpstr>
      <vt:lpstr>2_Office Theme</vt:lpstr>
      <vt:lpstr>Completing the Internal Energy Market:   Update on 3rd Package enforcement</vt:lpstr>
      <vt:lpstr>Implementation and enforcement  – a political priority</vt:lpstr>
      <vt:lpstr>PowerPoint Presentation</vt:lpstr>
      <vt:lpstr>PowerPoint Presentation</vt:lpstr>
      <vt:lpstr>PowerPoint Presentation</vt:lpstr>
      <vt:lpstr>PowerPoint Presentation</vt:lpstr>
      <vt:lpstr>Infringements opened under the 2nd Package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PAPSCH Jan (ENER)</cp:lastModifiedBy>
  <cp:revision>308</cp:revision>
  <dcterms:created xsi:type="dcterms:W3CDTF">2011-10-28T10:25:18Z</dcterms:created>
  <dcterms:modified xsi:type="dcterms:W3CDTF">2015-05-27T14:28:27Z</dcterms:modified>
</cp:coreProperties>
</file>