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6206" r:id="rId1"/>
    <p:sldMasterId id="2147498203" r:id="rId2"/>
    <p:sldMasterId id="2147498220" r:id="rId3"/>
  </p:sldMasterIdLst>
  <p:notesMasterIdLst>
    <p:notesMasterId r:id="rId15"/>
  </p:notesMasterIdLst>
  <p:handoutMasterIdLst>
    <p:handoutMasterId r:id="rId16"/>
  </p:handoutMasterIdLst>
  <p:sldIdLst>
    <p:sldId id="563" r:id="rId4"/>
    <p:sldId id="536" r:id="rId5"/>
    <p:sldId id="565" r:id="rId6"/>
    <p:sldId id="554" r:id="rId7"/>
    <p:sldId id="552" r:id="rId8"/>
    <p:sldId id="551" r:id="rId9"/>
    <p:sldId id="553" r:id="rId10"/>
    <p:sldId id="560" r:id="rId11"/>
    <p:sldId id="564" r:id="rId12"/>
    <p:sldId id="559" r:id="rId13"/>
    <p:sldId id="537" r:id="rId14"/>
  </p:sldIdLst>
  <p:sldSz cx="10287000" cy="6858000" type="35mm"/>
  <p:notesSz cx="6799263" cy="99298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pos="3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4597A0"/>
    <a:srgbClr val="009242"/>
    <a:srgbClr val="000000"/>
    <a:srgbClr val="009900"/>
    <a:srgbClr val="D9D9D9"/>
    <a:srgbClr val="F5D309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1" autoAdjust="0"/>
    <p:restoredTop sz="94660"/>
  </p:normalViewPr>
  <p:slideViewPr>
    <p:cSldViewPr showGuides="1">
      <p:cViewPr varScale="1">
        <p:scale>
          <a:sx n="72" d="100"/>
          <a:sy n="72" d="100"/>
        </p:scale>
        <p:origin x="102" y="132"/>
      </p:cViewPr>
      <p:guideLst>
        <p:guide orient="horz" pos="799"/>
        <p:guide pos="314"/>
      </p:guideLst>
    </p:cSldViewPr>
  </p:slideViewPr>
  <p:outlineViewPr>
    <p:cViewPr>
      <p:scale>
        <a:sx n="33" d="100"/>
        <a:sy n="33" d="100"/>
      </p:scale>
      <p:origin x="0" y="463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3114" y="-98"/>
      </p:cViewPr>
      <p:guideLst>
        <p:guide orient="horz" pos="3129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200" tIns="46600" rIns="93200" bIns="4660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wrap="square" lIns="93200" tIns="46600" rIns="93200" bIns="4660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A8C7816-9337-4E37-B2DC-06A885F2A593}" type="datetimeFigureOut">
              <a:rPr lang="fr-FR" altLang="en-US"/>
              <a:pPr>
                <a:defRPr/>
              </a:pPr>
              <a:t>02/06/2015</a:t>
            </a:fld>
            <a:endParaRPr lang="en-US" alt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3200" tIns="46600" rIns="93200" bIns="4660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wrap="square" lIns="93200" tIns="46600" rIns="93200" bIns="466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1E73B4-011D-474D-817B-884D0D6B4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77123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200" tIns="46600" rIns="93200" bIns="4660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wrap="square" lIns="93200" tIns="46600" rIns="93200" bIns="4660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DAAB399-1CAD-4585-9532-AA52061DF05E}" type="datetimeFigureOut">
              <a:rPr lang="fr-FR" altLang="en-US"/>
              <a:pPr>
                <a:defRPr/>
              </a:pPr>
              <a:t>02/06/2015</a:t>
            </a:fld>
            <a:endParaRPr lang="en-US" alt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08013" y="744538"/>
            <a:ext cx="55832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00" tIns="46600" rIns="93200" bIns="46600" rtlCol="0" anchor="ctr"/>
          <a:lstStyle/>
          <a:p>
            <a:pPr lvl="0"/>
            <a:endParaRPr lang="en-US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40363" cy="4470400"/>
          </a:xfrm>
          <a:prstGeom prst="rect">
            <a:avLst/>
          </a:prstGeom>
        </p:spPr>
        <p:txBody>
          <a:bodyPr vert="horz" wrap="square" lIns="93200" tIns="46600" rIns="93200" bIns="466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en-US" noProof="0" smtClean="0"/>
              <a:t>Cliquez pour modifier les styles du texte du masque</a:t>
            </a:r>
          </a:p>
          <a:p>
            <a:pPr lvl="1"/>
            <a:r>
              <a:rPr lang="fr-FR" altLang="en-US" noProof="0" smtClean="0"/>
              <a:t>Deuxième niveau</a:t>
            </a:r>
          </a:p>
          <a:p>
            <a:pPr lvl="2"/>
            <a:r>
              <a:rPr lang="fr-FR" altLang="en-US" noProof="0" smtClean="0"/>
              <a:t>Troisième niveau</a:t>
            </a:r>
          </a:p>
          <a:p>
            <a:pPr lvl="3"/>
            <a:r>
              <a:rPr lang="fr-FR" altLang="en-US" noProof="0" smtClean="0"/>
              <a:t>Quatrième niveau</a:t>
            </a:r>
          </a:p>
          <a:p>
            <a:pPr lvl="4"/>
            <a:r>
              <a:rPr lang="fr-FR" altLang="en-US" noProof="0" smtClean="0"/>
              <a:t>Cinquième niveau</a:t>
            </a:r>
            <a:endParaRPr lang="en-US" altLang="en-US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3200" tIns="46600" rIns="93200" bIns="4660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wrap="square" lIns="93200" tIns="46600" rIns="93200" bIns="466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47116B-3EBB-4D0E-8402-B350960DD2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1394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586288" y="1052513"/>
            <a:ext cx="5700712" cy="4608512"/>
            <a:chOff x="3568" y="981"/>
            <a:chExt cx="1733" cy="1648"/>
          </a:xfrm>
        </p:grpSpPr>
        <p:sp>
          <p:nvSpPr>
            <p:cNvPr id="5" name="Freeform 17"/>
            <p:cNvSpPr>
              <a:spLocks noChangeAspect="1"/>
            </p:cNvSpPr>
            <p:nvPr userDrawn="1"/>
          </p:nvSpPr>
          <p:spPr bwMode="gray">
            <a:xfrm>
              <a:off x="4273" y="1197"/>
              <a:ext cx="341" cy="381"/>
            </a:xfrm>
            <a:custGeom>
              <a:avLst/>
              <a:gdLst>
                <a:gd name="T0" fmla="*/ 118 w 342"/>
                <a:gd name="T1" fmla="*/ 191 h 382"/>
                <a:gd name="T2" fmla="*/ 48 w 342"/>
                <a:gd name="T3" fmla="*/ 191 h 382"/>
                <a:gd name="T4" fmla="*/ 0 w 342"/>
                <a:gd name="T5" fmla="*/ 191 h 382"/>
                <a:gd name="T6" fmla="*/ 27 w 342"/>
                <a:gd name="T7" fmla="*/ 191 h 382"/>
                <a:gd name="T8" fmla="*/ 51 w 342"/>
                <a:gd name="T9" fmla="*/ 191 h 382"/>
                <a:gd name="T10" fmla="*/ 120 w 342"/>
                <a:gd name="T11" fmla="*/ 191 h 382"/>
                <a:gd name="T12" fmla="*/ 83 w 342"/>
                <a:gd name="T13" fmla="*/ 191 h 382"/>
                <a:gd name="T14" fmla="*/ 76 w 342"/>
                <a:gd name="T15" fmla="*/ 191 h 382"/>
                <a:gd name="T16" fmla="*/ 46 w 342"/>
                <a:gd name="T17" fmla="*/ 191 h 382"/>
                <a:gd name="T18" fmla="*/ 46 w 342"/>
                <a:gd name="T19" fmla="*/ 191 h 382"/>
                <a:gd name="T20" fmla="*/ 76 w 342"/>
                <a:gd name="T21" fmla="*/ 191 h 382"/>
                <a:gd name="T22" fmla="*/ 116 w 342"/>
                <a:gd name="T23" fmla="*/ 146 h 382"/>
                <a:gd name="T24" fmla="*/ 118 w 342"/>
                <a:gd name="T25" fmla="*/ 79 h 382"/>
                <a:gd name="T26" fmla="*/ 155 w 342"/>
                <a:gd name="T27" fmla="*/ 72 h 382"/>
                <a:gd name="T28" fmla="*/ 171 w 342"/>
                <a:gd name="T29" fmla="*/ 92 h 382"/>
                <a:gd name="T30" fmla="*/ 162 w 342"/>
                <a:gd name="T31" fmla="*/ 111 h 382"/>
                <a:gd name="T32" fmla="*/ 169 w 342"/>
                <a:gd name="T33" fmla="*/ 129 h 382"/>
                <a:gd name="T34" fmla="*/ 171 w 342"/>
                <a:gd name="T35" fmla="*/ 122 h 382"/>
                <a:gd name="T36" fmla="*/ 171 w 342"/>
                <a:gd name="T37" fmla="*/ 90 h 382"/>
                <a:gd name="T38" fmla="*/ 171 w 342"/>
                <a:gd name="T39" fmla="*/ 79 h 382"/>
                <a:gd name="T40" fmla="*/ 171 w 342"/>
                <a:gd name="T41" fmla="*/ 28 h 382"/>
                <a:gd name="T42" fmla="*/ 171 w 342"/>
                <a:gd name="T43" fmla="*/ 0 h 382"/>
                <a:gd name="T44" fmla="*/ 171 w 342"/>
                <a:gd name="T45" fmla="*/ 1 h 382"/>
                <a:gd name="T46" fmla="*/ 171 w 342"/>
                <a:gd name="T47" fmla="*/ 33 h 382"/>
                <a:gd name="T48" fmla="*/ 171 w 342"/>
                <a:gd name="T49" fmla="*/ 162 h 382"/>
                <a:gd name="T50" fmla="*/ 171 w 342"/>
                <a:gd name="T51" fmla="*/ 191 h 382"/>
                <a:gd name="T52" fmla="*/ 171 w 342"/>
                <a:gd name="T53" fmla="*/ 191 h 382"/>
                <a:gd name="T54" fmla="*/ 171 w 342"/>
                <a:gd name="T55" fmla="*/ 191 h 382"/>
                <a:gd name="T56" fmla="*/ 171 w 342"/>
                <a:gd name="T57" fmla="*/ 191 h 382"/>
                <a:gd name="T58" fmla="*/ 171 w 342"/>
                <a:gd name="T59" fmla="*/ 191 h 382"/>
                <a:gd name="T60" fmla="*/ 171 w 342"/>
                <a:gd name="T61" fmla="*/ 191 h 382"/>
                <a:gd name="T62" fmla="*/ 118 w 342"/>
                <a:gd name="T63" fmla="*/ 191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42" h="382">
                  <a:moveTo>
                    <a:pt x="118" y="291"/>
                  </a:moveTo>
                  <a:lnTo>
                    <a:pt x="48" y="319"/>
                  </a:lnTo>
                  <a:lnTo>
                    <a:pt x="0" y="291"/>
                  </a:lnTo>
                  <a:lnTo>
                    <a:pt x="27" y="268"/>
                  </a:lnTo>
                  <a:lnTo>
                    <a:pt x="51" y="268"/>
                  </a:lnTo>
                  <a:lnTo>
                    <a:pt x="120" y="238"/>
                  </a:lnTo>
                  <a:lnTo>
                    <a:pt x="83" y="236"/>
                  </a:lnTo>
                  <a:lnTo>
                    <a:pt x="76" y="247"/>
                  </a:lnTo>
                  <a:lnTo>
                    <a:pt x="46" y="254"/>
                  </a:lnTo>
                  <a:lnTo>
                    <a:pt x="46" y="245"/>
                  </a:lnTo>
                  <a:lnTo>
                    <a:pt x="76" y="206"/>
                  </a:lnTo>
                  <a:lnTo>
                    <a:pt x="116" y="146"/>
                  </a:lnTo>
                  <a:lnTo>
                    <a:pt x="118" y="79"/>
                  </a:lnTo>
                  <a:lnTo>
                    <a:pt x="155" y="72"/>
                  </a:lnTo>
                  <a:lnTo>
                    <a:pt x="178" y="92"/>
                  </a:lnTo>
                  <a:lnTo>
                    <a:pt x="162" y="111"/>
                  </a:lnTo>
                  <a:lnTo>
                    <a:pt x="169" y="129"/>
                  </a:lnTo>
                  <a:lnTo>
                    <a:pt x="197" y="122"/>
                  </a:lnTo>
                  <a:lnTo>
                    <a:pt x="197" y="90"/>
                  </a:lnTo>
                  <a:lnTo>
                    <a:pt x="183" y="79"/>
                  </a:lnTo>
                  <a:lnTo>
                    <a:pt x="199" y="28"/>
                  </a:lnTo>
                  <a:lnTo>
                    <a:pt x="272" y="0"/>
                  </a:lnTo>
                  <a:lnTo>
                    <a:pt x="305" y="1"/>
                  </a:lnTo>
                  <a:lnTo>
                    <a:pt x="342" y="33"/>
                  </a:lnTo>
                  <a:lnTo>
                    <a:pt x="325" y="162"/>
                  </a:lnTo>
                  <a:lnTo>
                    <a:pt x="258" y="218"/>
                  </a:lnTo>
                  <a:lnTo>
                    <a:pt x="258" y="298"/>
                  </a:lnTo>
                  <a:lnTo>
                    <a:pt x="241" y="337"/>
                  </a:lnTo>
                  <a:lnTo>
                    <a:pt x="258" y="382"/>
                  </a:lnTo>
                  <a:lnTo>
                    <a:pt x="206" y="361"/>
                  </a:lnTo>
                  <a:lnTo>
                    <a:pt x="223" y="305"/>
                  </a:lnTo>
                  <a:lnTo>
                    <a:pt x="118" y="291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6" name="Freeform 18"/>
            <p:cNvSpPr>
              <a:spLocks noChangeAspect="1"/>
            </p:cNvSpPr>
            <p:nvPr userDrawn="1"/>
          </p:nvSpPr>
          <p:spPr bwMode="gray">
            <a:xfrm>
              <a:off x="4499" y="1640"/>
              <a:ext cx="49" cy="102"/>
            </a:xfrm>
            <a:custGeom>
              <a:avLst/>
              <a:gdLst>
                <a:gd name="T0" fmla="*/ 31 w 49"/>
                <a:gd name="T1" fmla="*/ 0 h 102"/>
                <a:gd name="T2" fmla="*/ 49 w 49"/>
                <a:gd name="T3" fmla="*/ 67 h 102"/>
                <a:gd name="T4" fmla="*/ 42 w 49"/>
                <a:gd name="T5" fmla="*/ 102 h 102"/>
                <a:gd name="T6" fmla="*/ 0 w 49"/>
                <a:gd name="T7" fmla="*/ 95 h 102"/>
                <a:gd name="T8" fmla="*/ 3 w 49"/>
                <a:gd name="T9" fmla="*/ 46 h 102"/>
                <a:gd name="T10" fmla="*/ 31 w 49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102">
                  <a:moveTo>
                    <a:pt x="31" y="0"/>
                  </a:moveTo>
                  <a:lnTo>
                    <a:pt x="49" y="67"/>
                  </a:lnTo>
                  <a:lnTo>
                    <a:pt x="42" y="102"/>
                  </a:lnTo>
                  <a:lnTo>
                    <a:pt x="0" y="95"/>
                  </a:lnTo>
                  <a:lnTo>
                    <a:pt x="3" y="4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7" name="Freeform 19"/>
            <p:cNvSpPr>
              <a:spLocks noChangeAspect="1"/>
            </p:cNvSpPr>
            <p:nvPr userDrawn="1"/>
          </p:nvSpPr>
          <p:spPr bwMode="gray">
            <a:xfrm>
              <a:off x="3568" y="1535"/>
              <a:ext cx="1134" cy="1094"/>
            </a:xfrm>
            <a:custGeom>
              <a:avLst/>
              <a:gdLst>
                <a:gd name="T0" fmla="*/ 1106 w 1134"/>
                <a:gd name="T1" fmla="*/ 906 h 1094"/>
                <a:gd name="T2" fmla="*/ 1075 w 1134"/>
                <a:gd name="T3" fmla="*/ 910 h 1094"/>
                <a:gd name="T4" fmla="*/ 1062 w 1134"/>
                <a:gd name="T5" fmla="*/ 950 h 1094"/>
                <a:gd name="T6" fmla="*/ 858 w 1134"/>
                <a:gd name="T7" fmla="*/ 973 h 1094"/>
                <a:gd name="T8" fmla="*/ 770 w 1134"/>
                <a:gd name="T9" fmla="*/ 960 h 1094"/>
                <a:gd name="T10" fmla="*/ 691 w 1134"/>
                <a:gd name="T11" fmla="*/ 1082 h 1094"/>
                <a:gd name="T12" fmla="*/ 581 w 1134"/>
                <a:gd name="T13" fmla="*/ 1082 h 1094"/>
                <a:gd name="T14" fmla="*/ 561 w 1134"/>
                <a:gd name="T15" fmla="*/ 1055 h 1094"/>
                <a:gd name="T16" fmla="*/ 528 w 1134"/>
                <a:gd name="T17" fmla="*/ 1049 h 1094"/>
                <a:gd name="T18" fmla="*/ 471 w 1134"/>
                <a:gd name="T19" fmla="*/ 1056 h 1094"/>
                <a:gd name="T20" fmla="*/ 271 w 1134"/>
                <a:gd name="T21" fmla="*/ 978 h 1094"/>
                <a:gd name="T22" fmla="*/ 328 w 1134"/>
                <a:gd name="T23" fmla="*/ 699 h 1094"/>
                <a:gd name="T24" fmla="*/ 323 w 1134"/>
                <a:gd name="T25" fmla="*/ 636 h 1094"/>
                <a:gd name="T26" fmla="*/ 255 w 1134"/>
                <a:gd name="T27" fmla="*/ 510 h 1094"/>
                <a:gd name="T28" fmla="*/ 75 w 1134"/>
                <a:gd name="T29" fmla="*/ 426 h 1094"/>
                <a:gd name="T30" fmla="*/ 0 w 1134"/>
                <a:gd name="T31" fmla="*/ 358 h 1094"/>
                <a:gd name="T32" fmla="*/ 151 w 1134"/>
                <a:gd name="T33" fmla="*/ 307 h 1094"/>
                <a:gd name="T34" fmla="*/ 252 w 1134"/>
                <a:gd name="T35" fmla="*/ 321 h 1094"/>
                <a:gd name="T36" fmla="*/ 243 w 1134"/>
                <a:gd name="T37" fmla="*/ 192 h 1094"/>
                <a:gd name="T38" fmla="*/ 318 w 1134"/>
                <a:gd name="T39" fmla="*/ 226 h 1094"/>
                <a:gd name="T40" fmla="*/ 437 w 1134"/>
                <a:gd name="T41" fmla="*/ 210 h 1094"/>
                <a:gd name="T42" fmla="*/ 446 w 1134"/>
                <a:gd name="T43" fmla="*/ 173 h 1094"/>
                <a:gd name="T44" fmla="*/ 557 w 1134"/>
                <a:gd name="T45" fmla="*/ 26 h 1094"/>
                <a:gd name="T46" fmla="*/ 661 w 1134"/>
                <a:gd name="T47" fmla="*/ 43 h 1094"/>
                <a:gd name="T48" fmla="*/ 805 w 1134"/>
                <a:gd name="T49" fmla="*/ 137 h 1094"/>
                <a:gd name="T50" fmla="*/ 892 w 1134"/>
                <a:gd name="T51" fmla="*/ 196 h 1094"/>
                <a:gd name="T52" fmla="*/ 973 w 1134"/>
                <a:gd name="T53" fmla="*/ 207 h 1094"/>
                <a:gd name="T54" fmla="*/ 1092 w 1134"/>
                <a:gd name="T55" fmla="*/ 319 h 1094"/>
                <a:gd name="T56" fmla="*/ 959 w 1134"/>
                <a:gd name="T57" fmla="*/ 588 h 1094"/>
                <a:gd name="T58" fmla="*/ 983 w 1134"/>
                <a:gd name="T59" fmla="*/ 620 h 1094"/>
                <a:gd name="T60" fmla="*/ 1039 w 1134"/>
                <a:gd name="T61" fmla="*/ 648 h 1094"/>
                <a:gd name="T62" fmla="*/ 1032 w 1134"/>
                <a:gd name="T63" fmla="*/ 780 h 1094"/>
                <a:gd name="T64" fmla="*/ 1089 w 1134"/>
                <a:gd name="T65" fmla="*/ 875 h 10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34" h="1094">
                  <a:moveTo>
                    <a:pt x="1089" y="875"/>
                  </a:moveTo>
                  <a:lnTo>
                    <a:pt x="1106" y="906"/>
                  </a:lnTo>
                  <a:lnTo>
                    <a:pt x="1097" y="928"/>
                  </a:lnTo>
                  <a:lnTo>
                    <a:pt x="1075" y="910"/>
                  </a:lnTo>
                  <a:lnTo>
                    <a:pt x="1050" y="928"/>
                  </a:lnTo>
                  <a:lnTo>
                    <a:pt x="1062" y="950"/>
                  </a:lnTo>
                  <a:lnTo>
                    <a:pt x="963" y="1013"/>
                  </a:lnTo>
                  <a:lnTo>
                    <a:pt x="858" y="973"/>
                  </a:lnTo>
                  <a:lnTo>
                    <a:pt x="832" y="980"/>
                  </a:lnTo>
                  <a:lnTo>
                    <a:pt x="770" y="960"/>
                  </a:lnTo>
                  <a:lnTo>
                    <a:pt x="695" y="1001"/>
                  </a:lnTo>
                  <a:lnTo>
                    <a:pt x="691" y="1082"/>
                  </a:lnTo>
                  <a:lnTo>
                    <a:pt x="633" y="1094"/>
                  </a:lnTo>
                  <a:lnTo>
                    <a:pt x="581" y="1082"/>
                  </a:lnTo>
                  <a:lnTo>
                    <a:pt x="581" y="1065"/>
                  </a:lnTo>
                  <a:lnTo>
                    <a:pt x="561" y="1055"/>
                  </a:lnTo>
                  <a:lnTo>
                    <a:pt x="541" y="1064"/>
                  </a:lnTo>
                  <a:lnTo>
                    <a:pt x="528" y="1049"/>
                  </a:lnTo>
                  <a:lnTo>
                    <a:pt x="492" y="1042"/>
                  </a:lnTo>
                  <a:lnTo>
                    <a:pt x="471" y="1056"/>
                  </a:lnTo>
                  <a:lnTo>
                    <a:pt x="300" y="1010"/>
                  </a:lnTo>
                  <a:lnTo>
                    <a:pt x="271" y="978"/>
                  </a:lnTo>
                  <a:lnTo>
                    <a:pt x="293" y="951"/>
                  </a:lnTo>
                  <a:lnTo>
                    <a:pt x="328" y="699"/>
                  </a:lnTo>
                  <a:lnTo>
                    <a:pt x="339" y="663"/>
                  </a:lnTo>
                  <a:lnTo>
                    <a:pt x="323" y="636"/>
                  </a:lnTo>
                  <a:lnTo>
                    <a:pt x="241" y="557"/>
                  </a:lnTo>
                  <a:lnTo>
                    <a:pt x="255" y="510"/>
                  </a:lnTo>
                  <a:lnTo>
                    <a:pt x="206" y="503"/>
                  </a:lnTo>
                  <a:lnTo>
                    <a:pt x="75" y="426"/>
                  </a:lnTo>
                  <a:lnTo>
                    <a:pt x="33" y="436"/>
                  </a:lnTo>
                  <a:lnTo>
                    <a:pt x="0" y="358"/>
                  </a:lnTo>
                  <a:lnTo>
                    <a:pt x="26" y="328"/>
                  </a:lnTo>
                  <a:lnTo>
                    <a:pt x="151" y="307"/>
                  </a:lnTo>
                  <a:lnTo>
                    <a:pt x="181" y="337"/>
                  </a:lnTo>
                  <a:lnTo>
                    <a:pt x="252" y="321"/>
                  </a:lnTo>
                  <a:lnTo>
                    <a:pt x="293" y="335"/>
                  </a:lnTo>
                  <a:lnTo>
                    <a:pt x="243" y="192"/>
                  </a:lnTo>
                  <a:lnTo>
                    <a:pt x="304" y="187"/>
                  </a:lnTo>
                  <a:lnTo>
                    <a:pt x="318" y="226"/>
                  </a:lnTo>
                  <a:lnTo>
                    <a:pt x="404" y="233"/>
                  </a:lnTo>
                  <a:lnTo>
                    <a:pt x="437" y="210"/>
                  </a:lnTo>
                  <a:lnTo>
                    <a:pt x="427" y="201"/>
                  </a:lnTo>
                  <a:lnTo>
                    <a:pt x="446" y="173"/>
                  </a:lnTo>
                  <a:lnTo>
                    <a:pt x="559" y="109"/>
                  </a:lnTo>
                  <a:lnTo>
                    <a:pt x="557" y="26"/>
                  </a:lnTo>
                  <a:lnTo>
                    <a:pt x="647" y="0"/>
                  </a:lnTo>
                  <a:lnTo>
                    <a:pt x="661" y="43"/>
                  </a:lnTo>
                  <a:lnTo>
                    <a:pt x="749" y="78"/>
                  </a:lnTo>
                  <a:lnTo>
                    <a:pt x="805" y="137"/>
                  </a:lnTo>
                  <a:lnTo>
                    <a:pt x="839" y="130"/>
                  </a:lnTo>
                  <a:lnTo>
                    <a:pt x="892" y="196"/>
                  </a:lnTo>
                  <a:lnTo>
                    <a:pt x="931" y="200"/>
                  </a:lnTo>
                  <a:lnTo>
                    <a:pt x="973" y="207"/>
                  </a:lnTo>
                  <a:lnTo>
                    <a:pt x="1134" y="259"/>
                  </a:lnTo>
                  <a:lnTo>
                    <a:pt x="1092" y="319"/>
                  </a:lnTo>
                  <a:lnTo>
                    <a:pt x="1068" y="462"/>
                  </a:lnTo>
                  <a:lnTo>
                    <a:pt x="959" y="588"/>
                  </a:lnTo>
                  <a:lnTo>
                    <a:pt x="962" y="634"/>
                  </a:lnTo>
                  <a:lnTo>
                    <a:pt x="983" y="620"/>
                  </a:lnTo>
                  <a:lnTo>
                    <a:pt x="1018" y="616"/>
                  </a:lnTo>
                  <a:lnTo>
                    <a:pt x="1039" y="648"/>
                  </a:lnTo>
                  <a:lnTo>
                    <a:pt x="1057" y="731"/>
                  </a:lnTo>
                  <a:lnTo>
                    <a:pt x="1032" y="780"/>
                  </a:lnTo>
                  <a:lnTo>
                    <a:pt x="1047" y="861"/>
                  </a:lnTo>
                  <a:lnTo>
                    <a:pt x="1089" y="875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8" name="Freeform 20"/>
            <p:cNvSpPr>
              <a:spLocks noChangeAspect="1"/>
            </p:cNvSpPr>
            <p:nvPr userDrawn="1"/>
          </p:nvSpPr>
          <p:spPr bwMode="gray">
            <a:xfrm>
              <a:off x="4513" y="981"/>
              <a:ext cx="788" cy="1036"/>
            </a:xfrm>
            <a:custGeom>
              <a:avLst/>
              <a:gdLst>
                <a:gd name="T0" fmla="*/ 101 w 788"/>
                <a:gd name="T1" fmla="*/ 249 h 1036"/>
                <a:gd name="T2" fmla="*/ 88 w 788"/>
                <a:gd name="T3" fmla="*/ 219 h 1036"/>
                <a:gd name="T4" fmla="*/ 113 w 788"/>
                <a:gd name="T5" fmla="*/ 177 h 1036"/>
                <a:gd name="T6" fmla="*/ 191 w 788"/>
                <a:gd name="T7" fmla="*/ 210 h 1036"/>
                <a:gd name="T8" fmla="*/ 222 w 788"/>
                <a:gd name="T9" fmla="*/ 157 h 1036"/>
                <a:gd name="T10" fmla="*/ 312 w 788"/>
                <a:gd name="T11" fmla="*/ 182 h 1036"/>
                <a:gd name="T12" fmla="*/ 245 w 788"/>
                <a:gd name="T13" fmla="*/ 140 h 1036"/>
                <a:gd name="T14" fmla="*/ 255 w 788"/>
                <a:gd name="T15" fmla="*/ 61 h 1036"/>
                <a:gd name="T16" fmla="*/ 235 w 788"/>
                <a:gd name="T17" fmla="*/ 0 h 1036"/>
                <a:gd name="T18" fmla="*/ 337 w 788"/>
                <a:gd name="T19" fmla="*/ 22 h 1036"/>
                <a:gd name="T20" fmla="*/ 394 w 788"/>
                <a:gd name="T21" fmla="*/ 74 h 1036"/>
                <a:gd name="T22" fmla="*/ 437 w 788"/>
                <a:gd name="T23" fmla="*/ 94 h 1036"/>
                <a:gd name="T24" fmla="*/ 415 w 788"/>
                <a:gd name="T25" fmla="*/ 136 h 1036"/>
                <a:gd name="T26" fmla="*/ 503 w 788"/>
                <a:gd name="T27" fmla="*/ 100 h 1036"/>
                <a:gd name="T28" fmla="*/ 556 w 788"/>
                <a:gd name="T29" fmla="*/ 72 h 1036"/>
                <a:gd name="T30" fmla="*/ 668 w 788"/>
                <a:gd name="T31" fmla="*/ 119 h 1036"/>
                <a:gd name="T32" fmla="*/ 733 w 788"/>
                <a:gd name="T33" fmla="*/ 171 h 1036"/>
                <a:gd name="T34" fmla="*/ 707 w 788"/>
                <a:gd name="T35" fmla="*/ 290 h 1036"/>
                <a:gd name="T36" fmla="*/ 753 w 788"/>
                <a:gd name="T37" fmla="*/ 436 h 1036"/>
                <a:gd name="T38" fmla="*/ 780 w 788"/>
                <a:gd name="T39" fmla="*/ 545 h 1036"/>
                <a:gd name="T40" fmla="*/ 714 w 788"/>
                <a:gd name="T41" fmla="*/ 552 h 1036"/>
                <a:gd name="T42" fmla="*/ 543 w 788"/>
                <a:gd name="T43" fmla="*/ 649 h 1036"/>
                <a:gd name="T44" fmla="*/ 686 w 788"/>
                <a:gd name="T45" fmla="*/ 859 h 1036"/>
                <a:gd name="T46" fmla="*/ 605 w 788"/>
                <a:gd name="T47" fmla="*/ 936 h 1036"/>
                <a:gd name="T48" fmla="*/ 503 w 788"/>
                <a:gd name="T49" fmla="*/ 998 h 1036"/>
                <a:gd name="T50" fmla="*/ 413 w 788"/>
                <a:gd name="T51" fmla="*/ 1015 h 1036"/>
                <a:gd name="T52" fmla="*/ 322 w 788"/>
                <a:gd name="T53" fmla="*/ 1005 h 1036"/>
                <a:gd name="T54" fmla="*/ 123 w 788"/>
                <a:gd name="T55" fmla="*/ 1015 h 1036"/>
                <a:gd name="T56" fmla="*/ 189 w 788"/>
                <a:gd name="T57" fmla="*/ 813 h 1036"/>
                <a:gd name="T58" fmla="*/ 35 w 788"/>
                <a:gd name="T59" fmla="*/ 726 h 1036"/>
                <a:gd name="T60" fmla="*/ 17 w 788"/>
                <a:gd name="T61" fmla="*/ 597 h 1036"/>
                <a:gd name="T62" fmla="*/ 17 w 788"/>
                <a:gd name="T63" fmla="*/ 513 h 1036"/>
                <a:gd name="T64" fmla="*/ 84 w 788"/>
                <a:gd name="T65" fmla="*/ 378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8" h="1036">
                  <a:moveTo>
                    <a:pt x="84" y="378"/>
                  </a:moveTo>
                  <a:lnTo>
                    <a:pt x="101" y="249"/>
                  </a:lnTo>
                  <a:lnTo>
                    <a:pt x="109" y="227"/>
                  </a:lnTo>
                  <a:lnTo>
                    <a:pt x="88" y="219"/>
                  </a:lnTo>
                  <a:lnTo>
                    <a:pt x="92" y="198"/>
                  </a:lnTo>
                  <a:lnTo>
                    <a:pt x="113" y="177"/>
                  </a:lnTo>
                  <a:lnTo>
                    <a:pt x="178" y="177"/>
                  </a:lnTo>
                  <a:lnTo>
                    <a:pt x="191" y="210"/>
                  </a:lnTo>
                  <a:lnTo>
                    <a:pt x="206" y="208"/>
                  </a:lnTo>
                  <a:lnTo>
                    <a:pt x="222" y="157"/>
                  </a:lnTo>
                  <a:lnTo>
                    <a:pt x="274" y="161"/>
                  </a:lnTo>
                  <a:lnTo>
                    <a:pt x="312" y="182"/>
                  </a:lnTo>
                  <a:lnTo>
                    <a:pt x="302" y="159"/>
                  </a:lnTo>
                  <a:lnTo>
                    <a:pt x="245" y="140"/>
                  </a:lnTo>
                  <a:lnTo>
                    <a:pt x="235" y="72"/>
                  </a:lnTo>
                  <a:lnTo>
                    <a:pt x="255" y="61"/>
                  </a:lnTo>
                  <a:lnTo>
                    <a:pt x="229" y="14"/>
                  </a:lnTo>
                  <a:lnTo>
                    <a:pt x="235" y="0"/>
                  </a:lnTo>
                  <a:lnTo>
                    <a:pt x="306" y="0"/>
                  </a:lnTo>
                  <a:lnTo>
                    <a:pt x="337" y="22"/>
                  </a:lnTo>
                  <a:lnTo>
                    <a:pt x="341" y="49"/>
                  </a:lnTo>
                  <a:lnTo>
                    <a:pt x="394" y="74"/>
                  </a:lnTo>
                  <a:lnTo>
                    <a:pt x="431" y="72"/>
                  </a:lnTo>
                  <a:lnTo>
                    <a:pt x="437" y="94"/>
                  </a:lnTo>
                  <a:lnTo>
                    <a:pt x="407" y="115"/>
                  </a:lnTo>
                  <a:lnTo>
                    <a:pt x="415" y="136"/>
                  </a:lnTo>
                  <a:lnTo>
                    <a:pt x="468" y="129"/>
                  </a:lnTo>
                  <a:lnTo>
                    <a:pt x="503" y="100"/>
                  </a:lnTo>
                  <a:lnTo>
                    <a:pt x="531" y="96"/>
                  </a:lnTo>
                  <a:lnTo>
                    <a:pt x="556" y="72"/>
                  </a:lnTo>
                  <a:lnTo>
                    <a:pt x="606" y="72"/>
                  </a:lnTo>
                  <a:lnTo>
                    <a:pt x="668" y="119"/>
                  </a:lnTo>
                  <a:lnTo>
                    <a:pt x="672" y="143"/>
                  </a:lnTo>
                  <a:lnTo>
                    <a:pt x="733" y="171"/>
                  </a:lnTo>
                  <a:lnTo>
                    <a:pt x="735" y="213"/>
                  </a:lnTo>
                  <a:lnTo>
                    <a:pt x="707" y="290"/>
                  </a:lnTo>
                  <a:lnTo>
                    <a:pt x="742" y="318"/>
                  </a:lnTo>
                  <a:lnTo>
                    <a:pt x="753" y="436"/>
                  </a:lnTo>
                  <a:lnTo>
                    <a:pt x="788" y="524"/>
                  </a:lnTo>
                  <a:lnTo>
                    <a:pt x="780" y="545"/>
                  </a:lnTo>
                  <a:lnTo>
                    <a:pt x="774" y="562"/>
                  </a:lnTo>
                  <a:lnTo>
                    <a:pt x="714" y="552"/>
                  </a:lnTo>
                  <a:lnTo>
                    <a:pt x="633" y="618"/>
                  </a:lnTo>
                  <a:lnTo>
                    <a:pt x="543" y="649"/>
                  </a:lnTo>
                  <a:lnTo>
                    <a:pt x="578" y="754"/>
                  </a:lnTo>
                  <a:lnTo>
                    <a:pt x="686" y="859"/>
                  </a:lnTo>
                  <a:lnTo>
                    <a:pt x="647" y="910"/>
                  </a:lnTo>
                  <a:lnTo>
                    <a:pt x="605" y="936"/>
                  </a:lnTo>
                  <a:lnTo>
                    <a:pt x="616" y="994"/>
                  </a:lnTo>
                  <a:lnTo>
                    <a:pt x="503" y="998"/>
                  </a:lnTo>
                  <a:lnTo>
                    <a:pt x="469" y="1022"/>
                  </a:lnTo>
                  <a:lnTo>
                    <a:pt x="413" y="1015"/>
                  </a:lnTo>
                  <a:lnTo>
                    <a:pt x="385" y="1036"/>
                  </a:lnTo>
                  <a:lnTo>
                    <a:pt x="322" y="1005"/>
                  </a:lnTo>
                  <a:lnTo>
                    <a:pt x="259" y="984"/>
                  </a:lnTo>
                  <a:lnTo>
                    <a:pt x="123" y="1015"/>
                  </a:lnTo>
                  <a:lnTo>
                    <a:pt x="147" y="873"/>
                  </a:lnTo>
                  <a:lnTo>
                    <a:pt x="189" y="813"/>
                  </a:lnTo>
                  <a:lnTo>
                    <a:pt x="28" y="761"/>
                  </a:lnTo>
                  <a:lnTo>
                    <a:pt x="35" y="726"/>
                  </a:lnTo>
                  <a:lnTo>
                    <a:pt x="17" y="659"/>
                  </a:lnTo>
                  <a:lnTo>
                    <a:pt x="17" y="597"/>
                  </a:lnTo>
                  <a:lnTo>
                    <a:pt x="0" y="552"/>
                  </a:lnTo>
                  <a:lnTo>
                    <a:pt x="17" y="513"/>
                  </a:lnTo>
                  <a:lnTo>
                    <a:pt x="17" y="433"/>
                  </a:lnTo>
                  <a:lnTo>
                    <a:pt x="84" y="378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9" name="Freeform 21"/>
            <p:cNvSpPr>
              <a:spLocks noChangeAspect="1"/>
            </p:cNvSpPr>
            <p:nvPr userDrawn="1"/>
          </p:nvSpPr>
          <p:spPr bwMode="gray">
            <a:xfrm>
              <a:off x="4215" y="1487"/>
              <a:ext cx="315" cy="248"/>
            </a:xfrm>
            <a:custGeom>
              <a:avLst/>
              <a:gdLst>
                <a:gd name="T0" fmla="*/ 102 w 315"/>
                <a:gd name="T1" fmla="*/ 126 h 248"/>
                <a:gd name="T2" fmla="*/ 14 w 315"/>
                <a:gd name="T3" fmla="*/ 91 h 248"/>
                <a:gd name="T4" fmla="*/ 0 w 315"/>
                <a:gd name="T5" fmla="*/ 48 h 248"/>
                <a:gd name="T6" fmla="*/ 58 w 315"/>
                <a:gd name="T7" fmla="*/ 0 h 248"/>
                <a:gd name="T8" fmla="*/ 106 w 315"/>
                <a:gd name="T9" fmla="*/ 28 h 248"/>
                <a:gd name="T10" fmla="*/ 176 w 315"/>
                <a:gd name="T11" fmla="*/ 0 h 248"/>
                <a:gd name="T12" fmla="*/ 280 w 315"/>
                <a:gd name="T13" fmla="*/ 14 h 248"/>
                <a:gd name="T14" fmla="*/ 263 w 315"/>
                <a:gd name="T15" fmla="*/ 70 h 248"/>
                <a:gd name="T16" fmla="*/ 315 w 315"/>
                <a:gd name="T17" fmla="*/ 91 h 248"/>
                <a:gd name="T18" fmla="*/ 315 w 315"/>
                <a:gd name="T19" fmla="*/ 153 h 248"/>
                <a:gd name="T20" fmla="*/ 287 w 315"/>
                <a:gd name="T21" fmla="*/ 199 h 248"/>
                <a:gd name="T22" fmla="*/ 284 w 315"/>
                <a:gd name="T23" fmla="*/ 248 h 248"/>
                <a:gd name="T24" fmla="*/ 245 w 315"/>
                <a:gd name="T25" fmla="*/ 244 h 248"/>
                <a:gd name="T26" fmla="*/ 192 w 315"/>
                <a:gd name="T27" fmla="*/ 178 h 248"/>
                <a:gd name="T28" fmla="*/ 158 w 315"/>
                <a:gd name="T29" fmla="*/ 185 h 248"/>
                <a:gd name="T30" fmla="*/ 102 w 315"/>
                <a:gd name="T31" fmla="*/ 126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5" h="248">
                  <a:moveTo>
                    <a:pt x="102" y="126"/>
                  </a:moveTo>
                  <a:lnTo>
                    <a:pt x="14" y="91"/>
                  </a:lnTo>
                  <a:lnTo>
                    <a:pt x="0" y="48"/>
                  </a:lnTo>
                  <a:lnTo>
                    <a:pt x="58" y="0"/>
                  </a:lnTo>
                  <a:lnTo>
                    <a:pt x="106" y="28"/>
                  </a:lnTo>
                  <a:lnTo>
                    <a:pt x="176" y="0"/>
                  </a:lnTo>
                  <a:lnTo>
                    <a:pt x="280" y="14"/>
                  </a:lnTo>
                  <a:lnTo>
                    <a:pt x="263" y="70"/>
                  </a:lnTo>
                  <a:lnTo>
                    <a:pt x="315" y="91"/>
                  </a:lnTo>
                  <a:lnTo>
                    <a:pt x="315" y="153"/>
                  </a:lnTo>
                  <a:lnTo>
                    <a:pt x="287" y="199"/>
                  </a:lnTo>
                  <a:lnTo>
                    <a:pt x="284" y="248"/>
                  </a:lnTo>
                  <a:lnTo>
                    <a:pt x="245" y="244"/>
                  </a:lnTo>
                  <a:lnTo>
                    <a:pt x="192" y="178"/>
                  </a:lnTo>
                  <a:lnTo>
                    <a:pt x="158" y="185"/>
                  </a:lnTo>
                  <a:lnTo>
                    <a:pt x="102" y="126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648072" y="885825"/>
            <a:ext cx="8995934" cy="237648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de-DE"/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648072" y="3405188"/>
            <a:ext cx="8995934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65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4003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17FC370E-9BA8-4AFE-AD02-097B6F00D56B}" type="datetime1">
              <a:rPr lang="en-US" altLang="en-US"/>
              <a:pPr>
                <a:defRPr/>
              </a:pPr>
              <a:t>6/2/2015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14725" y="6356350"/>
            <a:ext cx="32575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4600A8-3070-41BE-9C0E-E404E5062B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46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3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9044" y="1628808"/>
            <a:ext cx="8788400" cy="3673301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1125538"/>
            <a:ext cx="1416050" cy="9350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07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TSO-E long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>
            <a:lvl3pPr marL="216000">
              <a:buFont typeface="Arial" pitchFamily="34" charset="0"/>
              <a:buChar char="•"/>
              <a:defRPr/>
            </a:lvl3pPr>
            <a:lvl6pPr>
              <a:defRPr/>
            </a:lvl6pPr>
            <a:lvl7pPr>
              <a:defRPr/>
            </a:lvl7pPr>
            <a:lvl8pPr>
              <a:buNone/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</a:p>
          <a:p>
            <a:pPr lvl="6"/>
            <a:r>
              <a:rPr lang="en-US" dirty="0" smtClean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3128963" y="6584951"/>
            <a:ext cx="6884790" cy="1444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C8061-F0BF-4C67-B8D3-46B6BB961793}" type="datetime3">
              <a:rPr lang="en-US" altLang="fr-FR"/>
              <a:pPr>
                <a:defRPr/>
              </a:pPr>
              <a:t>2 June 2015</a:t>
            </a:fld>
            <a:r>
              <a:rPr lang="en-US" altLang="fr-FR"/>
              <a:t>  |  Page </a:t>
            </a:r>
            <a:fld id="{6C0CC783-8298-4C3F-9B0F-A88199137ED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8059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586288" y="1052513"/>
            <a:ext cx="5700712" cy="4608512"/>
            <a:chOff x="3568" y="981"/>
            <a:chExt cx="1733" cy="1648"/>
          </a:xfrm>
        </p:grpSpPr>
        <p:sp>
          <p:nvSpPr>
            <p:cNvPr id="5" name="Freeform 4"/>
            <p:cNvSpPr>
              <a:spLocks noChangeAspect="1"/>
            </p:cNvSpPr>
            <p:nvPr userDrawn="1"/>
          </p:nvSpPr>
          <p:spPr bwMode="gray">
            <a:xfrm>
              <a:off x="4273" y="1197"/>
              <a:ext cx="341" cy="381"/>
            </a:xfrm>
            <a:custGeom>
              <a:avLst/>
              <a:gdLst>
                <a:gd name="T0" fmla="*/ 118 w 342"/>
                <a:gd name="T1" fmla="*/ 191 h 382"/>
                <a:gd name="T2" fmla="*/ 48 w 342"/>
                <a:gd name="T3" fmla="*/ 191 h 382"/>
                <a:gd name="T4" fmla="*/ 0 w 342"/>
                <a:gd name="T5" fmla="*/ 191 h 382"/>
                <a:gd name="T6" fmla="*/ 27 w 342"/>
                <a:gd name="T7" fmla="*/ 191 h 382"/>
                <a:gd name="T8" fmla="*/ 51 w 342"/>
                <a:gd name="T9" fmla="*/ 191 h 382"/>
                <a:gd name="T10" fmla="*/ 120 w 342"/>
                <a:gd name="T11" fmla="*/ 191 h 382"/>
                <a:gd name="T12" fmla="*/ 83 w 342"/>
                <a:gd name="T13" fmla="*/ 191 h 382"/>
                <a:gd name="T14" fmla="*/ 76 w 342"/>
                <a:gd name="T15" fmla="*/ 191 h 382"/>
                <a:gd name="T16" fmla="*/ 46 w 342"/>
                <a:gd name="T17" fmla="*/ 191 h 382"/>
                <a:gd name="T18" fmla="*/ 46 w 342"/>
                <a:gd name="T19" fmla="*/ 191 h 382"/>
                <a:gd name="T20" fmla="*/ 76 w 342"/>
                <a:gd name="T21" fmla="*/ 191 h 382"/>
                <a:gd name="T22" fmla="*/ 116 w 342"/>
                <a:gd name="T23" fmla="*/ 146 h 382"/>
                <a:gd name="T24" fmla="*/ 118 w 342"/>
                <a:gd name="T25" fmla="*/ 79 h 382"/>
                <a:gd name="T26" fmla="*/ 155 w 342"/>
                <a:gd name="T27" fmla="*/ 72 h 382"/>
                <a:gd name="T28" fmla="*/ 171 w 342"/>
                <a:gd name="T29" fmla="*/ 92 h 382"/>
                <a:gd name="T30" fmla="*/ 162 w 342"/>
                <a:gd name="T31" fmla="*/ 111 h 382"/>
                <a:gd name="T32" fmla="*/ 169 w 342"/>
                <a:gd name="T33" fmla="*/ 129 h 382"/>
                <a:gd name="T34" fmla="*/ 171 w 342"/>
                <a:gd name="T35" fmla="*/ 122 h 382"/>
                <a:gd name="T36" fmla="*/ 171 w 342"/>
                <a:gd name="T37" fmla="*/ 90 h 382"/>
                <a:gd name="T38" fmla="*/ 171 w 342"/>
                <a:gd name="T39" fmla="*/ 79 h 382"/>
                <a:gd name="T40" fmla="*/ 171 w 342"/>
                <a:gd name="T41" fmla="*/ 28 h 382"/>
                <a:gd name="T42" fmla="*/ 171 w 342"/>
                <a:gd name="T43" fmla="*/ 0 h 382"/>
                <a:gd name="T44" fmla="*/ 171 w 342"/>
                <a:gd name="T45" fmla="*/ 1 h 382"/>
                <a:gd name="T46" fmla="*/ 171 w 342"/>
                <a:gd name="T47" fmla="*/ 33 h 382"/>
                <a:gd name="T48" fmla="*/ 171 w 342"/>
                <a:gd name="T49" fmla="*/ 162 h 382"/>
                <a:gd name="T50" fmla="*/ 171 w 342"/>
                <a:gd name="T51" fmla="*/ 191 h 382"/>
                <a:gd name="T52" fmla="*/ 171 w 342"/>
                <a:gd name="T53" fmla="*/ 191 h 382"/>
                <a:gd name="T54" fmla="*/ 171 w 342"/>
                <a:gd name="T55" fmla="*/ 191 h 382"/>
                <a:gd name="T56" fmla="*/ 171 w 342"/>
                <a:gd name="T57" fmla="*/ 191 h 382"/>
                <a:gd name="T58" fmla="*/ 171 w 342"/>
                <a:gd name="T59" fmla="*/ 191 h 382"/>
                <a:gd name="T60" fmla="*/ 171 w 342"/>
                <a:gd name="T61" fmla="*/ 191 h 382"/>
                <a:gd name="T62" fmla="*/ 118 w 342"/>
                <a:gd name="T63" fmla="*/ 191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42" h="382">
                  <a:moveTo>
                    <a:pt x="118" y="291"/>
                  </a:moveTo>
                  <a:lnTo>
                    <a:pt x="48" y="319"/>
                  </a:lnTo>
                  <a:lnTo>
                    <a:pt x="0" y="291"/>
                  </a:lnTo>
                  <a:lnTo>
                    <a:pt x="27" y="268"/>
                  </a:lnTo>
                  <a:lnTo>
                    <a:pt x="51" y="268"/>
                  </a:lnTo>
                  <a:lnTo>
                    <a:pt x="120" y="238"/>
                  </a:lnTo>
                  <a:lnTo>
                    <a:pt x="83" y="236"/>
                  </a:lnTo>
                  <a:lnTo>
                    <a:pt x="76" y="247"/>
                  </a:lnTo>
                  <a:lnTo>
                    <a:pt x="46" y="254"/>
                  </a:lnTo>
                  <a:lnTo>
                    <a:pt x="46" y="245"/>
                  </a:lnTo>
                  <a:lnTo>
                    <a:pt x="76" y="206"/>
                  </a:lnTo>
                  <a:lnTo>
                    <a:pt x="116" y="146"/>
                  </a:lnTo>
                  <a:lnTo>
                    <a:pt x="118" y="79"/>
                  </a:lnTo>
                  <a:lnTo>
                    <a:pt x="155" y="72"/>
                  </a:lnTo>
                  <a:lnTo>
                    <a:pt x="178" y="92"/>
                  </a:lnTo>
                  <a:lnTo>
                    <a:pt x="162" y="111"/>
                  </a:lnTo>
                  <a:lnTo>
                    <a:pt x="169" y="129"/>
                  </a:lnTo>
                  <a:lnTo>
                    <a:pt x="197" y="122"/>
                  </a:lnTo>
                  <a:lnTo>
                    <a:pt x="197" y="90"/>
                  </a:lnTo>
                  <a:lnTo>
                    <a:pt x="183" y="79"/>
                  </a:lnTo>
                  <a:lnTo>
                    <a:pt x="199" y="28"/>
                  </a:lnTo>
                  <a:lnTo>
                    <a:pt x="272" y="0"/>
                  </a:lnTo>
                  <a:lnTo>
                    <a:pt x="305" y="1"/>
                  </a:lnTo>
                  <a:lnTo>
                    <a:pt x="342" y="33"/>
                  </a:lnTo>
                  <a:lnTo>
                    <a:pt x="325" y="162"/>
                  </a:lnTo>
                  <a:lnTo>
                    <a:pt x="258" y="218"/>
                  </a:lnTo>
                  <a:lnTo>
                    <a:pt x="258" y="298"/>
                  </a:lnTo>
                  <a:lnTo>
                    <a:pt x="241" y="337"/>
                  </a:lnTo>
                  <a:lnTo>
                    <a:pt x="258" y="382"/>
                  </a:lnTo>
                  <a:lnTo>
                    <a:pt x="206" y="361"/>
                  </a:lnTo>
                  <a:lnTo>
                    <a:pt x="223" y="305"/>
                  </a:lnTo>
                  <a:lnTo>
                    <a:pt x="118" y="291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 userDrawn="1"/>
          </p:nvSpPr>
          <p:spPr bwMode="gray">
            <a:xfrm>
              <a:off x="4499" y="1640"/>
              <a:ext cx="49" cy="102"/>
            </a:xfrm>
            <a:custGeom>
              <a:avLst/>
              <a:gdLst>
                <a:gd name="T0" fmla="*/ 31 w 49"/>
                <a:gd name="T1" fmla="*/ 0 h 102"/>
                <a:gd name="T2" fmla="*/ 49 w 49"/>
                <a:gd name="T3" fmla="*/ 67 h 102"/>
                <a:gd name="T4" fmla="*/ 42 w 49"/>
                <a:gd name="T5" fmla="*/ 102 h 102"/>
                <a:gd name="T6" fmla="*/ 0 w 49"/>
                <a:gd name="T7" fmla="*/ 95 h 102"/>
                <a:gd name="T8" fmla="*/ 3 w 49"/>
                <a:gd name="T9" fmla="*/ 46 h 102"/>
                <a:gd name="T10" fmla="*/ 31 w 49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102">
                  <a:moveTo>
                    <a:pt x="31" y="0"/>
                  </a:moveTo>
                  <a:lnTo>
                    <a:pt x="49" y="67"/>
                  </a:lnTo>
                  <a:lnTo>
                    <a:pt x="42" y="102"/>
                  </a:lnTo>
                  <a:lnTo>
                    <a:pt x="0" y="95"/>
                  </a:lnTo>
                  <a:lnTo>
                    <a:pt x="3" y="4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 userDrawn="1"/>
          </p:nvSpPr>
          <p:spPr bwMode="gray">
            <a:xfrm>
              <a:off x="3568" y="1535"/>
              <a:ext cx="1134" cy="1094"/>
            </a:xfrm>
            <a:custGeom>
              <a:avLst/>
              <a:gdLst>
                <a:gd name="T0" fmla="*/ 1106 w 1134"/>
                <a:gd name="T1" fmla="*/ 906 h 1094"/>
                <a:gd name="T2" fmla="*/ 1075 w 1134"/>
                <a:gd name="T3" fmla="*/ 910 h 1094"/>
                <a:gd name="T4" fmla="*/ 1062 w 1134"/>
                <a:gd name="T5" fmla="*/ 950 h 1094"/>
                <a:gd name="T6" fmla="*/ 858 w 1134"/>
                <a:gd name="T7" fmla="*/ 973 h 1094"/>
                <a:gd name="T8" fmla="*/ 770 w 1134"/>
                <a:gd name="T9" fmla="*/ 960 h 1094"/>
                <a:gd name="T10" fmla="*/ 691 w 1134"/>
                <a:gd name="T11" fmla="*/ 1082 h 1094"/>
                <a:gd name="T12" fmla="*/ 581 w 1134"/>
                <a:gd name="T13" fmla="*/ 1082 h 1094"/>
                <a:gd name="T14" fmla="*/ 561 w 1134"/>
                <a:gd name="T15" fmla="*/ 1055 h 1094"/>
                <a:gd name="T16" fmla="*/ 528 w 1134"/>
                <a:gd name="T17" fmla="*/ 1049 h 1094"/>
                <a:gd name="T18" fmla="*/ 471 w 1134"/>
                <a:gd name="T19" fmla="*/ 1056 h 1094"/>
                <a:gd name="T20" fmla="*/ 271 w 1134"/>
                <a:gd name="T21" fmla="*/ 978 h 1094"/>
                <a:gd name="T22" fmla="*/ 328 w 1134"/>
                <a:gd name="T23" fmla="*/ 699 h 1094"/>
                <a:gd name="T24" fmla="*/ 323 w 1134"/>
                <a:gd name="T25" fmla="*/ 636 h 1094"/>
                <a:gd name="T26" fmla="*/ 255 w 1134"/>
                <a:gd name="T27" fmla="*/ 510 h 1094"/>
                <a:gd name="T28" fmla="*/ 75 w 1134"/>
                <a:gd name="T29" fmla="*/ 426 h 1094"/>
                <a:gd name="T30" fmla="*/ 0 w 1134"/>
                <a:gd name="T31" fmla="*/ 358 h 1094"/>
                <a:gd name="T32" fmla="*/ 151 w 1134"/>
                <a:gd name="T33" fmla="*/ 307 h 1094"/>
                <a:gd name="T34" fmla="*/ 252 w 1134"/>
                <a:gd name="T35" fmla="*/ 321 h 1094"/>
                <a:gd name="T36" fmla="*/ 243 w 1134"/>
                <a:gd name="T37" fmla="*/ 192 h 1094"/>
                <a:gd name="T38" fmla="*/ 318 w 1134"/>
                <a:gd name="T39" fmla="*/ 226 h 1094"/>
                <a:gd name="T40" fmla="*/ 437 w 1134"/>
                <a:gd name="T41" fmla="*/ 210 h 1094"/>
                <a:gd name="T42" fmla="*/ 446 w 1134"/>
                <a:gd name="T43" fmla="*/ 173 h 1094"/>
                <a:gd name="T44" fmla="*/ 557 w 1134"/>
                <a:gd name="T45" fmla="*/ 26 h 1094"/>
                <a:gd name="T46" fmla="*/ 661 w 1134"/>
                <a:gd name="T47" fmla="*/ 43 h 1094"/>
                <a:gd name="T48" fmla="*/ 805 w 1134"/>
                <a:gd name="T49" fmla="*/ 137 h 1094"/>
                <a:gd name="T50" fmla="*/ 892 w 1134"/>
                <a:gd name="T51" fmla="*/ 196 h 1094"/>
                <a:gd name="T52" fmla="*/ 973 w 1134"/>
                <a:gd name="T53" fmla="*/ 207 h 1094"/>
                <a:gd name="T54" fmla="*/ 1092 w 1134"/>
                <a:gd name="T55" fmla="*/ 319 h 1094"/>
                <a:gd name="T56" fmla="*/ 959 w 1134"/>
                <a:gd name="T57" fmla="*/ 588 h 1094"/>
                <a:gd name="T58" fmla="*/ 983 w 1134"/>
                <a:gd name="T59" fmla="*/ 620 h 1094"/>
                <a:gd name="T60" fmla="*/ 1039 w 1134"/>
                <a:gd name="T61" fmla="*/ 648 h 1094"/>
                <a:gd name="T62" fmla="*/ 1032 w 1134"/>
                <a:gd name="T63" fmla="*/ 780 h 1094"/>
                <a:gd name="T64" fmla="*/ 1089 w 1134"/>
                <a:gd name="T65" fmla="*/ 875 h 10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34" h="1094">
                  <a:moveTo>
                    <a:pt x="1089" y="875"/>
                  </a:moveTo>
                  <a:lnTo>
                    <a:pt x="1106" y="906"/>
                  </a:lnTo>
                  <a:lnTo>
                    <a:pt x="1097" y="928"/>
                  </a:lnTo>
                  <a:lnTo>
                    <a:pt x="1075" y="910"/>
                  </a:lnTo>
                  <a:lnTo>
                    <a:pt x="1050" y="928"/>
                  </a:lnTo>
                  <a:lnTo>
                    <a:pt x="1062" y="950"/>
                  </a:lnTo>
                  <a:lnTo>
                    <a:pt x="963" y="1013"/>
                  </a:lnTo>
                  <a:lnTo>
                    <a:pt x="858" y="973"/>
                  </a:lnTo>
                  <a:lnTo>
                    <a:pt x="832" y="980"/>
                  </a:lnTo>
                  <a:lnTo>
                    <a:pt x="770" y="960"/>
                  </a:lnTo>
                  <a:lnTo>
                    <a:pt x="695" y="1001"/>
                  </a:lnTo>
                  <a:lnTo>
                    <a:pt x="691" y="1082"/>
                  </a:lnTo>
                  <a:lnTo>
                    <a:pt x="633" y="1094"/>
                  </a:lnTo>
                  <a:lnTo>
                    <a:pt x="581" y="1082"/>
                  </a:lnTo>
                  <a:lnTo>
                    <a:pt x="581" y="1065"/>
                  </a:lnTo>
                  <a:lnTo>
                    <a:pt x="561" y="1055"/>
                  </a:lnTo>
                  <a:lnTo>
                    <a:pt x="541" y="1064"/>
                  </a:lnTo>
                  <a:lnTo>
                    <a:pt x="528" y="1049"/>
                  </a:lnTo>
                  <a:lnTo>
                    <a:pt x="492" y="1042"/>
                  </a:lnTo>
                  <a:lnTo>
                    <a:pt x="471" y="1056"/>
                  </a:lnTo>
                  <a:lnTo>
                    <a:pt x="300" y="1010"/>
                  </a:lnTo>
                  <a:lnTo>
                    <a:pt x="271" y="978"/>
                  </a:lnTo>
                  <a:lnTo>
                    <a:pt x="293" y="951"/>
                  </a:lnTo>
                  <a:lnTo>
                    <a:pt x="328" y="699"/>
                  </a:lnTo>
                  <a:lnTo>
                    <a:pt x="339" y="663"/>
                  </a:lnTo>
                  <a:lnTo>
                    <a:pt x="323" y="636"/>
                  </a:lnTo>
                  <a:lnTo>
                    <a:pt x="241" y="557"/>
                  </a:lnTo>
                  <a:lnTo>
                    <a:pt x="255" y="510"/>
                  </a:lnTo>
                  <a:lnTo>
                    <a:pt x="206" y="503"/>
                  </a:lnTo>
                  <a:lnTo>
                    <a:pt x="75" y="426"/>
                  </a:lnTo>
                  <a:lnTo>
                    <a:pt x="33" y="436"/>
                  </a:lnTo>
                  <a:lnTo>
                    <a:pt x="0" y="358"/>
                  </a:lnTo>
                  <a:lnTo>
                    <a:pt x="26" y="328"/>
                  </a:lnTo>
                  <a:lnTo>
                    <a:pt x="151" y="307"/>
                  </a:lnTo>
                  <a:lnTo>
                    <a:pt x="181" y="337"/>
                  </a:lnTo>
                  <a:lnTo>
                    <a:pt x="252" y="321"/>
                  </a:lnTo>
                  <a:lnTo>
                    <a:pt x="293" y="335"/>
                  </a:lnTo>
                  <a:lnTo>
                    <a:pt x="243" y="192"/>
                  </a:lnTo>
                  <a:lnTo>
                    <a:pt x="304" y="187"/>
                  </a:lnTo>
                  <a:lnTo>
                    <a:pt x="318" y="226"/>
                  </a:lnTo>
                  <a:lnTo>
                    <a:pt x="404" y="233"/>
                  </a:lnTo>
                  <a:lnTo>
                    <a:pt x="437" y="210"/>
                  </a:lnTo>
                  <a:lnTo>
                    <a:pt x="427" y="201"/>
                  </a:lnTo>
                  <a:lnTo>
                    <a:pt x="446" y="173"/>
                  </a:lnTo>
                  <a:lnTo>
                    <a:pt x="559" y="109"/>
                  </a:lnTo>
                  <a:lnTo>
                    <a:pt x="557" y="26"/>
                  </a:lnTo>
                  <a:lnTo>
                    <a:pt x="647" y="0"/>
                  </a:lnTo>
                  <a:lnTo>
                    <a:pt x="661" y="43"/>
                  </a:lnTo>
                  <a:lnTo>
                    <a:pt x="749" y="78"/>
                  </a:lnTo>
                  <a:lnTo>
                    <a:pt x="805" y="137"/>
                  </a:lnTo>
                  <a:lnTo>
                    <a:pt x="839" y="130"/>
                  </a:lnTo>
                  <a:lnTo>
                    <a:pt x="892" y="196"/>
                  </a:lnTo>
                  <a:lnTo>
                    <a:pt x="931" y="200"/>
                  </a:lnTo>
                  <a:lnTo>
                    <a:pt x="973" y="207"/>
                  </a:lnTo>
                  <a:lnTo>
                    <a:pt x="1134" y="259"/>
                  </a:lnTo>
                  <a:lnTo>
                    <a:pt x="1092" y="319"/>
                  </a:lnTo>
                  <a:lnTo>
                    <a:pt x="1068" y="462"/>
                  </a:lnTo>
                  <a:lnTo>
                    <a:pt x="959" y="588"/>
                  </a:lnTo>
                  <a:lnTo>
                    <a:pt x="962" y="634"/>
                  </a:lnTo>
                  <a:lnTo>
                    <a:pt x="983" y="620"/>
                  </a:lnTo>
                  <a:lnTo>
                    <a:pt x="1018" y="616"/>
                  </a:lnTo>
                  <a:lnTo>
                    <a:pt x="1039" y="648"/>
                  </a:lnTo>
                  <a:lnTo>
                    <a:pt x="1057" y="731"/>
                  </a:lnTo>
                  <a:lnTo>
                    <a:pt x="1032" y="780"/>
                  </a:lnTo>
                  <a:lnTo>
                    <a:pt x="1047" y="861"/>
                  </a:lnTo>
                  <a:lnTo>
                    <a:pt x="1089" y="875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 userDrawn="1"/>
          </p:nvSpPr>
          <p:spPr bwMode="gray">
            <a:xfrm>
              <a:off x="4513" y="981"/>
              <a:ext cx="788" cy="1036"/>
            </a:xfrm>
            <a:custGeom>
              <a:avLst/>
              <a:gdLst>
                <a:gd name="T0" fmla="*/ 101 w 788"/>
                <a:gd name="T1" fmla="*/ 249 h 1036"/>
                <a:gd name="T2" fmla="*/ 88 w 788"/>
                <a:gd name="T3" fmla="*/ 219 h 1036"/>
                <a:gd name="T4" fmla="*/ 113 w 788"/>
                <a:gd name="T5" fmla="*/ 177 h 1036"/>
                <a:gd name="T6" fmla="*/ 191 w 788"/>
                <a:gd name="T7" fmla="*/ 210 h 1036"/>
                <a:gd name="T8" fmla="*/ 222 w 788"/>
                <a:gd name="T9" fmla="*/ 157 h 1036"/>
                <a:gd name="T10" fmla="*/ 312 w 788"/>
                <a:gd name="T11" fmla="*/ 182 h 1036"/>
                <a:gd name="T12" fmla="*/ 245 w 788"/>
                <a:gd name="T13" fmla="*/ 140 h 1036"/>
                <a:gd name="T14" fmla="*/ 255 w 788"/>
                <a:gd name="T15" fmla="*/ 61 h 1036"/>
                <a:gd name="T16" fmla="*/ 235 w 788"/>
                <a:gd name="T17" fmla="*/ 0 h 1036"/>
                <a:gd name="T18" fmla="*/ 337 w 788"/>
                <a:gd name="T19" fmla="*/ 22 h 1036"/>
                <a:gd name="T20" fmla="*/ 394 w 788"/>
                <a:gd name="T21" fmla="*/ 74 h 1036"/>
                <a:gd name="T22" fmla="*/ 437 w 788"/>
                <a:gd name="T23" fmla="*/ 94 h 1036"/>
                <a:gd name="T24" fmla="*/ 415 w 788"/>
                <a:gd name="T25" fmla="*/ 136 h 1036"/>
                <a:gd name="T26" fmla="*/ 503 w 788"/>
                <a:gd name="T27" fmla="*/ 100 h 1036"/>
                <a:gd name="T28" fmla="*/ 556 w 788"/>
                <a:gd name="T29" fmla="*/ 72 h 1036"/>
                <a:gd name="T30" fmla="*/ 668 w 788"/>
                <a:gd name="T31" fmla="*/ 119 h 1036"/>
                <a:gd name="T32" fmla="*/ 733 w 788"/>
                <a:gd name="T33" fmla="*/ 171 h 1036"/>
                <a:gd name="T34" fmla="*/ 707 w 788"/>
                <a:gd name="T35" fmla="*/ 290 h 1036"/>
                <a:gd name="T36" fmla="*/ 753 w 788"/>
                <a:gd name="T37" fmla="*/ 436 h 1036"/>
                <a:gd name="T38" fmla="*/ 780 w 788"/>
                <a:gd name="T39" fmla="*/ 545 h 1036"/>
                <a:gd name="T40" fmla="*/ 714 w 788"/>
                <a:gd name="T41" fmla="*/ 552 h 1036"/>
                <a:gd name="T42" fmla="*/ 543 w 788"/>
                <a:gd name="T43" fmla="*/ 649 h 1036"/>
                <a:gd name="T44" fmla="*/ 686 w 788"/>
                <a:gd name="T45" fmla="*/ 859 h 1036"/>
                <a:gd name="T46" fmla="*/ 605 w 788"/>
                <a:gd name="T47" fmla="*/ 936 h 1036"/>
                <a:gd name="T48" fmla="*/ 503 w 788"/>
                <a:gd name="T49" fmla="*/ 998 h 1036"/>
                <a:gd name="T50" fmla="*/ 413 w 788"/>
                <a:gd name="T51" fmla="*/ 1015 h 1036"/>
                <a:gd name="T52" fmla="*/ 322 w 788"/>
                <a:gd name="T53" fmla="*/ 1005 h 1036"/>
                <a:gd name="T54" fmla="*/ 123 w 788"/>
                <a:gd name="T55" fmla="*/ 1015 h 1036"/>
                <a:gd name="T56" fmla="*/ 189 w 788"/>
                <a:gd name="T57" fmla="*/ 813 h 1036"/>
                <a:gd name="T58" fmla="*/ 35 w 788"/>
                <a:gd name="T59" fmla="*/ 726 h 1036"/>
                <a:gd name="T60" fmla="*/ 17 w 788"/>
                <a:gd name="T61" fmla="*/ 597 h 1036"/>
                <a:gd name="T62" fmla="*/ 17 w 788"/>
                <a:gd name="T63" fmla="*/ 513 h 1036"/>
                <a:gd name="T64" fmla="*/ 84 w 788"/>
                <a:gd name="T65" fmla="*/ 378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8" h="1036">
                  <a:moveTo>
                    <a:pt x="84" y="378"/>
                  </a:moveTo>
                  <a:lnTo>
                    <a:pt x="101" y="249"/>
                  </a:lnTo>
                  <a:lnTo>
                    <a:pt x="109" y="227"/>
                  </a:lnTo>
                  <a:lnTo>
                    <a:pt x="88" y="219"/>
                  </a:lnTo>
                  <a:lnTo>
                    <a:pt x="92" y="198"/>
                  </a:lnTo>
                  <a:lnTo>
                    <a:pt x="113" y="177"/>
                  </a:lnTo>
                  <a:lnTo>
                    <a:pt x="178" y="177"/>
                  </a:lnTo>
                  <a:lnTo>
                    <a:pt x="191" y="210"/>
                  </a:lnTo>
                  <a:lnTo>
                    <a:pt x="206" y="208"/>
                  </a:lnTo>
                  <a:lnTo>
                    <a:pt x="222" y="157"/>
                  </a:lnTo>
                  <a:lnTo>
                    <a:pt x="274" y="161"/>
                  </a:lnTo>
                  <a:lnTo>
                    <a:pt x="312" y="182"/>
                  </a:lnTo>
                  <a:lnTo>
                    <a:pt x="302" y="159"/>
                  </a:lnTo>
                  <a:lnTo>
                    <a:pt x="245" y="140"/>
                  </a:lnTo>
                  <a:lnTo>
                    <a:pt x="235" y="72"/>
                  </a:lnTo>
                  <a:lnTo>
                    <a:pt x="255" y="61"/>
                  </a:lnTo>
                  <a:lnTo>
                    <a:pt x="229" y="14"/>
                  </a:lnTo>
                  <a:lnTo>
                    <a:pt x="235" y="0"/>
                  </a:lnTo>
                  <a:lnTo>
                    <a:pt x="306" y="0"/>
                  </a:lnTo>
                  <a:lnTo>
                    <a:pt x="337" y="22"/>
                  </a:lnTo>
                  <a:lnTo>
                    <a:pt x="341" y="49"/>
                  </a:lnTo>
                  <a:lnTo>
                    <a:pt x="394" y="74"/>
                  </a:lnTo>
                  <a:lnTo>
                    <a:pt x="431" y="72"/>
                  </a:lnTo>
                  <a:lnTo>
                    <a:pt x="437" y="94"/>
                  </a:lnTo>
                  <a:lnTo>
                    <a:pt x="407" y="115"/>
                  </a:lnTo>
                  <a:lnTo>
                    <a:pt x="415" y="136"/>
                  </a:lnTo>
                  <a:lnTo>
                    <a:pt x="468" y="129"/>
                  </a:lnTo>
                  <a:lnTo>
                    <a:pt x="503" y="100"/>
                  </a:lnTo>
                  <a:lnTo>
                    <a:pt x="531" y="96"/>
                  </a:lnTo>
                  <a:lnTo>
                    <a:pt x="556" y="72"/>
                  </a:lnTo>
                  <a:lnTo>
                    <a:pt x="606" y="72"/>
                  </a:lnTo>
                  <a:lnTo>
                    <a:pt x="668" y="119"/>
                  </a:lnTo>
                  <a:lnTo>
                    <a:pt x="672" y="143"/>
                  </a:lnTo>
                  <a:lnTo>
                    <a:pt x="733" y="171"/>
                  </a:lnTo>
                  <a:lnTo>
                    <a:pt x="735" y="213"/>
                  </a:lnTo>
                  <a:lnTo>
                    <a:pt x="707" y="290"/>
                  </a:lnTo>
                  <a:lnTo>
                    <a:pt x="742" y="318"/>
                  </a:lnTo>
                  <a:lnTo>
                    <a:pt x="753" y="436"/>
                  </a:lnTo>
                  <a:lnTo>
                    <a:pt x="788" y="524"/>
                  </a:lnTo>
                  <a:lnTo>
                    <a:pt x="780" y="545"/>
                  </a:lnTo>
                  <a:lnTo>
                    <a:pt x="774" y="562"/>
                  </a:lnTo>
                  <a:lnTo>
                    <a:pt x="714" y="552"/>
                  </a:lnTo>
                  <a:lnTo>
                    <a:pt x="633" y="618"/>
                  </a:lnTo>
                  <a:lnTo>
                    <a:pt x="543" y="649"/>
                  </a:lnTo>
                  <a:lnTo>
                    <a:pt x="578" y="754"/>
                  </a:lnTo>
                  <a:lnTo>
                    <a:pt x="686" y="859"/>
                  </a:lnTo>
                  <a:lnTo>
                    <a:pt x="647" y="910"/>
                  </a:lnTo>
                  <a:lnTo>
                    <a:pt x="605" y="936"/>
                  </a:lnTo>
                  <a:lnTo>
                    <a:pt x="616" y="994"/>
                  </a:lnTo>
                  <a:lnTo>
                    <a:pt x="503" y="998"/>
                  </a:lnTo>
                  <a:lnTo>
                    <a:pt x="469" y="1022"/>
                  </a:lnTo>
                  <a:lnTo>
                    <a:pt x="413" y="1015"/>
                  </a:lnTo>
                  <a:lnTo>
                    <a:pt x="385" y="1036"/>
                  </a:lnTo>
                  <a:lnTo>
                    <a:pt x="322" y="1005"/>
                  </a:lnTo>
                  <a:lnTo>
                    <a:pt x="259" y="984"/>
                  </a:lnTo>
                  <a:lnTo>
                    <a:pt x="123" y="1015"/>
                  </a:lnTo>
                  <a:lnTo>
                    <a:pt x="147" y="873"/>
                  </a:lnTo>
                  <a:lnTo>
                    <a:pt x="189" y="813"/>
                  </a:lnTo>
                  <a:lnTo>
                    <a:pt x="28" y="761"/>
                  </a:lnTo>
                  <a:lnTo>
                    <a:pt x="35" y="726"/>
                  </a:lnTo>
                  <a:lnTo>
                    <a:pt x="17" y="659"/>
                  </a:lnTo>
                  <a:lnTo>
                    <a:pt x="17" y="597"/>
                  </a:lnTo>
                  <a:lnTo>
                    <a:pt x="0" y="552"/>
                  </a:lnTo>
                  <a:lnTo>
                    <a:pt x="17" y="513"/>
                  </a:lnTo>
                  <a:lnTo>
                    <a:pt x="17" y="433"/>
                  </a:lnTo>
                  <a:lnTo>
                    <a:pt x="84" y="378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 userDrawn="1"/>
          </p:nvSpPr>
          <p:spPr bwMode="gray">
            <a:xfrm>
              <a:off x="4215" y="1487"/>
              <a:ext cx="315" cy="248"/>
            </a:xfrm>
            <a:custGeom>
              <a:avLst/>
              <a:gdLst>
                <a:gd name="T0" fmla="*/ 102 w 315"/>
                <a:gd name="T1" fmla="*/ 126 h 248"/>
                <a:gd name="T2" fmla="*/ 14 w 315"/>
                <a:gd name="T3" fmla="*/ 91 h 248"/>
                <a:gd name="T4" fmla="*/ 0 w 315"/>
                <a:gd name="T5" fmla="*/ 48 h 248"/>
                <a:gd name="T6" fmla="*/ 58 w 315"/>
                <a:gd name="T7" fmla="*/ 0 h 248"/>
                <a:gd name="T8" fmla="*/ 106 w 315"/>
                <a:gd name="T9" fmla="*/ 28 h 248"/>
                <a:gd name="T10" fmla="*/ 176 w 315"/>
                <a:gd name="T11" fmla="*/ 0 h 248"/>
                <a:gd name="T12" fmla="*/ 280 w 315"/>
                <a:gd name="T13" fmla="*/ 14 h 248"/>
                <a:gd name="T14" fmla="*/ 263 w 315"/>
                <a:gd name="T15" fmla="*/ 70 h 248"/>
                <a:gd name="T16" fmla="*/ 315 w 315"/>
                <a:gd name="T17" fmla="*/ 91 h 248"/>
                <a:gd name="T18" fmla="*/ 315 w 315"/>
                <a:gd name="T19" fmla="*/ 153 h 248"/>
                <a:gd name="T20" fmla="*/ 287 w 315"/>
                <a:gd name="T21" fmla="*/ 199 h 248"/>
                <a:gd name="T22" fmla="*/ 284 w 315"/>
                <a:gd name="T23" fmla="*/ 248 h 248"/>
                <a:gd name="T24" fmla="*/ 245 w 315"/>
                <a:gd name="T25" fmla="*/ 244 h 248"/>
                <a:gd name="T26" fmla="*/ 192 w 315"/>
                <a:gd name="T27" fmla="*/ 178 h 248"/>
                <a:gd name="T28" fmla="*/ 158 w 315"/>
                <a:gd name="T29" fmla="*/ 185 h 248"/>
                <a:gd name="T30" fmla="*/ 102 w 315"/>
                <a:gd name="T31" fmla="*/ 126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5" h="248">
                  <a:moveTo>
                    <a:pt x="102" y="126"/>
                  </a:moveTo>
                  <a:lnTo>
                    <a:pt x="14" y="91"/>
                  </a:lnTo>
                  <a:lnTo>
                    <a:pt x="0" y="48"/>
                  </a:lnTo>
                  <a:lnTo>
                    <a:pt x="58" y="0"/>
                  </a:lnTo>
                  <a:lnTo>
                    <a:pt x="106" y="28"/>
                  </a:lnTo>
                  <a:lnTo>
                    <a:pt x="176" y="0"/>
                  </a:lnTo>
                  <a:lnTo>
                    <a:pt x="280" y="14"/>
                  </a:lnTo>
                  <a:lnTo>
                    <a:pt x="263" y="70"/>
                  </a:lnTo>
                  <a:lnTo>
                    <a:pt x="315" y="91"/>
                  </a:lnTo>
                  <a:lnTo>
                    <a:pt x="315" y="153"/>
                  </a:lnTo>
                  <a:lnTo>
                    <a:pt x="287" y="199"/>
                  </a:lnTo>
                  <a:lnTo>
                    <a:pt x="284" y="248"/>
                  </a:lnTo>
                  <a:lnTo>
                    <a:pt x="245" y="244"/>
                  </a:lnTo>
                  <a:lnTo>
                    <a:pt x="192" y="178"/>
                  </a:lnTo>
                  <a:lnTo>
                    <a:pt x="158" y="185"/>
                  </a:lnTo>
                  <a:lnTo>
                    <a:pt x="102" y="126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648072" y="885825"/>
            <a:ext cx="8995934" cy="237648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de-DE"/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648072" y="3405188"/>
            <a:ext cx="8995934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de-DE"/>
          </a:p>
        </p:txBody>
      </p:sp>
      <p:sp>
        <p:nvSpPr>
          <p:cNvPr id="11" name="Rectangle 24"/>
          <p:cNvSpPr>
            <a:spLocks noGrp="1" noChangeArrowheads="1"/>
          </p:cNvSpPr>
          <p:nvPr userDrawn="1">
            <p:ph type="dt" sz="half" idx="10"/>
          </p:nvPr>
        </p:nvSpPr>
        <p:spPr>
          <a:xfrm>
            <a:off x="514350" y="6245225"/>
            <a:ext cx="24003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31FBD60-4E39-42D2-BC16-E2E4A2493690}" type="datetime1">
              <a:rPr lang="fr-FR" altLang="en-US"/>
              <a:pPr>
                <a:defRPr/>
              </a:pPr>
              <a:t>02/06/2015</a:t>
            </a:fld>
            <a:endParaRPr lang="de-DE" altLang="en-US"/>
          </a:p>
        </p:txBody>
      </p:sp>
      <p:sp>
        <p:nvSpPr>
          <p:cNvPr id="12" name="Rectangle 25"/>
          <p:cNvSpPr>
            <a:spLocks noGrp="1" noChangeArrowheads="1"/>
          </p:cNvSpPr>
          <p:nvPr userDrawn="1">
            <p:ph type="ftr" sz="quarter" idx="11"/>
          </p:nvPr>
        </p:nvSpPr>
        <p:spPr>
          <a:xfrm>
            <a:off x="3514725" y="6245225"/>
            <a:ext cx="3257550" cy="4762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Rectangle 26"/>
          <p:cNvSpPr>
            <a:spLocks noGrp="1" noChangeArrowheads="1"/>
          </p:cNvSpPr>
          <p:nvPr userDrawn="1">
            <p:ph type="sldNum" sz="quarter" idx="12"/>
          </p:nvPr>
        </p:nvSpPr>
        <p:spPr>
          <a:xfrm>
            <a:off x="7372350" y="6245225"/>
            <a:ext cx="2400300" cy="47625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fld id="{A54C47B3-BA0A-4FAA-B745-4E9966F53BC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3085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2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9044" y="1628808"/>
            <a:ext cx="8788400" cy="3673301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1125538"/>
            <a:ext cx="1416050" cy="9350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684BE6C-CBD8-4381-9C7C-D80278F503B0}" type="datetime1">
              <a:rPr lang="fr-FR" altLang="en-US"/>
              <a:pPr>
                <a:defRPr/>
              </a:pPr>
              <a:t>02/06/2015</a:t>
            </a:fld>
            <a:endParaRPr lang="de-DE" altLang="en-US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27263" y="6570663"/>
            <a:ext cx="8059737" cy="2873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693275" y="6497638"/>
            <a:ext cx="593725" cy="360362"/>
          </a:xfrm>
        </p:spPr>
        <p:txBody>
          <a:bodyPr/>
          <a:lstStyle>
            <a:lvl1pPr>
              <a:defRPr/>
            </a:lvl1pPr>
          </a:lstStyle>
          <a:p>
            <a:fld id="{9EA499BB-A057-483F-91F0-52C306021E2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1628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98416" y="1052516"/>
            <a:ext cx="4307681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77550" y="1052516"/>
            <a:ext cx="4309467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1125538"/>
            <a:ext cx="1416050" cy="9350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0037319-DD24-45CD-8F52-83E55B048895}" type="datetime1">
              <a:rPr lang="fr-FR" altLang="en-US"/>
              <a:pPr>
                <a:defRPr/>
              </a:pPr>
              <a:t>02/06/2015</a:t>
            </a:fld>
            <a:endParaRPr lang="de-DE" altLang="en-US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27263" y="6570663"/>
            <a:ext cx="8059737" cy="2873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859963" y="6561138"/>
            <a:ext cx="427037" cy="296862"/>
          </a:xfrm>
        </p:spPr>
        <p:txBody>
          <a:bodyPr/>
          <a:lstStyle>
            <a:lvl1pPr>
              <a:defRPr/>
            </a:lvl1pPr>
          </a:lstStyle>
          <a:p>
            <a:fld id="{26655288-2822-43FC-8E17-4653D5A378EE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41425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4003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124801BE-6F50-4CBE-81EA-269CA6601490}" type="datetime1">
              <a:rPr lang="en-US" altLang="en-US"/>
              <a:pPr>
                <a:defRPr/>
              </a:pPr>
              <a:t>6/2/2015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14725" y="6356350"/>
            <a:ext cx="32575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5896B-3AF1-4690-8C36-B9261CCE4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38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586288" y="1052513"/>
            <a:ext cx="5700712" cy="4608512"/>
            <a:chOff x="3568" y="981"/>
            <a:chExt cx="1733" cy="1648"/>
          </a:xfrm>
        </p:grpSpPr>
        <p:sp>
          <p:nvSpPr>
            <p:cNvPr id="5" name="Freeform 4"/>
            <p:cNvSpPr>
              <a:spLocks noChangeAspect="1"/>
            </p:cNvSpPr>
            <p:nvPr userDrawn="1"/>
          </p:nvSpPr>
          <p:spPr bwMode="gray">
            <a:xfrm>
              <a:off x="4273" y="1197"/>
              <a:ext cx="341" cy="381"/>
            </a:xfrm>
            <a:custGeom>
              <a:avLst/>
              <a:gdLst>
                <a:gd name="T0" fmla="*/ 118 w 342"/>
                <a:gd name="T1" fmla="*/ 191 h 382"/>
                <a:gd name="T2" fmla="*/ 48 w 342"/>
                <a:gd name="T3" fmla="*/ 191 h 382"/>
                <a:gd name="T4" fmla="*/ 0 w 342"/>
                <a:gd name="T5" fmla="*/ 191 h 382"/>
                <a:gd name="T6" fmla="*/ 27 w 342"/>
                <a:gd name="T7" fmla="*/ 191 h 382"/>
                <a:gd name="T8" fmla="*/ 51 w 342"/>
                <a:gd name="T9" fmla="*/ 191 h 382"/>
                <a:gd name="T10" fmla="*/ 120 w 342"/>
                <a:gd name="T11" fmla="*/ 191 h 382"/>
                <a:gd name="T12" fmla="*/ 83 w 342"/>
                <a:gd name="T13" fmla="*/ 191 h 382"/>
                <a:gd name="T14" fmla="*/ 76 w 342"/>
                <a:gd name="T15" fmla="*/ 191 h 382"/>
                <a:gd name="T16" fmla="*/ 46 w 342"/>
                <a:gd name="T17" fmla="*/ 191 h 382"/>
                <a:gd name="T18" fmla="*/ 46 w 342"/>
                <a:gd name="T19" fmla="*/ 191 h 382"/>
                <a:gd name="T20" fmla="*/ 76 w 342"/>
                <a:gd name="T21" fmla="*/ 191 h 382"/>
                <a:gd name="T22" fmla="*/ 116 w 342"/>
                <a:gd name="T23" fmla="*/ 146 h 382"/>
                <a:gd name="T24" fmla="*/ 118 w 342"/>
                <a:gd name="T25" fmla="*/ 79 h 382"/>
                <a:gd name="T26" fmla="*/ 155 w 342"/>
                <a:gd name="T27" fmla="*/ 72 h 382"/>
                <a:gd name="T28" fmla="*/ 171 w 342"/>
                <a:gd name="T29" fmla="*/ 92 h 382"/>
                <a:gd name="T30" fmla="*/ 162 w 342"/>
                <a:gd name="T31" fmla="*/ 111 h 382"/>
                <a:gd name="T32" fmla="*/ 169 w 342"/>
                <a:gd name="T33" fmla="*/ 129 h 382"/>
                <a:gd name="T34" fmla="*/ 171 w 342"/>
                <a:gd name="T35" fmla="*/ 122 h 382"/>
                <a:gd name="T36" fmla="*/ 171 w 342"/>
                <a:gd name="T37" fmla="*/ 90 h 382"/>
                <a:gd name="T38" fmla="*/ 171 w 342"/>
                <a:gd name="T39" fmla="*/ 79 h 382"/>
                <a:gd name="T40" fmla="*/ 171 w 342"/>
                <a:gd name="T41" fmla="*/ 28 h 382"/>
                <a:gd name="T42" fmla="*/ 171 w 342"/>
                <a:gd name="T43" fmla="*/ 0 h 382"/>
                <a:gd name="T44" fmla="*/ 171 w 342"/>
                <a:gd name="T45" fmla="*/ 1 h 382"/>
                <a:gd name="T46" fmla="*/ 171 w 342"/>
                <a:gd name="T47" fmla="*/ 33 h 382"/>
                <a:gd name="T48" fmla="*/ 171 w 342"/>
                <a:gd name="T49" fmla="*/ 162 h 382"/>
                <a:gd name="T50" fmla="*/ 171 w 342"/>
                <a:gd name="T51" fmla="*/ 191 h 382"/>
                <a:gd name="T52" fmla="*/ 171 w 342"/>
                <a:gd name="T53" fmla="*/ 191 h 382"/>
                <a:gd name="T54" fmla="*/ 171 w 342"/>
                <a:gd name="T55" fmla="*/ 191 h 382"/>
                <a:gd name="T56" fmla="*/ 171 w 342"/>
                <a:gd name="T57" fmla="*/ 191 h 382"/>
                <a:gd name="T58" fmla="*/ 171 w 342"/>
                <a:gd name="T59" fmla="*/ 191 h 382"/>
                <a:gd name="T60" fmla="*/ 171 w 342"/>
                <a:gd name="T61" fmla="*/ 191 h 382"/>
                <a:gd name="T62" fmla="*/ 118 w 342"/>
                <a:gd name="T63" fmla="*/ 191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42" h="382">
                  <a:moveTo>
                    <a:pt x="118" y="291"/>
                  </a:moveTo>
                  <a:lnTo>
                    <a:pt x="48" y="319"/>
                  </a:lnTo>
                  <a:lnTo>
                    <a:pt x="0" y="291"/>
                  </a:lnTo>
                  <a:lnTo>
                    <a:pt x="27" y="268"/>
                  </a:lnTo>
                  <a:lnTo>
                    <a:pt x="51" y="268"/>
                  </a:lnTo>
                  <a:lnTo>
                    <a:pt x="120" y="238"/>
                  </a:lnTo>
                  <a:lnTo>
                    <a:pt x="83" y="236"/>
                  </a:lnTo>
                  <a:lnTo>
                    <a:pt x="76" y="247"/>
                  </a:lnTo>
                  <a:lnTo>
                    <a:pt x="46" y="254"/>
                  </a:lnTo>
                  <a:lnTo>
                    <a:pt x="46" y="245"/>
                  </a:lnTo>
                  <a:lnTo>
                    <a:pt x="76" y="206"/>
                  </a:lnTo>
                  <a:lnTo>
                    <a:pt x="116" y="146"/>
                  </a:lnTo>
                  <a:lnTo>
                    <a:pt x="118" y="79"/>
                  </a:lnTo>
                  <a:lnTo>
                    <a:pt x="155" y="72"/>
                  </a:lnTo>
                  <a:lnTo>
                    <a:pt x="178" y="92"/>
                  </a:lnTo>
                  <a:lnTo>
                    <a:pt x="162" y="111"/>
                  </a:lnTo>
                  <a:lnTo>
                    <a:pt x="169" y="129"/>
                  </a:lnTo>
                  <a:lnTo>
                    <a:pt x="197" y="122"/>
                  </a:lnTo>
                  <a:lnTo>
                    <a:pt x="197" y="90"/>
                  </a:lnTo>
                  <a:lnTo>
                    <a:pt x="183" y="79"/>
                  </a:lnTo>
                  <a:lnTo>
                    <a:pt x="199" y="28"/>
                  </a:lnTo>
                  <a:lnTo>
                    <a:pt x="272" y="0"/>
                  </a:lnTo>
                  <a:lnTo>
                    <a:pt x="305" y="1"/>
                  </a:lnTo>
                  <a:lnTo>
                    <a:pt x="342" y="33"/>
                  </a:lnTo>
                  <a:lnTo>
                    <a:pt x="325" y="162"/>
                  </a:lnTo>
                  <a:lnTo>
                    <a:pt x="258" y="218"/>
                  </a:lnTo>
                  <a:lnTo>
                    <a:pt x="258" y="298"/>
                  </a:lnTo>
                  <a:lnTo>
                    <a:pt x="241" y="337"/>
                  </a:lnTo>
                  <a:lnTo>
                    <a:pt x="258" y="382"/>
                  </a:lnTo>
                  <a:lnTo>
                    <a:pt x="206" y="361"/>
                  </a:lnTo>
                  <a:lnTo>
                    <a:pt x="223" y="305"/>
                  </a:lnTo>
                  <a:lnTo>
                    <a:pt x="118" y="291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 userDrawn="1"/>
          </p:nvSpPr>
          <p:spPr bwMode="gray">
            <a:xfrm>
              <a:off x="4499" y="1640"/>
              <a:ext cx="49" cy="102"/>
            </a:xfrm>
            <a:custGeom>
              <a:avLst/>
              <a:gdLst>
                <a:gd name="T0" fmla="*/ 31 w 49"/>
                <a:gd name="T1" fmla="*/ 0 h 102"/>
                <a:gd name="T2" fmla="*/ 49 w 49"/>
                <a:gd name="T3" fmla="*/ 67 h 102"/>
                <a:gd name="T4" fmla="*/ 42 w 49"/>
                <a:gd name="T5" fmla="*/ 102 h 102"/>
                <a:gd name="T6" fmla="*/ 0 w 49"/>
                <a:gd name="T7" fmla="*/ 95 h 102"/>
                <a:gd name="T8" fmla="*/ 3 w 49"/>
                <a:gd name="T9" fmla="*/ 46 h 102"/>
                <a:gd name="T10" fmla="*/ 31 w 49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102">
                  <a:moveTo>
                    <a:pt x="31" y="0"/>
                  </a:moveTo>
                  <a:lnTo>
                    <a:pt x="49" y="67"/>
                  </a:lnTo>
                  <a:lnTo>
                    <a:pt x="42" y="102"/>
                  </a:lnTo>
                  <a:lnTo>
                    <a:pt x="0" y="95"/>
                  </a:lnTo>
                  <a:lnTo>
                    <a:pt x="3" y="4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 userDrawn="1"/>
          </p:nvSpPr>
          <p:spPr bwMode="gray">
            <a:xfrm>
              <a:off x="3568" y="1535"/>
              <a:ext cx="1134" cy="1094"/>
            </a:xfrm>
            <a:custGeom>
              <a:avLst/>
              <a:gdLst>
                <a:gd name="T0" fmla="*/ 1106 w 1134"/>
                <a:gd name="T1" fmla="*/ 906 h 1094"/>
                <a:gd name="T2" fmla="*/ 1075 w 1134"/>
                <a:gd name="T3" fmla="*/ 910 h 1094"/>
                <a:gd name="T4" fmla="*/ 1062 w 1134"/>
                <a:gd name="T5" fmla="*/ 950 h 1094"/>
                <a:gd name="T6" fmla="*/ 858 w 1134"/>
                <a:gd name="T7" fmla="*/ 973 h 1094"/>
                <a:gd name="T8" fmla="*/ 770 w 1134"/>
                <a:gd name="T9" fmla="*/ 960 h 1094"/>
                <a:gd name="T10" fmla="*/ 691 w 1134"/>
                <a:gd name="T11" fmla="*/ 1082 h 1094"/>
                <a:gd name="T12" fmla="*/ 581 w 1134"/>
                <a:gd name="T13" fmla="*/ 1082 h 1094"/>
                <a:gd name="T14" fmla="*/ 561 w 1134"/>
                <a:gd name="T15" fmla="*/ 1055 h 1094"/>
                <a:gd name="T16" fmla="*/ 528 w 1134"/>
                <a:gd name="T17" fmla="*/ 1049 h 1094"/>
                <a:gd name="T18" fmla="*/ 471 w 1134"/>
                <a:gd name="T19" fmla="*/ 1056 h 1094"/>
                <a:gd name="T20" fmla="*/ 271 w 1134"/>
                <a:gd name="T21" fmla="*/ 978 h 1094"/>
                <a:gd name="T22" fmla="*/ 328 w 1134"/>
                <a:gd name="T23" fmla="*/ 699 h 1094"/>
                <a:gd name="T24" fmla="*/ 323 w 1134"/>
                <a:gd name="T25" fmla="*/ 636 h 1094"/>
                <a:gd name="T26" fmla="*/ 255 w 1134"/>
                <a:gd name="T27" fmla="*/ 510 h 1094"/>
                <a:gd name="T28" fmla="*/ 75 w 1134"/>
                <a:gd name="T29" fmla="*/ 426 h 1094"/>
                <a:gd name="T30" fmla="*/ 0 w 1134"/>
                <a:gd name="T31" fmla="*/ 358 h 1094"/>
                <a:gd name="T32" fmla="*/ 151 w 1134"/>
                <a:gd name="T33" fmla="*/ 307 h 1094"/>
                <a:gd name="T34" fmla="*/ 252 w 1134"/>
                <a:gd name="T35" fmla="*/ 321 h 1094"/>
                <a:gd name="T36" fmla="*/ 243 w 1134"/>
                <a:gd name="T37" fmla="*/ 192 h 1094"/>
                <a:gd name="T38" fmla="*/ 318 w 1134"/>
                <a:gd name="T39" fmla="*/ 226 h 1094"/>
                <a:gd name="T40" fmla="*/ 437 w 1134"/>
                <a:gd name="T41" fmla="*/ 210 h 1094"/>
                <a:gd name="T42" fmla="*/ 446 w 1134"/>
                <a:gd name="T43" fmla="*/ 173 h 1094"/>
                <a:gd name="T44" fmla="*/ 557 w 1134"/>
                <a:gd name="T45" fmla="*/ 26 h 1094"/>
                <a:gd name="T46" fmla="*/ 661 w 1134"/>
                <a:gd name="T47" fmla="*/ 43 h 1094"/>
                <a:gd name="T48" fmla="*/ 805 w 1134"/>
                <a:gd name="T49" fmla="*/ 137 h 1094"/>
                <a:gd name="T50" fmla="*/ 892 w 1134"/>
                <a:gd name="T51" fmla="*/ 196 h 1094"/>
                <a:gd name="T52" fmla="*/ 973 w 1134"/>
                <a:gd name="T53" fmla="*/ 207 h 1094"/>
                <a:gd name="T54" fmla="*/ 1092 w 1134"/>
                <a:gd name="T55" fmla="*/ 319 h 1094"/>
                <a:gd name="T56" fmla="*/ 959 w 1134"/>
                <a:gd name="T57" fmla="*/ 588 h 1094"/>
                <a:gd name="T58" fmla="*/ 983 w 1134"/>
                <a:gd name="T59" fmla="*/ 620 h 1094"/>
                <a:gd name="T60" fmla="*/ 1039 w 1134"/>
                <a:gd name="T61" fmla="*/ 648 h 1094"/>
                <a:gd name="T62" fmla="*/ 1032 w 1134"/>
                <a:gd name="T63" fmla="*/ 780 h 1094"/>
                <a:gd name="T64" fmla="*/ 1089 w 1134"/>
                <a:gd name="T65" fmla="*/ 875 h 10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34" h="1094">
                  <a:moveTo>
                    <a:pt x="1089" y="875"/>
                  </a:moveTo>
                  <a:lnTo>
                    <a:pt x="1106" y="906"/>
                  </a:lnTo>
                  <a:lnTo>
                    <a:pt x="1097" y="928"/>
                  </a:lnTo>
                  <a:lnTo>
                    <a:pt x="1075" y="910"/>
                  </a:lnTo>
                  <a:lnTo>
                    <a:pt x="1050" y="928"/>
                  </a:lnTo>
                  <a:lnTo>
                    <a:pt x="1062" y="950"/>
                  </a:lnTo>
                  <a:lnTo>
                    <a:pt x="963" y="1013"/>
                  </a:lnTo>
                  <a:lnTo>
                    <a:pt x="858" y="973"/>
                  </a:lnTo>
                  <a:lnTo>
                    <a:pt x="832" y="980"/>
                  </a:lnTo>
                  <a:lnTo>
                    <a:pt x="770" y="960"/>
                  </a:lnTo>
                  <a:lnTo>
                    <a:pt x="695" y="1001"/>
                  </a:lnTo>
                  <a:lnTo>
                    <a:pt x="691" y="1082"/>
                  </a:lnTo>
                  <a:lnTo>
                    <a:pt x="633" y="1094"/>
                  </a:lnTo>
                  <a:lnTo>
                    <a:pt x="581" y="1082"/>
                  </a:lnTo>
                  <a:lnTo>
                    <a:pt x="581" y="1065"/>
                  </a:lnTo>
                  <a:lnTo>
                    <a:pt x="561" y="1055"/>
                  </a:lnTo>
                  <a:lnTo>
                    <a:pt x="541" y="1064"/>
                  </a:lnTo>
                  <a:lnTo>
                    <a:pt x="528" y="1049"/>
                  </a:lnTo>
                  <a:lnTo>
                    <a:pt x="492" y="1042"/>
                  </a:lnTo>
                  <a:lnTo>
                    <a:pt x="471" y="1056"/>
                  </a:lnTo>
                  <a:lnTo>
                    <a:pt x="300" y="1010"/>
                  </a:lnTo>
                  <a:lnTo>
                    <a:pt x="271" y="978"/>
                  </a:lnTo>
                  <a:lnTo>
                    <a:pt x="293" y="951"/>
                  </a:lnTo>
                  <a:lnTo>
                    <a:pt x="328" y="699"/>
                  </a:lnTo>
                  <a:lnTo>
                    <a:pt x="339" y="663"/>
                  </a:lnTo>
                  <a:lnTo>
                    <a:pt x="323" y="636"/>
                  </a:lnTo>
                  <a:lnTo>
                    <a:pt x="241" y="557"/>
                  </a:lnTo>
                  <a:lnTo>
                    <a:pt x="255" y="510"/>
                  </a:lnTo>
                  <a:lnTo>
                    <a:pt x="206" y="503"/>
                  </a:lnTo>
                  <a:lnTo>
                    <a:pt x="75" y="426"/>
                  </a:lnTo>
                  <a:lnTo>
                    <a:pt x="33" y="436"/>
                  </a:lnTo>
                  <a:lnTo>
                    <a:pt x="0" y="358"/>
                  </a:lnTo>
                  <a:lnTo>
                    <a:pt x="26" y="328"/>
                  </a:lnTo>
                  <a:lnTo>
                    <a:pt x="151" y="307"/>
                  </a:lnTo>
                  <a:lnTo>
                    <a:pt x="181" y="337"/>
                  </a:lnTo>
                  <a:lnTo>
                    <a:pt x="252" y="321"/>
                  </a:lnTo>
                  <a:lnTo>
                    <a:pt x="293" y="335"/>
                  </a:lnTo>
                  <a:lnTo>
                    <a:pt x="243" y="192"/>
                  </a:lnTo>
                  <a:lnTo>
                    <a:pt x="304" y="187"/>
                  </a:lnTo>
                  <a:lnTo>
                    <a:pt x="318" y="226"/>
                  </a:lnTo>
                  <a:lnTo>
                    <a:pt x="404" y="233"/>
                  </a:lnTo>
                  <a:lnTo>
                    <a:pt x="437" y="210"/>
                  </a:lnTo>
                  <a:lnTo>
                    <a:pt x="427" y="201"/>
                  </a:lnTo>
                  <a:lnTo>
                    <a:pt x="446" y="173"/>
                  </a:lnTo>
                  <a:lnTo>
                    <a:pt x="559" y="109"/>
                  </a:lnTo>
                  <a:lnTo>
                    <a:pt x="557" y="26"/>
                  </a:lnTo>
                  <a:lnTo>
                    <a:pt x="647" y="0"/>
                  </a:lnTo>
                  <a:lnTo>
                    <a:pt x="661" y="43"/>
                  </a:lnTo>
                  <a:lnTo>
                    <a:pt x="749" y="78"/>
                  </a:lnTo>
                  <a:lnTo>
                    <a:pt x="805" y="137"/>
                  </a:lnTo>
                  <a:lnTo>
                    <a:pt x="839" y="130"/>
                  </a:lnTo>
                  <a:lnTo>
                    <a:pt x="892" y="196"/>
                  </a:lnTo>
                  <a:lnTo>
                    <a:pt x="931" y="200"/>
                  </a:lnTo>
                  <a:lnTo>
                    <a:pt x="973" y="207"/>
                  </a:lnTo>
                  <a:lnTo>
                    <a:pt x="1134" y="259"/>
                  </a:lnTo>
                  <a:lnTo>
                    <a:pt x="1092" y="319"/>
                  </a:lnTo>
                  <a:lnTo>
                    <a:pt x="1068" y="462"/>
                  </a:lnTo>
                  <a:lnTo>
                    <a:pt x="959" y="588"/>
                  </a:lnTo>
                  <a:lnTo>
                    <a:pt x="962" y="634"/>
                  </a:lnTo>
                  <a:lnTo>
                    <a:pt x="983" y="620"/>
                  </a:lnTo>
                  <a:lnTo>
                    <a:pt x="1018" y="616"/>
                  </a:lnTo>
                  <a:lnTo>
                    <a:pt x="1039" y="648"/>
                  </a:lnTo>
                  <a:lnTo>
                    <a:pt x="1057" y="731"/>
                  </a:lnTo>
                  <a:lnTo>
                    <a:pt x="1032" y="780"/>
                  </a:lnTo>
                  <a:lnTo>
                    <a:pt x="1047" y="861"/>
                  </a:lnTo>
                  <a:lnTo>
                    <a:pt x="1089" y="875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 userDrawn="1"/>
          </p:nvSpPr>
          <p:spPr bwMode="gray">
            <a:xfrm>
              <a:off x="4513" y="981"/>
              <a:ext cx="788" cy="1036"/>
            </a:xfrm>
            <a:custGeom>
              <a:avLst/>
              <a:gdLst>
                <a:gd name="T0" fmla="*/ 101 w 788"/>
                <a:gd name="T1" fmla="*/ 249 h 1036"/>
                <a:gd name="T2" fmla="*/ 88 w 788"/>
                <a:gd name="T3" fmla="*/ 219 h 1036"/>
                <a:gd name="T4" fmla="*/ 113 w 788"/>
                <a:gd name="T5" fmla="*/ 177 h 1036"/>
                <a:gd name="T6" fmla="*/ 191 w 788"/>
                <a:gd name="T7" fmla="*/ 210 h 1036"/>
                <a:gd name="T8" fmla="*/ 222 w 788"/>
                <a:gd name="T9" fmla="*/ 157 h 1036"/>
                <a:gd name="T10" fmla="*/ 312 w 788"/>
                <a:gd name="T11" fmla="*/ 182 h 1036"/>
                <a:gd name="T12" fmla="*/ 245 w 788"/>
                <a:gd name="T13" fmla="*/ 140 h 1036"/>
                <a:gd name="T14" fmla="*/ 255 w 788"/>
                <a:gd name="T15" fmla="*/ 61 h 1036"/>
                <a:gd name="T16" fmla="*/ 235 w 788"/>
                <a:gd name="T17" fmla="*/ 0 h 1036"/>
                <a:gd name="T18" fmla="*/ 337 w 788"/>
                <a:gd name="T19" fmla="*/ 22 h 1036"/>
                <a:gd name="T20" fmla="*/ 394 w 788"/>
                <a:gd name="T21" fmla="*/ 74 h 1036"/>
                <a:gd name="T22" fmla="*/ 437 w 788"/>
                <a:gd name="T23" fmla="*/ 94 h 1036"/>
                <a:gd name="T24" fmla="*/ 415 w 788"/>
                <a:gd name="T25" fmla="*/ 136 h 1036"/>
                <a:gd name="T26" fmla="*/ 503 w 788"/>
                <a:gd name="T27" fmla="*/ 100 h 1036"/>
                <a:gd name="T28" fmla="*/ 556 w 788"/>
                <a:gd name="T29" fmla="*/ 72 h 1036"/>
                <a:gd name="T30" fmla="*/ 668 w 788"/>
                <a:gd name="T31" fmla="*/ 119 h 1036"/>
                <a:gd name="T32" fmla="*/ 733 w 788"/>
                <a:gd name="T33" fmla="*/ 171 h 1036"/>
                <a:gd name="T34" fmla="*/ 707 w 788"/>
                <a:gd name="T35" fmla="*/ 290 h 1036"/>
                <a:gd name="T36" fmla="*/ 753 w 788"/>
                <a:gd name="T37" fmla="*/ 436 h 1036"/>
                <a:gd name="T38" fmla="*/ 780 w 788"/>
                <a:gd name="T39" fmla="*/ 545 h 1036"/>
                <a:gd name="T40" fmla="*/ 714 w 788"/>
                <a:gd name="T41" fmla="*/ 552 h 1036"/>
                <a:gd name="T42" fmla="*/ 543 w 788"/>
                <a:gd name="T43" fmla="*/ 649 h 1036"/>
                <a:gd name="T44" fmla="*/ 686 w 788"/>
                <a:gd name="T45" fmla="*/ 859 h 1036"/>
                <a:gd name="T46" fmla="*/ 605 w 788"/>
                <a:gd name="T47" fmla="*/ 936 h 1036"/>
                <a:gd name="T48" fmla="*/ 503 w 788"/>
                <a:gd name="T49" fmla="*/ 998 h 1036"/>
                <a:gd name="T50" fmla="*/ 413 w 788"/>
                <a:gd name="T51" fmla="*/ 1015 h 1036"/>
                <a:gd name="T52" fmla="*/ 322 w 788"/>
                <a:gd name="T53" fmla="*/ 1005 h 1036"/>
                <a:gd name="T54" fmla="*/ 123 w 788"/>
                <a:gd name="T55" fmla="*/ 1015 h 1036"/>
                <a:gd name="T56" fmla="*/ 189 w 788"/>
                <a:gd name="T57" fmla="*/ 813 h 1036"/>
                <a:gd name="T58" fmla="*/ 35 w 788"/>
                <a:gd name="T59" fmla="*/ 726 h 1036"/>
                <a:gd name="T60" fmla="*/ 17 w 788"/>
                <a:gd name="T61" fmla="*/ 597 h 1036"/>
                <a:gd name="T62" fmla="*/ 17 w 788"/>
                <a:gd name="T63" fmla="*/ 513 h 1036"/>
                <a:gd name="T64" fmla="*/ 84 w 788"/>
                <a:gd name="T65" fmla="*/ 378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8" h="1036">
                  <a:moveTo>
                    <a:pt x="84" y="378"/>
                  </a:moveTo>
                  <a:lnTo>
                    <a:pt x="101" y="249"/>
                  </a:lnTo>
                  <a:lnTo>
                    <a:pt x="109" y="227"/>
                  </a:lnTo>
                  <a:lnTo>
                    <a:pt x="88" y="219"/>
                  </a:lnTo>
                  <a:lnTo>
                    <a:pt x="92" y="198"/>
                  </a:lnTo>
                  <a:lnTo>
                    <a:pt x="113" y="177"/>
                  </a:lnTo>
                  <a:lnTo>
                    <a:pt x="178" y="177"/>
                  </a:lnTo>
                  <a:lnTo>
                    <a:pt x="191" y="210"/>
                  </a:lnTo>
                  <a:lnTo>
                    <a:pt x="206" y="208"/>
                  </a:lnTo>
                  <a:lnTo>
                    <a:pt x="222" y="157"/>
                  </a:lnTo>
                  <a:lnTo>
                    <a:pt x="274" y="161"/>
                  </a:lnTo>
                  <a:lnTo>
                    <a:pt x="312" y="182"/>
                  </a:lnTo>
                  <a:lnTo>
                    <a:pt x="302" y="159"/>
                  </a:lnTo>
                  <a:lnTo>
                    <a:pt x="245" y="140"/>
                  </a:lnTo>
                  <a:lnTo>
                    <a:pt x="235" y="72"/>
                  </a:lnTo>
                  <a:lnTo>
                    <a:pt x="255" y="61"/>
                  </a:lnTo>
                  <a:lnTo>
                    <a:pt x="229" y="14"/>
                  </a:lnTo>
                  <a:lnTo>
                    <a:pt x="235" y="0"/>
                  </a:lnTo>
                  <a:lnTo>
                    <a:pt x="306" y="0"/>
                  </a:lnTo>
                  <a:lnTo>
                    <a:pt x="337" y="22"/>
                  </a:lnTo>
                  <a:lnTo>
                    <a:pt x="341" y="49"/>
                  </a:lnTo>
                  <a:lnTo>
                    <a:pt x="394" y="74"/>
                  </a:lnTo>
                  <a:lnTo>
                    <a:pt x="431" y="72"/>
                  </a:lnTo>
                  <a:lnTo>
                    <a:pt x="437" y="94"/>
                  </a:lnTo>
                  <a:lnTo>
                    <a:pt x="407" y="115"/>
                  </a:lnTo>
                  <a:lnTo>
                    <a:pt x="415" y="136"/>
                  </a:lnTo>
                  <a:lnTo>
                    <a:pt x="468" y="129"/>
                  </a:lnTo>
                  <a:lnTo>
                    <a:pt x="503" y="100"/>
                  </a:lnTo>
                  <a:lnTo>
                    <a:pt x="531" y="96"/>
                  </a:lnTo>
                  <a:lnTo>
                    <a:pt x="556" y="72"/>
                  </a:lnTo>
                  <a:lnTo>
                    <a:pt x="606" y="72"/>
                  </a:lnTo>
                  <a:lnTo>
                    <a:pt x="668" y="119"/>
                  </a:lnTo>
                  <a:lnTo>
                    <a:pt x="672" y="143"/>
                  </a:lnTo>
                  <a:lnTo>
                    <a:pt x="733" y="171"/>
                  </a:lnTo>
                  <a:lnTo>
                    <a:pt x="735" y="213"/>
                  </a:lnTo>
                  <a:lnTo>
                    <a:pt x="707" y="290"/>
                  </a:lnTo>
                  <a:lnTo>
                    <a:pt x="742" y="318"/>
                  </a:lnTo>
                  <a:lnTo>
                    <a:pt x="753" y="436"/>
                  </a:lnTo>
                  <a:lnTo>
                    <a:pt x="788" y="524"/>
                  </a:lnTo>
                  <a:lnTo>
                    <a:pt x="780" y="545"/>
                  </a:lnTo>
                  <a:lnTo>
                    <a:pt x="774" y="562"/>
                  </a:lnTo>
                  <a:lnTo>
                    <a:pt x="714" y="552"/>
                  </a:lnTo>
                  <a:lnTo>
                    <a:pt x="633" y="618"/>
                  </a:lnTo>
                  <a:lnTo>
                    <a:pt x="543" y="649"/>
                  </a:lnTo>
                  <a:lnTo>
                    <a:pt x="578" y="754"/>
                  </a:lnTo>
                  <a:lnTo>
                    <a:pt x="686" y="859"/>
                  </a:lnTo>
                  <a:lnTo>
                    <a:pt x="647" y="910"/>
                  </a:lnTo>
                  <a:lnTo>
                    <a:pt x="605" y="936"/>
                  </a:lnTo>
                  <a:lnTo>
                    <a:pt x="616" y="994"/>
                  </a:lnTo>
                  <a:lnTo>
                    <a:pt x="503" y="998"/>
                  </a:lnTo>
                  <a:lnTo>
                    <a:pt x="469" y="1022"/>
                  </a:lnTo>
                  <a:lnTo>
                    <a:pt x="413" y="1015"/>
                  </a:lnTo>
                  <a:lnTo>
                    <a:pt x="385" y="1036"/>
                  </a:lnTo>
                  <a:lnTo>
                    <a:pt x="322" y="1005"/>
                  </a:lnTo>
                  <a:lnTo>
                    <a:pt x="259" y="984"/>
                  </a:lnTo>
                  <a:lnTo>
                    <a:pt x="123" y="1015"/>
                  </a:lnTo>
                  <a:lnTo>
                    <a:pt x="147" y="873"/>
                  </a:lnTo>
                  <a:lnTo>
                    <a:pt x="189" y="813"/>
                  </a:lnTo>
                  <a:lnTo>
                    <a:pt x="28" y="761"/>
                  </a:lnTo>
                  <a:lnTo>
                    <a:pt x="35" y="726"/>
                  </a:lnTo>
                  <a:lnTo>
                    <a:pt x="17" y="659"/>
                  </a:lnTo>
                  <a:lnTo>
                    <a:pt x="17" y="597"/>
                  </a:lnTo>
                  <a:lnTo>
                    <a:pt x="0" y="552"/>
                  </a:lnTo>
                  <a:lnTo>
                    <a:pt x="17" y="513"/>
                  </a:lnTo>
                  <a:lnTo>
                    <a:pt x="17" y="433"/>
                  </a:lnTo>
                  <a:lnTo>
                    <a:pt x="84" y="378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 userDrawn="1"/>
          </p:nvSpPr>
          <p:spPr bwMode="gray">
            <a:xfrm>
              <a:off x="4215" y="1487"/>
              <a:ext cx="315" cy="248"/>
            </a:xfrm>
            <a:custGeom>
              <a:avLst/>
              <a:gdLst>
                <a:gd name="T0" fmla="*/ 102 w 315"/>
                <a:gd name="T1" fmla="*/ 126 h 248"/>
                <a:gd name="T2" fmla="*/ 14 w 315"/>
                <a:gd name="T3" fmla="*/ 91 h 248"/>
                <a:gd name="T4" fmla="*/ 0 w 315"/>
                <a:gd name="T5" fmla="*/ 48 h 248"/>
                <a:gd name="T6" fmla="*/ 58 w 315"/>
                <a:gd name="T7" fmla="*/ 0 h 248"/>
                <a:gd name="T8" fmla="*/ 106 w 315"/>
                <a:gd name="T9" fmla="*/ 28 h 248"/>
                <a:gd name="T10" fmla="*/ 176 w 315"/>
                <a:gd name="T11" fmla="*/ 0 h 248"/>
                <a:gd name="T12" fmla="*/ 280 w 315"/>
                <a:gd name="T13" fmla="*/ 14 h 248"/>
                <a:gd name="T14" fmla="*/ 263 w 315"/>
                <a:gd name="T15" fmla="*/ 70 h 248"/>
                <a:gd name="T16" fmla="*/ 315 w 315"/>
                <a:gd name="T17" fmla="*/ 91 h 248"/>
                <a:gd name="T18" fmla="*/ 315 w 315"/>
                <a:gd name="T19" fmla="*/ 153 h 248"/>
                <a:gd name="T20" fmla="*/ 287 w 315"/>
                <a:gd name="T21" fmla="*/ 199 h 248"/>
                <a:gd name="T22" fmla="*/ 284 w 315"/>
                <a:gd name="T23" fmla="*/ 248 h 248"/>
                <a:gd name="T24" fmla="*/ 245 w 315"/>
                <a:gd name="T25" fmla="*/ 244 h 248"/>
                <a:gd name="T26" fmla="*/ 192 w 315"/>
                <a:gd name="T27" fmla="*/ 178 h 248"/>
                <a:gd name="T28" fmla="*/ 158 w 315"/>
                <a:gd name="T29" fmla="*/ 185 h 248"/>
                <a:gd name="T30" fmla="*/ 102 w 315"/>
                <a:gd name="T31" fmla="*/ 126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5" h="248">
                  <a:moveTo>
                    <a:pt x="102" y="126"/>
                  </a:moveTo>
                  <a:lnTo>
                    <a:pt x="14" y="91"/>
                  </a:lnTo>
                  <a:lnTo>
                    <a:pt x="0" y="48"/>
                  </a:lnTo>
                  <a:lnTo>
                    <a:pt x="58" y="0"/>
                  </a:lnTo>
                  <a:lnTo>
                    <a:pt x="106" y="28"/>
                  </a:lnTo>
                  <a:lnTo>
                    <a:pt x="176" y="0"/>
                  </a:lnTo>
                  <a:lnTo>
                    <a:pt x="280" y="14"/>
                  </a:lnTo>
                  <a:lnTo>
                    <a:pt x="263" y="70"/>
                  </a:lnTo>
                  <a:lnTo>
                    <a:pt x="315" y="91"/>
                  </a:lnTo>
                  <a:lnTo>
                    <a:pt x="315" y="153"/>
                  </a:lnTo>
                  <a:lnTo>
                    <a:pt x="287" y="199"/>
                  </a:lnTo>
                  <a:lnTo>
                    <a:pt x="284" y="248"/>
                  </a:lnTo>
                  <a:lnTo>
                    <a:pt x="245" y="244"/>
                  </a:lnTo>
                  <a:lnTo>
                    <a:pt x="192" y="178"/>
                  </a:lnTo>
                  <a:lnTo>
                    <a:pt x="158" y="185"/>
                  </a:lnTo>
                  <a:lnTo>
                    <a:pt x="102" y="126"/>
                  </a:lnTo>
                  <a:close/>
                </a:path>
              </a:pathLst>
            </a:custGeom>
            <a:solidFill>
              <a:srgbClr val="E4E4E4">
                <a:alpha val="50195"/>
              </a:srgb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648072" y="885825"/>
            <a:ext cx="8995934" cy="237648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de-DE"/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648072" y="3405188"/>
            <a:ext cx="8995934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de-DE"/>
          </a:p>
        </p:txBody>
      </p:sp>
      <p:sp>
        <p:nvSpPr>
          <p:cNvPr id="11" name="Rectangle 24"/>
          <p:cNvSpPr>
            <a:spLocks noGrp="1" noChangeArrowheads="1"/>
          </p:cNvSpPr>
          <p:nvPr userDrawn="1">
            <p:ph type="dt" sz="half" idx="10"/>
          </p:nvPr>
        </p:nvSpPr>
        <p:spPr>
          <a:xfrm>
            <a:off x="514350" y="6245225"/>
            <a:ext cx="24003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31305B5-F694-4BD9-A2EE-0AC9C32CEF45}" type="datetime1">
              <a:rPr lang="fr-FR" altLang="en-US"/>
              <a:pPr>
                <a:defRPr/>
              </a:pPr>
              <a:t>02/06/2015</a:t>
            </a:fld>
            <a:endParaRPr lang="de-DE" altLang="en-US"/>
          </a:p>
        </p:txBody>
      </p:sp>
      <p:sp>
        <p:nvSpPr>
          <p:cNvPr id="12" name="Rectangle 25"/>
          <p:cNvSpPr>
            <a:spLocks noGrp="1" noChangeArrowheads="1"/>
          </p:cNvSpPr>
          <p:nvPr userDrawn="1">
            <p:ph type="ftr" sz="quarter" idx="11"/>
          </p:nvPr>
        </p:nvSpPr>
        <p:spPr>
          <a:xfrm>
            <a:off x="3514725" y="6245225"/>
            <a:ext cx="3257550" cy="4762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Rectangle 26"/>
          <p:cNvSpPr>
            <a:spLocks noGrp="1" noChangeArrowheads="1"/>
          </p:cNvSpPr>
          <p:nvPr userDrawn="1">
            <p:ph type="sldNum" sz="quarter" idx="12"/>
          </p:nvPr>
        </p:nvSpPr>
        <p:spPr>
          <a:xfrm>
            <a:off x="7372350" y="6245225"/>
            <a:ext cx="2400300" cy="47625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fld id="{72CF2BE1-A44F-4623-B3FA-2FF176E4988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5491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2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9047" y="1628808"/>
            <a:ext cx="8788400" cy="3673301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1125538"/>
            <a:ext cx="1416050" cy="9350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77F489C-975D-4122-A65B-14504749BF1A}" type="datetime1">
              <a:rPr lang="fr-FR" altLang="en-US"/>
              <a:pPr>
                <a:defRPr/>
              </a:pPr>
              <a:t>02/06/2015</a:t>
            </a:fld>
            <a:endParaRPr lang="de-DE" altLang="en-US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27263" y="6570663"/>
            <a:ext cx="8059737" cy="2873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693275" y="6497638"/>
            <a:ext cx="593725" cy="360362"/>
          </a:xfrm>
        </p:spPr>
        <p:txBody>
          <a:bodyPr/>
          <a:lstStyle>
            <a:lvl1pPr>
              <a:defRPr/>
            </a:lvl1pPr>
          </a:lstStyle>
          <a:p>
            <a:fld id="{C55FD9E8-2737-446D-98FA-A0BEEDE2E68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3497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98600" y="1052513"/>
            <a:ext cx="8788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12325" y="6453188"/>
            <a:ext cx="5746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fld id="{21D5305C-57A1-433F-AD59-A31557B1B83D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24" name="Connecteur droit 23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6"/>
          <p:cNvSpPr txBox="1">
            <a:spLocks noChangeArrowheads="1"/>
          </p:cNvSpPr>
          <p:nvPr userDrawn="1"/>
        </p:nvSpPr>
        <p:spPr>
          <a:xfrm>
            <a:off x="7372350" y="6245225"/>
            <a:ext cx="2400300" cy="47625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7996A2DE-272D-4725-BBC5-8598FD52A283}" type="slidenum">
              <a:rPr lang="de-DE" altLang="en-US" sz="900">
                <a:solidFill>
                  <a:srgbClr val="FFFFFF"/>
                </a:solidFill>
                <a:latin typeface="Calibri" panose="020F0502020204030204" pitchFamily="34" charset="0"/>
              </a:rPr>
              <a:pPr algn="ctr" eaLnBrk="1" hangingPunct="1"/>
              <a:t>‹#›</a:t>
            </a:fld>
            <a:endParaRPr lang="de-DE" altLang="en-US" sz="9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8665" r:id="rId1"/>
    <p:sldLayoutId id="2147498666" r:id="rId2"/>
    <p:sldLayoutId id="214749867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800">
          <a:solidFill>
            <a:schemeClr val="tx1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98600" y="1052513"/>
            <a:ext cx="8788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12325" y="6453188"/>
            <a:ext cx="5746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fld id="{10198798-24CD-4CA0-99BE-4B95DC084BC4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24" name="Connecteur droit 23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8667" r:id="rId1"/>
    <p:sldLayoutId id="2147498668" r:id="rId2"/>
    <p:sldLayoutId id="2147498669" r:id="rId3"/>
    <p:sldLayoutId id="2147498670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800">
          <a:solidFill>
            <a:schemeClr val="tx1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98600" y="1052513"/>
            <a:ext cx="8788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12325" y="6453188"/>
            <a:ext cx="57467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fld id="{8A4F11DE-AEFA-4BB4-8007-FE52B6F4B101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0" y="-184150"/>
            <a:ext cx="192088" cy="3683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 smtClean="0">
              <a:solidFill>
                <a:srgbClr val="000000"/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24" name="Connecteur droit 23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8671" r:id="rId1"/>
    <p:sldLayoutId id="2147498672" r:id="rId2"/>
    <p:sldLayoutId id="2147498673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800">
          <a:solidFill>
            <a:schemeClr val="tx1"/>
          </a:solidFill>
          <a:latin typeface="Calibri" pitchFamily="34" charset="0"/>
          <a:ea typeface="ＭＳ Ｐゴシック" pitchFamily="34" charset="-128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54 Título"/>
          <p:cNvSpPr>
            <a:spLocks noGrp="1"/>
          </p:cNvSpPr>
          <p:nvPr>
            <p:ph type="ctrTitle"/>
          </p:nvPr>
        </p:nvSpPr>
        <p:spPr>
          <a:xfrm>
            <a:off x="1257300" y="1556792"/>
            <a:ext cx="4966320" cy="861774"/>
          </a:xfrm>
        </p:spPr>
        <p:txBody>
          <a:bodyPr>
            <a:noAutofit/>
          </a:bodyPr>
          <a:lstStyle/>
          <a:p>
            <a:r>
              <a:rPr lang="cs-CZ" sz="4000" b="0" dirty="0"/>
              <a:t>Flow-based Capacity Calculation Development</a:t>
            </a:r>
            <a:endParaRPr lang="en-GB" sz="4000" b="0" i="1" dirty="0">
              <a:solidFill>
                <a:srgbClr val="0070C0"/>
              </a:solidFill>
            </a:endParaRPr>
          </a:p>
        </p:txBody>
      </p:sp>
      <p:sp>
        <p:nvSpPr>
          <p:cNvPr id="56" name="55 Subtítulo"/>
          <p:cNvSpPr>
            <a:spLocks noGrp="1"/>
          </p:cNvSpPr>
          <p:nvPr>
            <p:ph type="subTitle" idx="1"/>
          </p:nvPr>
        </p:nvSpPr>
        <p:spPr>
          <a:xfrm>
            <a:off x="1754560" y="3674344"/>
            <a:ext cx="6475040" cy="1040285"/>
          </a:xfrm>
        </p:spPr>
        <p:txBody>
          <a:bodyPr wrap="square">
            <a:spAutoFit/>
          </a:bodyPr>
          <a:lstStyle/>
          <a:p>
            <a:r>
              <a:rPr lang="en-GB" dirty="0"/>
              <a:t>European Electricity Regulatory Forum </a:t>
            </a:r>
          </a:p>
          <a:p>
            <a:r>
              <a:rPr lang="en-GB" dirty="0"/>
              <a:t>Florence,  June </a:t>
            </a:r>
            <a:r>
              <a:rPr lang="en-GB" dirty="0" smtClean="0"/>
              <a:t>2015</a:t>
            </a:r>
            <a:endParaRPr lang="es-ES" dirty="0"/>
          </a:p>
        </p:txBody>
      </p:sp>
      <p:sp>
        <p:nvSpPr>
          <p:cNvPr id="1028" name="AutoShape 4"/>
          <p:cNvSpPr>
            <a:spLocks noChangeAspect="1" noChangeArrowheads="1" noTextEdit="1"/>
          </p:cNvSpPr>
          <p:nvPr/>
        </p:nvSpPr>
        <p:spPr bwMode="auto">
          <a:xfrm>
            <a:off x="-188881" y="2716208"/>
            <a:ext cx="9975850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pic>
        <p:nvPicPr>
          <p:cNvPr id="50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8" y="5085184"/>
            <a:ext cx="3096344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9604" y="5229200"/>
            <a:ext cx="2764528" cy="7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07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2"/>
          <p:cNvSpPr>
            <a:spLocks noGrp="1"/>
          </p:cNvSpPr>
          <p:nvPr>
            <p:ph idx="1"/>
          </p:nvPr>
        </p:nvSpPr>
        <p:spPr>
          <a:xfrm>
            <a:off x="1039813" y="1628775"/>
            <a:ext cx="8788400" cy="3673475"/>
          </a:xfrm>
        </p:spPr>
        <p:txBody>
          <a:bodyPr/>
          <a:lstStyle/>
          <a:p>
            <a:pPr algn="ctr">
              <a:buFontTx/>
              <a:buNone/>
            </a:pPr>
            <a:endParaRPr lang="fr-FR" altLang="en-US" b="1" smtClean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endParaRPr lang="fr-FR" altLang="en-US" b="1" smtClean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fr-FR" altLang="en-US" b="1" smtClean="0">
                <a:solidFill>
                  <a:srgbClr val="C00000"/>
                </a:solidFill>
              </a:rPr>
              <a:t>Thank you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9693275" y="6497638"/>
            <a:ext cx="593725" cy="360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605F838-2602-4CAB-9472-018014E8C82D}" type="slidenum">
              <a:rPr lang="de-DE" altLang="en-US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11</a:t>
            </a:fld>
            <a:endParaRPr lang="de-DE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253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US" sz="2800" smtClean="0"/>
              <a:t>CWE FB MC Project Status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GB" altLang="en-US" sz="2400" b="0" smtClean="0"/>
              <a:t>Data Publication</a:t>
            </a:r>
            <a:endParaRPr lang="fr-FR" altLang="en-US" sz="4000" b="0" smtClean="0">
              <a:solidFill>
                <a:srgbClr val="FF0000"/>
              </a:solidFill>
            </a:endParaRPr>
          </a:p>
        </p:txBody>
      </p:sp>
      <p:sp>
        <p:nvSpPr>
          <p:cNvPr id="15364" name="Content Placeholder 2"/>
          <p:cNvSpPr txBox="1">
            <a:spLocks/>
          </p:cNvSpPr>
          <p:nvPr/>
        </p:nvSpPr>
        <p:spPr bwMode="auto">
          <a:xfrm>
            <a:off x="392113" y="1130300"/>
            <a:ext cx="9291637" cy="536416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Blip>
                <a:blip r:embed="rId2"/>
              </a:buBlip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defRPr>
            </a:lvl1pPr>
            <a:lvl2pPr marL="342900" indent="-3429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742950" indent="-3429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marL="0" lvl="2" indent="0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buFontTx/>
              <a:buNone/>
              <a:defRPr/>
            </a:pPr>
            <a:r>
              <a:rPr lang="en-US" altLang="en-US" sz="1800" b="1" dirty="0" smtClean="0">
                <a:ea typeface="ＭＳ Ｐゴシック" pitchFamily="34" charset="-128"/>
              </a:rPr>
              <a:t>Data publication organization:</a:t>
            </a:r>
            <a:endParaRPr lang="en-US" altLang="en-US" sz="1800" b="1" dirty="0">
              <a:ea typeface="ＭＳ Ｐゴシック" pitchFamily="34" charset="-128"/>
            </a:endParaRP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dirty="0" smtClean="0">
                <a:ea typeface="ＭＳ Ｐゴシック" pitchFamily="34" charset="-128"/>
              </a:rPr>
              <a:t>All </a:t>
            </a:r>
            <a:r>
              <a:rPr lang="en-US" altLang="en-US" sz="1800" dirty="0">
                <a:ea typeface="ＭＳ Ｐゴシック" pitchFamily="34" charset="-128"/>
              </a:rPr>
              <a:t>available </a:t>
            </a:r>
            <a:r>
              <a:rPr lang="en-US" altLang="en-US" sz="1800" dirty="0" smtClean="0">
                <a:ea typeface="ＭＳ Ｐゴシック" pitchFamily="34" charset="-128"/>
              </a:rPr>
              <a:t>data </a:t>
            </a:r>
            <a:r>
              <a:rPr lang="en-US" altLang="en-US" sz="1800" dirty="0">
                <a:ea typeface="ＭＳ Ｐゴシック" pitchFamily="34" charset="-128"/>
              </a:rPr>
              <a:t>is </a:t>
            </a:r>
            <a:r>
              <a:rPr lang="en-US" altLang="en-US" sz="1800" dirty="0" smtClean="0">
                <a:ea typeface="ＭＳ Ｐゴシック" pitchFamily="34" charset="-128"/>
              </a:rPr>
              <a:t>published </a:t>
            </a:r>
            <a:r>
              <a:rPr lang="en-US" altLang="en-US" sz="1800" dirty="0">
                <a:ea typeface="ＭＳ Ｐゴシック" pitchFamily="34" charset="-128"/>
              </a:rPr>
              <a:t>within the final publication framework and tooling (Extended Utility tool) on </a:t>
            </a:r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CASC </a:t>
            </a:r>
            <a:r>
              <a:rPr lang="en-US" altLang="en-US" sz="1800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website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dirty="0" smtClean="0">
                <a:ea typeface="ＭＳ Ｐゴシック" pitchFamily="34" charset="-128"/>
              </a:rPr>
              <a:t>In order to </a:t>
            </a:r>
            <a:r>
              <a:rPr lang="en-US" altLang="en-US" sz="1800" dirty="0">
                <a:ea typeface="ＭＳ Ｐゴシック" pitchFamily="34" charset="-128"/>
              </a:rPr>
              <a:t>get more clarity on the overall publication framework from Go-live </a:t>
            </a:r>
            <a:r>
              <a:rPr lang="en-US" altLang="en-US" sz="1800" dirty="0" smtClean="0">
                <a:ea typeface="ＭＳ Ｐゴシック" pitchFamily="34" charset="-128"/>
              </a:rPr>
              <a:t>on, CWE Project Partners provided a </a:t>
            </a:r>
            <a:r>
              <a:rPr lang="en-US" altLang="en-US" sz="1800" dirty="0">
                <a:ea typeface="ＭＳ Ｐゴシック" pitchFamily="34" charset="-128"/>
              </a:rPr>
              <a:t>detailed “</a:t>
            </a:r>
            <a:r>
              <a:rPr lang="en-US" alt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CWE Data Publication Handbook</a:t>
            </a:r>
            <a:r>
              <a:rPr lang="en-US" altLang="en-US" sz="1800" dirty="0">
                <a:ea typeface="ＭＳ Ｐゴシック" pitchFamily="34" charset="-128"/>
              </a:rPr>
              <a:t>” which </a:t>
            </a:r>
            <a:r>
              <a:rPr lang="en-US" altLang="en-US" sz="1800" dirty="0" smtClean="0">
                <a:ea typeface="ＭＳ Ｐゴシック" pitchFamily="34" charset="-128"/>
              </a:rPr>
              <a:t>is also available on </a:t>
            </a:r>
            <a:r>
              <a:rPr lang="en-US" altLang="en-US" sz="1800" dirty="0">
                <a:ea typeface="ＭＳ Ｐゴシック" pitchFamily="34" charset="-128"/>
              </a:rPr>
              <a:t>the CASC website </a:t>
            </a:r>
          </a:p>
          <a:p>
            <a:pPr marL="0" lvl="1" indent="0"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endParaRPr lang="en-US" altLang="en-US" sz="1000" b="1" dirty="0" smtClean="0">
              <a:ea typeface="ＭＳ Ｐゴシック" pitchFamily="34" charset="-128"/>
            </a:endParaRPr>
          </a:p>
          <a:p>
            <a:pPr marL="0" lvl="1" indent="0"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lang="en-US" altLang="en-US" sz="1800" b="1" dirty="0" smtClean="0">
                <a:ea typeface="ＭＳ Ｐゴシック" pitchFamily="34" charset="-128"/>
              </a:rPr>
              <a:t>Since January 2015, additional data is published: 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dirty="0" smtClean="0">
                <a:ea typeface="ＭＳ Ｐゴシック" pitchFamily="34" charset="-128"/>
              </a:rPr>
              <a:t>Historical files with </a:t>
            </a: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fixed labeling of presolved CBCOs and of all CBCOs</a:t>
            </a:r>
            <a:r>
              <a:rPr lang="en-US" altLang="en-US" sz="1800" dirty="0" smtClean="0">
                <a:ea typeface="ＭＳ Ｐゴシック" pitchFamily="34" charset="-128"/>
              </a:rPr>
              <a:t> since 10 July 2013 (until 11 April 2015 and from Go-Live on 20 May with D+2 basis)  </a:t>
            </a:r>
            <a:r>
              <a:rPr lang="en-US" altLang="en-US" sz="1400" dirty="0" smtClean="0">
                <a:ea typeface="ＭＳ Ｐゴシック" pitchFamily="34" charset="-128"/>
              </a:rPr>
              <a:t>– on the Ftp server on CASC website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b="1" u="sng" dirty="0" smtClean="0">
                <a:solidFill>
                  <a:srgbClr val="3C8C93"/>
                </a:solidFill>
                <a:ea typeface="ＭＳ Ｐゴシック" pitchFamily="34" charset="-128"/>
              </a:rPr>
              <a:t>Initial</a:t>
            </a: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 ID capacities derived after FB allocation </a:t>
            </a:r>
            <a:r>
              <a:rPr lang="en-US" altLang="en-US" sz="1800" dirty="0" smtClean="0">
                <a:ea typeface="ＭＳ Ｐゴシック" pitchFamily="34" charset="-128"/>
              </a:rPr>
              <a:t>(not comparable to currently published ID ATCs) </a:t>
            </a:r>
            <a:r>
              <a:rPr lang="en-US" altLang="en-US" sz="1400" dirty="0" smtClean="0">
                <a:ea typeface="ＭＳ Ｐゴシック" pitchFamily="34" charset="-128"/>
              </a:rPr>
              <a:t>– utility tool on CASC website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Long term nominations on CWE borders</a:t>
            </a:r>
            <a:r>
              <a:rPr lang="en-US" altLang="en-US" sz="1800" dirty="0" smtClean="0">
                <a:ea typeface="ＭＳ Ｐゴシック" pitchFamily="34" charset="-128"/>
              </a:rPr>
              <a:t> published as part of the parallel run on a daily basis </a:t>
            </a:r>
            <a:r>
              <a:rPr lang="en-US" altLang="en-US" sz="1400" dirty="0" smtClean="0">
                <a:ea typeface="ＭＳ Ｐゴシック" pitchFamily="34" charset="-128"/>
              </a:rPr>
              <a:t>– utility tool on CASC website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fr-FR" altLang="en-US" sz="1800" dirty="0" smtClean="0">
                <a:ea typeface="ＭＳ Ｐゴシック" pitchFamily="34" charset="-128"/>
              </a:rPr>
              <a:t>Publication of </a:t>
            </a: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assumptions on D2CF </a:t>
            </a:r>
            <a:r>
              <a:rPr lang="en-US" altLang="en-US" sz="1800" dirty="0" smtClean="0">
                <a:ea typeface="ＭＳ Ｐゴシック" pitchFamily="34" charset="-128"/>
              </a:rPr>
              <a:t>– </a:t>
            </a:r>
            <a:r>
              <a:rPr lang="en-US" altLang="en-US" sz="1400" dirty="0" smtClean="0">
                <a:ea typeface="ＭＳ Ｐゴシック" pitchFamily="34" charset="-128"/>
              </a:rPr>
              <a:t>utility tool on CASC website</a:t>
            </a: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Reference program </a:t>
            </a:r>
            <a:r>
              <a:rPr lang="en-US" altLang="en-US" sz="1800" dirty="0" smtClean="0">
                <a:ea typeface="ＭＳ Ｐゴシック" pitchFamily="34" charset="-128"/>
              </a:rPr>
              <a:t>for all CWE and non-CWE borders - </a:t>
            </a:r>
            <a:r>
              <a:rPr lang="en-US" altLang="en-US" sz="1400" dirty="0" smtClean="0">
                <a:ea typeface="ＭＳ Ｐゴシック" pitchFamily="34" charset="-128"/>
              </a:rPr>
              <a:t>utility tool on CASC website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lvl="2" algn="just">
              <a:spcBef>
                <a:spcPts val="300"/>
              </a:spcBef>
              <a:spcAft>
                <a:spcPts val="300"/>
              </a:spcAft>
              <a:buClr>
                <a:srgbClr val="4597A0"/>
              </a:buClr>
              <a:defRPr/>
            </a:pPr>
            <a:r>
              <a:rPr lang="en-US" altLang="en-US" sz="1800" b="1" dirty="0" smtClean="0">
                <a:solidFill>
                  <a:srgbClr val="3C8C93"/>
                </a:solidFill>
                <a:ea typeface="ＭＳ Ｐゴシック" pitchFamily="34" charset="-128"/>
              </a:rPr>
              <a:t>Pre-final PTDFs </a:t>
            </a:r>
            <a:r>
              <a:rPr lang="en-US" altLang="en-US" sz="1800" dirty="0" smtClean="0">
                <a:ea typeface="ＭＳ Ｐゴシック" pitchFamily="34" charset="-128"/>
              </a:rPr>
              <a:t>(before Long-term nominations) - </a:t>
            </a:r>
            <a:r>
              <a:rPr lang="en-US" altLang="en-US" sz="1400" dirty="0" smtClean="0">
                <a:ea typeface="ＭＳ Ｐゴシック" pitchFamily="34" charset="-128"/>
              </a:rPr>
              <a:t>utility tool on CASC website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lvl="2" algn="just">
              <a:spcBef>
                <a:spcPts val="600"/>
              </a:spcBef>
              <a:buClr>
                <a:srgbClr val="4597A0"/>
              </a:buClr>
              <a:defRPr/>
            </a:pPr>
            <a:endParaRPr lang="en-US" altLang="en-US" sz="1800" b="1" dirty="0" smtClean="0">
              <a:solidFill>
                <a:srgbClr val="3C8C93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427038" y="1130300"/>
            <a:ext cx="9290050" cy="5394325"/>
          </a:xfrm>
        </p:spPr>
        <p:txBody>
          <a:bodyPr/>
          <a:lstStyle/>
          <a:p>
            <a:pPr marL="342900" lvl="1" indent="-342900" algn="just">
              <a:spcAft>
                <a:spcPts val="600"/>
              </a:spcAft>
              <a:defRPr/>
            </a:pPr>
            <a:r>
              <a:rPr lang="fr-FR" altLang="en-US" b="1" dirty="0">
                <a:solidFill>
                  <a:srgbClr val="000000"/>
                </a:solidFill>
                <a:ea typeface="ＭＳ Ｐゴシック" pitchFamily="34" charset="-128"/>
              </a:rPr>
              <a:t>On May </a:t>
            </a:r>
            <a:r>
              <a:rPr lang="en-US" altLang="en-US" b="1" dirty="0">
                <a:solidFill>
                  <a:srgbClr val="000000"/>
                </a:solidFill>
                <a:ea typeface="ＭＳ Ｐゴシック" pitchFamily="34" charset="-128"/>
              </a:rPr>
              <a:t>20</a:t>
            </a:r>
            <a:r>
              <a:rPr lang="en-US" altLang="en-US" b="1" baseline="30000" dirty="0">
                <a:solidFill>
                  <a:srgbClr val="000000"/>
                </a:solidFill>
                <a:ea typeface="ＭＳ Ｐゴシック" pitchFamily="34" charset="-128"/>
              </a:rPr>
              <a:t>th </a:t>
            </a:r>
            <a:r>
              <a:rPr lang="en-US" altLang="en-US" b="1" dirty="0">
                <a:solidFill>
                  <a:srgbClr val="000000"/>
                </a:solidFill>
                <a:ea typeface="ＭＳ Ｐゴシック" pitchFamily="34" charset="-128"/>
              </a:rPr>
              <a:t> (trading day), CWE project partners of the Flow-Based Market Coupling in Central Western Europe (CWE) announced the </a:t>
            </a:r>
            <a:r>
              <a:rPr lang="en-US" altLang="en-US" b="1" dirty="0">
                <a:solidFill>
                  <a:srgbClr val="4597A0"/>
                </a:solidFill>
                <a:ea typeface="ＭＳ Ｐゴシック" pitchFamily="34" charset="-128"/>
              </a:rPr>
              <a:t>successful start of the Flow-Based </a:t>
            </a:r>
            <a:r>
              <a:rPr lang="en-US" altLang="en-US" b="1" dirty="0">
                <a:solidFill>
                  <a:srgbClr val="000000"/>
                </a:solidFill>
                <a:ea typeface="ＭＳ Ｐゴシック" pitchFamily="34" charset="-128"/>
              </a:rPr>
              <a:t>capacity calculation in production</a:t>
            </a:r>
          </a:p>
          <a:p>
            <a:pPr marL="342900" lvl="1" indent="-342900">
              <a:spcAft>
                <a:spcPts val="600"/>
              </a:spcAft>
              <a:defRPr/>
            </a:pPr>
            <a:r>
              <a:rPr lang="en-GB" altLang="fr-FR" sz="2000" dirty="0">
                <a:solidFill>
                  <a:srgbClr val="000000"/>
                </a:solidFill>
              </a:rPr>
              <a:t>Under the FB methodology both welfare and price convergence increase (cf. results slides). This has been demonstrated during almost 2 and half</a:t>
            </a:r>
            <a:r>
              <a:rPr lang="en-GB" altLang="fr-FR" sz="2000" dirty="0">
                <a:solidFill>
                  <a:srgbClr val="000000"/>
                </a:solidFill>
                <a:latin typeface="Calibri"/>
              </a:rPr>
              <a:t> years of</a:t>
            </a:r>
            <a:r>
              <a:rPr lang="en-GB" altLang="fr-FR" sz="2000" dirty="0">
                <a:solidFill>
                  <a:srgbClr val="000000"/>
                </a:solidFill>
              </a:rPr>
              <a:t> parallel run. Based on the External Parallel run, a yearly welfare increase of social welfare of about €100m can be expected</a:t>
            </a:r>
          </a:p>
          <a:p>
            <a:pPr marL="342900" lvl="1" indent="-342900">
              <a:spcAft>
                <a:spcPts val="600"/>
              </a:spcAft>
              <a:defRPr/>
            </a:pPr>
            <a:r>
              <a:rPr lang="en-US" altLang="fr-FR" sz="2000" dirty="0">
                <a:solidFill>
                  <a:srgbClr val="000000"/>
                </a:solidFill>
              </a:rPr>
              <a:t>Following NRA guidance, the project adopted </a:t>
            </a:r>
            <a:r>
              <a:rPr lang="en-US" altLang="fr-FR" sz="2000" b="1" dirty="0">
                <a:solidFill>
                  <a:srgbClr val="DAEDEF">
                    <a:lumMod val="50000"/>
                  </a:srgbClr>
                </a:solidFill>
              </a:rPr>
              <a:t>FB-Intuitive</a:t>
            </a:r>
            <a:r>
              <a:rPr lang="en-US" altLang="fr-FR" sz="2000" dirty="0">
                <a:solidFill>
                  <a:srgbClr val="DAEDEF">
                    <a:lumMod val="50000"/>
                  </a:srgbClr>
                </a:solidFill>
              </a:rPr>
              <a:t> </a:t>
            </a:r>
            <a:r>
              <a:rPr lang="en-US" altLang="fr-FR" sz="2000" dirty="0">
                <a:solidFill>
                  <a:srgbClr val="000000"/>
                </a:solidFill>
              </a:rPr>
              <a:t>rather than FB-Plain</a:t>
            </a:r>
          </a:p>
          <a:p>
            <a:pPr marL="342900" lvl="1" indent="-342900">
              <a:spcAft>
                <a:spcPts val="600"/>
              </a:spcAft>
              <a:defRPr/>
            </a:pPr>
            <a:r>
              <a:rPr lang="en-US" altLang="fr-FR" sz="2000" dirty="0">
                <a:solidFill>
                  <a:srgbClr val="000000"/>
                </a:solidFill>
              </a:rPr>
              <a:t>Throughout the project, Project Partners shared information and discussed Market Parties requests via a </a:t>
            </a:r>
            <a:r>
              <a:rPr lang="en-US" altLang="fr-FR" sz="2000" b="1" dirty="0">
                <a:solidFill>
                  <a:srgbClr val="4597A0"/>
                </a:solidFill>
              </a:rPr>
              <a:t>FB</a:t>
            </a:r>
            <a:r>
              <a:rPr lang="en-US" altLang="fr-FR" sz="2000" b="1" dirty="0">
                <a:solidFill>
                  <a:srgbClr val="DAEDEF">
                    <a:lumMod val="50000"/>
                  </a:srgbClr>
                </a:solidFill>
              </a:rPr>
              <a:t> </a:t>
            </a:r>
            <a:r>
              <a:rPr lang="en-US" altLang="fr-FR" sz="2000" b="1" dirty="0">
                <a:solidFill>
                  <a:srgbClr val="4597A0"/>
                </a:solidFill>
              </a:rPr>
              <a:t>User Group</a:t>
            </a:r>
          </a:p>
          <a:p>
            <a:pPr marL="342900" lvl="1" indent="-342900">
              <a:spcAft>
                <a:spcPts val="600"/>
              </a:spcAft>
              <a:defRPr/>
            </a:pPr>
            <a:r>
              <a:rPr lang="en-GB" altLang="fr-FR" sz="2000" dirty="0">
                <a:solidFill>
                  <a:srgbClr val="000000"/>
                </a:solidFill>
              </a:rPr>
              <a:t>The FBUG will be succeeded by the </a:t>
            </a:r>
            <a:r>
              <a:rPr lang="en-GB" altLang="fr-FR" sz="2000" b="1" dirty="0">
                <a:solidFill>
                  <a:srgbClr val="DAEDEF">
                    <a:lumMod val="50000"/>
                  </a:srgbClr>
                </a:solidFill>
              </a:rPr>
              <a:t>CWE Consultative Group</a:t>
            </a:r>
            <a:r>
              <a:rPr lang="en-GB" altLang="fr-FR" sz="2000" dirty="0">
                <a:solidFill>
                  <a:srgbClr val="000000"/>
                </a:solidFill>
              </a:rPr>
              <a:t>, which will first meet 30 June. CWE </a:t>
            </a:r>
            <a:r>
              <a:rPr lang="en-US" altLang="en-US" sz="2000" dirty="0">
                <a:solidFill>
                  <a:srgbClr val="000000"/>
                </a:solidFill>
                <a:ea typeface="ＭＳ Ｐゴシック" pitchFamily="34" charset="-128"/>
              </a:rPr>
              <a:t>CG will provide information to stakeholders and gather their feedback about  Flow-Based performance and market outcomes as well as on future changes</a:t>
            </a:r>
          </a:p>
        </p:txBody>
      </p:sp>
      <p:sp>
        <p:nvSpPr>
          <p:cNvPr id="14339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marL="342900" indent="-342900"/>
            <a:r>
              <a:rPr lang="en-US" altLang="en-US" sz="2800" dirty="0" smtClean="0"/>
              <a:t>CWE FB MC Project Status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GB" altLang="en-US" sz="2400" b="0" dirty="0" smtClean="0"/>
              <a:t>Latest achievements</a:t>
            </a:r>
            <a:endParaRPr lang="fr-FR" altLang="en-US" sz="4000" b="0" dirty="0" smtClean="0"/>
          </a:p>
        </p:txBody>
      </p:sp>
      <p:sp>
        <p:nvSpPr>
          <p:cNvPr id="14340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265CE77F-867F-4BC9-A2B5-1D4405AADC7F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2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CWE FB MC Project </a:t>
            </a:r>
            <a:br>
              <a:rPr lang="en-US" altLang="en-US" dirty="0"/>
            </a:br>
            <a:r>
              <a:rPr lang="en-US" altLang="en-US" sz="2400" b="0" dirty="0"/>
              <a:t>First results</a:t>
            </a:r>
            <a:endParaRPr lang="en-I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268414"/>
            <a:ext cx="9328969" cy="4033696"/>
          </a:xfrm>
        </p:spPr>
        <p:txBody>
          <a:bodyPr/>
          <a:lstStyle/>
          <a:p>
            <a:pPr marL="0" indent="0">
              <a:spcAft>
                <a:spcPts val="300"/>
              </a:spcAft>
              <a:buFontTx/>
              <a:buNone/>
              <a:defRPr/>
            </a:pPr>
            <a:r>
              <a:rPr lang="en-US" altLang="fr-FR" sz="2400" b="1" dirty="0"/>
              <a:t>Parallel run results confirmed by first days of operation:</a:t>
            </a:r>
          </a:p>
          <a:p>
            <a:pPr marL="361950" indent="-361950">
              <a:spcAft>
                <a:spcPts val="300"/>
              </a:spcAft>
              <a:buFontTx/>
              <a:buChar char="•"/>
              <a:defRPr/>
            </a:pPr>
            <a:r>
              <a:rPr lang="en-US" altLang="fr-FR" sz="2400" b="1" dirty="0"/>
              <a:t>Increased trades in the most valuable directions (FR =&gt; BE and DE =&gt; NL)</a:t>
            </a:r>
          </a:p>
          <a:p>
            <a:pPr lvl="1" indent="-3429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fr-FR" sz="2000" b="1" dirty="0"/>
              <a:t>previously limited by ATC ex-ante capacity splitting (FR =&gt; BE+DE, DE =&gt; FR+NL)</a:t>
            </a:r>
          </a:p>
          <a:p>
            <a:pPr marL="361950" indent="-361950">
              <a:spcAft>
                <a:spcPts val="300"/>
              </a:spcAft>
              <a:buFontTx/>
              <a:buChar char="•"/>
              <a:defRPr/>
            </a:pPr>
            <a:r>
              <a:rPr lang="en-US" altLang="fr-FR" sz="2400" b="1" dirty="0"/>
              <a:t>Increased price convergence</a:t>
            </a:r>
          </a:p>
          <a:p>
            <a:pPr marL="361950" indent="-361950">
              <a:spcAft>
                <a:spcPts val="300"/>
              </a:spcAft>
              <a:buFontTx/>
              <a:buChar char="•"/>
              <a:defRPr/>
            </a:pPr>
            <a:r>
              <a:rPr lang="en-US" altLang="fr-FR" sz="2400" b="1" dirty="0"/>
              <a:t>Significant reduction of the spreads</a:t>
            </a:r>
          </a:p>
          <a:p>
            <a:endParaRPr lang="en-IE" dirty="0"/>
          </a:p>
        </p:txBody>
      </p:sp>
      <p:pic>
        <p:nvPicPr>
          <p:cNvPr id="4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77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7"/>
          <p:cNvSpPr>
            <a:spLocks noChangeArrowheads="1"/>
          </p:cNvSpPr>
          <p:nvPr/>
        </p:nvSpPr>
        <p:spPr bwMode="auto">
          <a:xfrm flipV="1">
            <a:off x="1219200" y="1160463"/>
            <a:ext cx="900113" cy="2339975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D9D9D9"/>
          </a:soli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nl-NL">
              <a:solidFill>
                <a:schemeClr val="lt1"/>
              </a:solidFill>
              <a:latin typeface="+mn-lt"/>
              <a:ea typeface="ＭＳ Ｐゴシック" pitchFamily="-84" charset="-128"/>
            </a:endParaRPr>
          </a:p>
        </p:txBody>
      </p:sp>
      <p:sp>
        <p:nvSpPr>
          <p:cNvPr id="15363" name="AutoShape 18"/>
          <p:cNvSpPr>
            <a:spLocks noChangeArrowheads="1"/>
          </p:cNvSpPr>
          <p:nvPr/>
        </p:nvSpPr>
        <p:spPr bwMode="auto">
          <a:xfrm>
            <a:off x="1219200" y="3644900"/>
            <a:ext cx="865188" cy="2376488"/>
          </a:xfrm>
          <a:prstGeom prst="downArrow">
            <a:avLst>
              <a:gd name="adj1" fmla="val 50000"/>
              <a:gd name="adj2" fmla="val 65541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364" name="Titre 1"/>
          <p:cNvSpPr>
            <a:spLocks noGrp="1"/>
          </p:cNvSpPr>
          <p:nvPr>
            <p:ph type="title"/>
          </p:nvPr>
        </p:nvSpPr>
        <p:spPr>
          <a:xfrm>
            <a:off x="0" y="107950"/>
            <a:ext cx="10287000" cy="1160463"/>
          </a:xfrm>
        </p:spPr>
        <p:txBody>
          <a:bodyPr/>
          <a:lstStyle/>
          <a:p>
            <a:r>
              <a:rPr lang="en-US" altLang="en-US" sz="2800" dirty="0" smtClean="0"/>
              <a:t>CWE FB MC Project first Results</a:t>
            </a:r>
            <a:r>
              <a:rPr lang="en-US" altLang="fr-FR" sz="2800" dirty="0" smtClean="0"/>
              <a:t/>
            </a:r>
            <a:br>
              <a:rPr lang="en-US" altLang="fr-FR" sz="2800" dirty="0" smtClean="0"/>
            </a:br>
            <a:r>
              <a:rPr lang="en-US" altLang="fr-FR" sz="2400" dirty="0" smtClean="0">
                <a:solidFill>
                  <a:srgbClr val="C00000"/>
                </a:solidFill>
              </a:rPr>
              <a:t>Average  CWE DA Net positions</a:t>
            </a:r>
            <a:r>
              <a:rPr lang="en-US" altLang="fr-FR" sz="2400" b="0" dirty="0" smtClean="0"/>
              <a:t/>
            </a:r>
            <a:br>
              <a:rPr lang="en-US" altLang="fr-FR" sz="2400" b="0" dirty="0" smtClean="0"/>
            </a:br>
            <a:r>
              <a:rPr lang="en-US" altLang="fr-FR" sz="2000" b="0" dirty="0" smtClean="0"/>
              <a:t> 8 days before + after FB go-live</a:t>
            </a:r>
          </a:p>
        </p:txBody>
      </p:sp>
      <p:sp>
        <p:nvSpPr>
          <p:cNvPr id="15365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E4061358-327A-48C6-9822-343CCEFC4942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4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 rot="-5400000">
            <a:off x="447675" y="4754563"/>
            <a:ext cx="1062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nl-NL" altLang="fr-FR" sz="2400" b="1">
                <a:latin typeface="Calibri" panose="020F0502020204030204" pitchFamily="34" charset="0"/>
              </a:rPr>
              <a:t>Import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 rot="-5400000">
            <a:off x="432594" y="2016919"/>
            <a:ext cx="102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nl-NL" altLang="fr-FR" sz="2400" b="1">
                <a:latin typeface="Calibri" panose="020F0502020204030204" pitchFamily="34" charset="0"/>
              </a:rPr>
              <a:t>Export</a:t>
            </a:r>
          </a:p>
        </p:txBody>
      </p:sp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1484313"/>
            <a:ext cx="8580437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5395913" y="1268413"/>
            <a:ext cx="0" cy="46450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959850" y="3176588"/>
            <a:ext cx="107950" cy="1079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71" name="TextBox 4"/>
          <p:cNvSpPr txBox="1">
            <a:spLocks noChangeArrowheads="1"/>
          </p:cNvSpPr>
          <p:nvPr/>
        </p:nvSpPr>
        <p:spPr bwMode="auto">
          <a:xfrm>
            <a:off x="9009063" y="3049588"/>
            <a:ext cx="671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latin typeface="Calibri" panose="020F0502020204030204" pitchFamily="34" charset="0"/>
              </a:rPr>
              <a:t>go-live</a:t>
            </a:r>
          </a:p>
        </p:txBody>
      </p:sp>
      <p:pic>
        <p:nvPicPr>
          <p:cNvPr id="14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0A68B1C8-97B6-41A7-852C-AE3BC7622856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5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1736725"/>
            <a:ext cx="872966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3084" y="198529"/>
            <a:ext cx="10287000" cy="908050"/>
          </a:xfrm>
        </p:spPr>
        <p:txBody>
          <a:bodyPr/>
          <a:lstStyle/>
          <a:p>
            <a:r>
              <a:rPr lang="en-US" altLang="en-US" sz="2800" dirty="0">
                <a:solidFill>
                  <a:srgbClr val="000000"/>
                </a:solidFill>
              </a:rPr>
              <a:t>CWE FB MC Project first results</a:t>
            </a:r>
            <a:r>
              <a:rPr lang="en-US" altLang="fr-FR" sz="2800" dirty="0">
                <a:solidFill>
                  <a:srgbClr val="000000"/>
                </a:solidFill>
              </a:rPr>
              <a:t/>
            </a:r>
            <a:br>
              <a:rPr lang="en-US" altLang="fr-FR" sz="2800" dirty="0">
                <a:solidFill>
                  <a:srgbClr val="000000"/>
                </a:solidFill>
              </a:rPr>
            </a:br>
            <a:r>
              <a:rPr lang="en-US" altLang="fr-FR" sz="2400" dirty="0">
                <a:solidFill>
                  <a:srgbClr val="C00000"/>
                </a:solidFill>
              </a:rPr>
              <a:t>Clearing </a:t>
            </a:r>
            <a:r>
              <a:rPr lang="en-GB" altLang="fr-FR" sz="2400" dirty="0">
                <a:solidFill>
                  <a:srgbClr val="C00000"/>
                </a:solidFill>
              </a:rPr>
              <a:t>Prices</a:t>
            </a:r>
            <a:r>
              <a:rPr lang="en-GB" altLang="fr-FR" sz="2400" b="0" dirty="0">
                <a:solidFill>
                  <a:srgbClr val="000000"/>
                </a:solidFill>
              </a:rPr>
              <a:t/>
            </a:r>
            <a:br>
              <a:rPr lang="en-GB" altLang="fr-FR" sz="2400" b="0" dirty="0">
                <a:solidFill>
                  <a:srgbClr val="000000"/>
                </a:solidFill>
              </a:rPr>
            </a:br>
            <a:r>
              <a:rPr lang="en-US" altLang="fr-FR" sz="2000" b="0" dirty="0">
                <a:solidFill>
                  <a:srgbClr val="000000"/>
                </a:solidFill>
              </a:rPr>
              <a:t> 8 days before + after FB go-live </a:t>
            </a:r>
            <a:endParaRPr lang="en-IE" dirty="0"/>
          </a:p>
        </p:txBody>
      </p:sp>
      <p:pic>
        <p:nvPicPr>
          <p:cNvPr id="8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0" y="72322"/>
            <a:ext cx="10287000" cy="1160463"/>
          </a:xfrm>
        </p:spPr>
        <p:txBody>
          <a:bodyPr/>
          <a:lstStyle/>
          <a:p>
            <a:r>
              <a:rPr lang="en-US" altLang="en-US" sz="2800" dirty="0" smtClean="0"/>
              <a:t>CWE FB MC Project first results</a:t>
            </a:r>
            <a:r>
              <a:rPr lang="en-US" altLang="fr-FR" sz="2800" dirty="0" smtClean="0"/>
              <a:t/>
            </a:r>
            <a:br>
              <a:rPr lang="en-US" altLang="fr-FR" sz="2800" dirty="0" smtClean="0"/>
            </a:br>
            <a:r>
              <a:rPr lang="en-US" altLang="fr-FR" sz="2400" dirty="0" smtClean="0">
                <a:solidFill>
                  <a:srgbClr val="C00000"/>
                </a:solidFill>
              </a:rPr>
              <a:t>full CWE </a:t>
            </a:r>
            <a:r>
              <a:rPr lang="en-GB" altLang="fr-FR" sz="2400" dirty="0" smtClean="0">
                <a:solidFill>
                  <a:srgbClr val="C00000"/>
                </a:solidFill>
              </a:rPr>
              <a:t>Price convergence rate</a:t>
            </a:r>
            <a:r>
              <a:rPr lang="en-GB" altLang="fr-FR" sz="2400" dirty="0" smtClean="0"/>
              <a:t/>
            </a:r>
            <a:br>
              <a:rPr lang="en-GB" altLang="fr-FR" sz="2400" dirty="0" smtClean="0"/>
            </a:br>
            <a:r>
              <a:rPr lang="en-US" altLang="fr-FR" sz="2000" b="0" dirty="0" smtClean="0"/>
              <a:t> 8 days before + after FB go-live  </a:t>
            </a:r>
            <a:endParaRPr lang="en-US" altLang="fr-FR" sz="2000" dirty="0" smtClean="0"/>
          </a:p>
        </p:txBody>
      </p:sp>
      <p:sp>
        <p:nvSpPr>
          <p:cNvPr id="17411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26884400-093D-4B24-A930-CBA9AD374BAC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6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1228725"/>
            <a:ext cx="7064375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287000" cy="1304925"/>
          </a:xfrm>
        </p:spPr>
        <p:txBody>
          <a:bodyPr/>
          <a:lstStyle/>
          <a:p>
            <a:r>
              <a:rPr lang="en-US" altLang="en-US" sz="2800" smtClean="0"/>
              <a:t>CWE FB MC Project first results</a:t>
            </a:r>
            <a:r>
              <a:rPr lang="en-US" altLang="fr-FR" sz="2800" smtClean="0"/>
              <a:t/>
            </a:r>
            <a:br>
              <a:rPr lang="en-US" altLang="fr-FR" sz="2800" smtClean="0"/>
            </a:br>
            <a:r>
              <a:rPr lang="en-US" altLang="fr-FR" sz="2400" smtClean="0">
                <a:solidFill>
                  <a:srgbClr val="C00000"/>
                </a:solidFill>
              </a:rPr>
              <a:t>Average Cross Border Spreads </a:t>
            </a:r>
            <a:r>
              <a:rPr lang="en-US" altLang="fr-FR" sz="2400" b="0" smtClean="0"/>
              <a:t/>
            </a:r>
            <a:br>
              <a:rPr lang="en-US" altLang="fr-FR" sz="2400" b="0" smtClean="0"/>
            </a:br>
            <a:r>
              <a:rPr lang="en-US" altLang="fr-FR" sz="2000" b="0" smtClean="0"/>
              <a:t>8 days before + after FB go-live </a:t>
            </a:r>
          </a:p>
        </p:txBody>
      </p:sp>
      <p:sp>
        <p:nvSpPr>
          <p:cNvPr id="18435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F40DE4F6-66DB-4EF0-9F93-04314B5B4266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7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0825"/>
            <a:ext cx="7840663" cy="523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US" sz="2800" dirty="0" smtClean="0"/>
              <a:t>CWE FB MC Project Status</a:t>
            </a:r>
            <a:br>
              <a:rPr lang="en-US" altLang="en-US" sz="2800" dirty="0" smtClean="0"/>
            </a:br>
            <a:r>
              <a:rPr lang="en-GB" altLang="en-US" sz="2400" b="0" dirty="0" smtClean="0"/>
              <a:t>Post Go-Live activities</a:t>
            </a:r>
            <a:endParaRPr lang="fr-FR" altLang="en-US" sz="4000" b="0" dirty="0" smtClean="0"/>
          </a:p>
        </p:txBody>
      </p:sp>
      <p:sp>
        <p:nvSpPr>
          <p:cNvPr id="20483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fld id="{F8031F67-1826-425D-8A1A-1E4840590EA4}" type="slidenum">
              <a:rPr lang="de-DE" altLang="en-US" sz="1100">
                <a:solidFill>
                  <a:srgbClr val="000000"/>
                </a:solidFill>
                <a:latin typeface="Calibri" panose="020F0502020204030204" pitchFamily="34" charset="0"/>
              </a:rPr>
              <a:pPr algn="ctr" eaLnBrk="1" hangingPunct="1"/>
              <a:t>8</a:t>
            </a:fld>
            <a:endParaRPr lang="de-DE" altLang="en-US" sz="11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484" name="Espace réservé du contenu 2"/>
          <p:cNvSpPr>
            <a:spLocks noGrp="1"/>
          </p:cNvSpPr>
          <p:nvPr>
            <p:ph idx="1"/>
          </p:nvPr>
        </p:nvSpPr>
        <p:spPr>
          <a:xfrm>
            <a:off x="392113" y="1130300"/>
            <a:ext cx="9577387" cy="4927600"/>
          </a:xfrm>
        </p:spPr>
        <p:txBody>
          <a:bodyPr/>
          <a:lstStyle/>
          <a:p>
            <a:pPr marL="0" lvl="0" indent="0">
              <a:lnSpc>
                <a:spcPct val="90000"/>
              </a:lnSpc>
              <a:spcBef>
                <a:spcPts val="400"/>
              </a:spcBef>
              <a:spcAft>
                <a:spcPts val="300"/>
              </a:spcAft>
              <a:buNone/>
            </a:pPr>
            <a:r>
              <a:rPr lang="en-US" altLang="fr-FR" sz="2000" b="1" dirty="0">
                <a:solidFill>
                  <a:srgbClr val="000000"/>
                </a:solidFill>
              </a:rPr>
              <a:t>In line with NRA post Go-Live requirements and CACM obligations, CWE Project will now address the following activities:</a:t>
            </a:r>
          </a:p>
          <a:p>
            <a:pPr marL="342900" lvl="1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An </a:t>
            </a:r>
            <a:r>
              <a:rPr lang="en-US" altLang="en-US" sz="2000" b="1" dirty="0">
                <a:solidFill>
                  <a:srgbClr val="3C8C93"/>
                </a:solidFill>
              </a:rPr>
              <a:t>adequacy mitigation / improved curtailment sharing </a:t>
            </a:r>
            <a:r>
              <a:rPr lang="en-US" altLang="en-US" sz="2000" dirty="0">
                <a:solidFill>
                  <a:srgbClr val="000000"/>
                </a:solidFill>
              </a:rPr>
              <a:t>should be implemented in the Euphemia Market Coupling </a:t>
            </a:r>
            <a:r>
              <a:rPr lang="en-US" altLang="en-US" sz="2000" dirty="0" err="1">
                <a:solidFill>
                  <a:srgbClr val="000000"/>
                </a:solidFill>
              </a:rPr>
              <a:t>coupling</a:t>
            </a:r>
            <a:r>
              <a:rPr lang="en-US" altLang="en-US" sz="2000" dirty="0">
                <a:solidFill>
                  <a:srgbClr val="000000"/>
                </a:solidFill>
              </a:rPr>
              <a:t> algorithm. This will be provided in advance of winter 2015/2016</a:t>
            </a:r>
          </a:p>
          <a:p>
            <a:pPr marL="342900" lvl="1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b="1" dirty="0">
                <a:solidFill>
                  <a:srgbClr val="3C8C93"/>
                </a:solidFill>
              </a:rPr>
              <a:t>Intraday capacity calculation </a:t>
            </a:r>
            <a:r>
              <a:rPr lang="en-US" altLang="en-US" sz="2000" dirty="0">
                <a:solidFill>
                  <a:srgbClr val="000000"/>
                </a:solidFill>
              </a:rPr>
              <a:t>will be improved in advance of winter 2015/2016</a:t>
            </a:r>
          </a:p>
          <a:p>
            <a:pPr marL="342900" lvl="1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b="1" dirty="0">
                <a:solidFill>
                  <a:srgbClr val="3C8C93"/>
                </a:solidFill>
              </a:rPr>
              <a:t>FTRs on the BE borders </a:t>
            </a:r>
            <a:r>
              <a:rPr lang="en-US" altLang="en-US" sz="2000" dirty="0">
                <a:solidFill>
                  <a:srgbClr val="000000"/>
                </a:solidFill>
              </a:rPr>
              <a:t>will be implemented by 2016</a:t>
            </a:r>
          </a:p>
          <a:p>
            <a:pPr marL="342900" lvl="1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b="1" dirty="0">
                <a:solidFill>
                  <a:srgbClr val="3C8C93"/>
                </a:solidFill>
              </a:rPr>
              <a:t>Flow-Based methodology </a:t>
            </a:r>
            <a:r>
              <a:rPr lang="en-US" altLang="en-US" sz="2000" dirty="0">
                <a:solidFill>
                  <a:srgbClr val="000000"/>
                </a:solidFill>
              </a:rPr>
              <a:t>will be continuously improved, notably through the following changes:</a:t>
            </a:r>
          </a:p>
          <a:p>
            <a:pPr marL="742950" lvl="2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D2CF </a:t>
            </a:r>
            <a:r>
              <a:rPr lang="en-US" altLang="en-US" sz="2000" dirty="0" err="1">
                <a:solidFill>
                  <a:srgbClr val="000000"/>
                </a:solidFill>
              </a:rPr>
              <a:t>Basecase</a:t>
            </a:r>
            <a:r>
              <a:rPr lang="en-US" altLang="en-US" sz="2000" dirty="0">
                <a:solidFill>
                  <a:srgbClr val="000000"/>
                </a:solidFill>
              </a:rPr>
              <a:t>, FRM, CBCO selection, GSK evolution</a:t>
            </a:r>
          </a:p>
          <a:p>
            <a:pPr marL="742950" lvl="2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Coordinated and transparent use of remedial actions</a:t>
            </a:r>
          </a:p>
          <a:p>
            <a:pPr marL="742950" lvl="2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Validation of the external constraints</a:t>
            </a:r>
          </a:p>
          <a:p>
            <a:pPr marL="742950" lvl="2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Possible evolution towards advanced hybrid coupling for closer cooperation with other regions</a:t>
            </a:r>
          </a:p>
          <a:p>
            <a:pPr marL="742950" lvl="2" indent="-342900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4597A0"/>
              </a:buClr>
            </a:pPr>
            <a:r>
              <a:rPr lang="en-US" altLang="en-US" sz="2000" dirty="0">
                <a:solidFill>
                  <a:srgbClr val="000000"/>
                </a:solidFill>
              </a:rPr>
              <a:t>Coordination with the  NWE CEE FB </a:t>
            </a:r>
            <a:r>
              <a:rPr lang="en-US" altLang="en-US" sz="2000" dirty="0" smtClean="0">
                <a:solidFill>
                  <a:srgbClr val="000000"/>
                </a:solidFill>
              </a:rPr>
              <a:t>project</a:t>
            </a:r>
            <a:endParaRPr lang="en-US" altLang="en-US" sz="1600" dirty="0" smtClean="0"/>
          </a:p>
          <a:p>
            <a:pPr marL="742950" lvl="2" indent="-342900" algn="just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>
                <a:srgbClr val="4597A0"/>
              </a:buClr>
            </a:pPr>
            <a:endParaRPr lang="en-US" altLang="en-US" sz="2000" dirty="0" smtClean="0"/>
          </a:p>
        </p:txBody>
      </p:sp>
      <p:pic>
        <p:nvPicPr>
          <p:cNvPr id="5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0"/>
          </p:nvPr>
        </p:nvSpPr>
        <p:spPr>
          <a:xfrm>
            <a:off x="734654" y="1196752"/>
            <a:ext cx="8564376" cy="5159326"/>
          </a:xfrm>
        </p:spPr>
        <p:txBody>
          <a:bodyPr>
            <a:noAutofit/>
          </a:bodyPr>
          <a:lstStyle/>
          <a:p>
            <a:pPr marL="0" indent="0">
              <a:lnSpc>
                <a:spcPts val="2800"/>
              </a:lnSpc>
              <a:spcBef>
                <a:spcPts val="0"/>
              </a:spcBef>
              <a:buNone/>
              <a:defRPr/>
            </a:pPr>
            <a:r>
              <a:rPr lang="cs-CZ" sz="1800" b="1" dirty="0">
                <a:cs typeface="Arial" charset="0"/>
              </a:rPr>
              <a:t>NWE-CEE FB M</a:t>
            </a:r>
            <a:r>
              <a:rPr lang="en-US" sz="1800" b="1" dirty="0" err="1">
                <a:cs typeface="Arial" charset="0"/>
              </a:rPr>
              <a:t>arket</a:t>
            </a:r>
            <a:r>
              <a:rPr lang="en-US" sz="1800" b="1" dirty="0">
                <a:cs typeface="Arial" charset="0"/>
              </a:rPr>
              <a:t> Coupling</a:t>
            </a:r>
            <a:r>
              <a:rPr lang="cs-CZ" sz="1800" b="1" dirty="0">
                <a:cs typeface="Arial" charset="0"/>
              </a:rPr>
              <a:t> Project</a:t>
            </a:r>
            <a:endParaRPr lang="cs-CZ" sz="1800" b="1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sz="1600" b="1" dirty="0"/>
              <a:t>Status report </a:t>
            </a:r>
            <a:r>
              <a:rPr lang="cs-CZ" sz="1600" dirty="0"/>
              <a:t>(only common PX-TSO project)</a:t>
            </a:r>
            <a:r>
              <a:rPr lang="en-US" sz="1600" dirty="0"/>
              <a:t>:</a:t>
            </a:r>
            <a:endParaRPr lang="cs-CZ" sz="1600" dirty="0"/>
          </a:p>
          <a:p>
            <a:pPr marL="712788" lvl="6" indent="-2667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600" dirty="0"/>
              <a:t>PMO selected and working since January 2015</a:t>
            </a:r>
            <a:endParaRPr lang="en-US" sz="1600" dirty="0"/>
          </a:p>
          <a:p>
            <a:pPr marL="712788" lvl="6" indent="-266700" algn="just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600" dirty="0"/>
              <a:t>Framework Project Agreement (FPA) is frozen</a:t>
            </a:r>
            <a:r>
              <a:rPr lang="fr-FR" sz="1600" dirty="0"/>
              <a:t>. Signature </a:t>
            </a:r>
            <a:r>
              <a:rPr lang="fr-FR" sz="1600" dirty="0" err="1"/>
              <a:t>currently</a:t>
            </a:r>
            <a:r>
              <a:rPr lang="fr-FR" sz="1600" dirty="0"/>
              <a:t> </a:t>
            </a:r>
            <a:r>
              <a:rPr lang="fr-FR" sz="1600" dirty="0" err="1"/>
              <a:t>postponed</a:t>
            </a:r>
            <a:r>
              <a:rPr lang="fr-FR" sz="1600" dirty="0"/>
              <a:t> due to </a:t>
            </a:r>
            <a:r>
              <a:rPr lang="fr-FR" sz="1600" dirty="0" err="1"/>
              <a:t>following</a:t>
            </a:r>
            <a:r>
              <a:rPr lang="fr-FR" sz="1600" dirty="0"/>
              <a:t> open issues:</a:t>
            </a:r>
          </a:p>
          <a:p>
            <a:pPr marL="1169988" lvl="7" indent="-2667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dirty="0"/>
              <a:t>Draft Roadmap and updated budget to be sent to NRAs as basis for comfort letter on common cost, which will be required for signature (currently being </a:t>
            </a:r>
            <a:r>
              <a:rPr lang="en-US" sz="1400" dirty="0" err="1"/>
              <a:t>finalised</a:t>
            </a:r>
            <a:r>
              <a:rPr lang="en-US" sz="1400" dirty="0"/>
              <a:t>) </a:t>
            </a:r>
          </a:p>
          <a:p>
            <a:pPr marL="1169988" lvl="7" indent="-266700" algn="just">
              <a:buFont typeface="Wingdings" panose="05000000000000000000" pitchFamily="2" charset="2"/>
              <a:buChar char="§"/>
              <a:defRPr/>
            </a:pPr>
            <a:r>
              <a:rPr lang="cs-CZ" sz="1400" dirty="0"/>
              <a:t>NRA guidance on Romanian parties </a:t>
            </a:r>
            <a:r>
              <a:rPr lang="de-DE" sz="1400" dirty="0"/>
              <a:t>accession (postponed)</a:t>
            </a:r>
            <a:endParaRPr lang="cs-CZ" sz="1400" strike="sngStrike" dirty="0"/>
          </a:p>
          <a:p>
            <a:pPr marL="1169988" lvl="7" indent="-26670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/>
              <a:t>Ongoing </a:t>
            </a:r>
            <a:r>
              <a:rPr lang="en-US" sz="1400" dirty="0" err="1"/>
              <a:t>nego</a:t>
            </a:r>
            <a:r>
              <a:rPr lang="cs-CZ" sz="1400" dirty="0"/>
              <a:t>tiation among NRAs on Romanian accession to the project</a:t>
            </a:r>
            <a:r>
              <a:rPr lang="fr-FR" sz="1400" dirty="0"/>
              <a:t> and how </a:t>
            </a:r>
            <a:r>
              <a:rPr lang="fr-FR" sz="1400" dirty="0" err="1"/>
              <a:t>this</a:t>
            </a:r>
            <a:r>
              <a:rPr lang="fr-FR" sz="1400" dirty="0"/>
              <a:t>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handled</a:t>
            </a:r>
            <a:r>
              <a:rPr lang="fr-FR" sz="1400" dirty="0"/>
              <a:t> </a:t>
            </a:r>
            <a:r>
              <a:rPr lang="fr-FR" sz="1400" dirty="0" err="1"/>
              <a:t>under</a:t>
            </a:r>
            <a:r>
              <a:rPr lang="fr-FR" sz="1400" dirty="0"/>
              <a:t> FPA</a:t>
            </a:r>
            <a:endParaRPr lang="cs-CZ" sz="1400" strike="sngStrike" dirty="0"/>
          </a:p>
          <a:p>
            <a:pPr marL="712788" lvl="6" indent="-2667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Outstanding issues</a:t>
            </a:r>
            <a:r>
              <a:rPr lang="cs-CZ" sz="1600" dirty="0"/>
              <a:t> </a:t>
            </a:r>
            <a:r>
              <a:rPr lang="en-US" sz="1600" dirty="0"/>
              <a:t>will be discussed </a:t>
            </a:r>
            <a:r>
              <a:rPr lang="cs-CZ" sz="1600" dirty="0"/>
              <a:t>at </a:t>
            </a:r>
            <a:r>
              <a:rPr lang="en-US" sz="1600" dirty="0"/>
              <a:t>the next </a:t>
            </a:r>
            <a:r>
              <a:rPr lang="cs-CZ" sz="1600" dirty="0"/>
              <a:t>CEE Implementation Group meeting 1 June</a:t>
            </a:r>
            <a:r>
              <a:rPr lang="de-DE" sz="1600" dirty="0"/>
              <a:t> and at the CEE Electricity Forum 2 </a:t>
            </a:r>
            <a:r>
              <a:rPr lang="de-DE" sz="1600" dirty="0" smtClean="0"/>
              <a:t>June</a:t>
            </a:r>
          </a:p>
          <a:p>
            <a:pPr marL="446088" lvl="6" indent="0"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400" dirty="0"/>
          </a:p>
          <a:p>
            <a:pPr marL="274638" lvl="5" indent="-28575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fr-FR" sz="1600" b="1" dirty="0" err="1"/>
              <a:t>Current</a:t>
            </a:r>
            <a:r>
              <a:rPr lang="fr-FR" sz="1600" b="1" dirty="0"/>
              <a:t> p</a:t>
            </a:r>
            <a:r>
              <a:rPr lang="cs-CZ" sz="1600" b="1" dirty="0"/>
              <a:t>lanning for 2015</a:t>
            </a:r>
            <a:r>
              <a:rPr lang="fr-FR" sz="1600" b="1" dirty="0"/>
              <a:t> </a:t>
            </a:r>
            <a:r>
              <a:rPr lang="fr-FR" sz="1400" b="1" dirty="0"/>
              <a:t> </a:t>
            </a:r>
          </a:p>
          <a:p>
            <a:pPr marL="1169988" lvl="7" indent="-266700" algn="just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cs-CZ" sz="1400" dirty="0"/>
              <a:t>Roadmap and budget finalization and approval by NRAs </a:t>
            </a:r>
            <a:endParaRPr lang="en-US" sz="1400" dirty="0"/>
          </a:p>
          <a:p>
            <a:pPr marL="1169988" lvl="7" indent="-266700" algn="just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cs-CZ" sz="1400" dirty="0"/>
              <a:t>Elaboration of High Level Market Design (HLMD)</a:t>
            </a:r>
          </a:p>
          <a:p>
            <a:pPr marL="1173163" lvl="7" indent="-271463" algn="just">
              <a:buFont typeface="Wingdings" panose="05000000000000000000" pitchFamily="2" charset="2"/>
              <a:buChar char="§"/>
              <a:defRPr/>
            </a:pPr>
            <a:r>
              <a:rPr lang="en-US" sz="1400" dirty="0"/>
              <a:t>Task Forces </a:t>
            </a:r>
            <a:r>
              <a:rPr lang="sl-SI" sz="1400" dirty="0"/>
              <a:t>will </a:t>
            </a:r>
            <a:r>
              <a:rPr lang="en-US" sz="1400" dirty="0"/>
              <a:t>start elaborating detailed parts of market design (e.g. shipping solution, legal framework, algorithm validation)</a:t>
            </a:r>
          </a:p>
          <a:p>
            <a:pPr marL="1173163" lvl="6" indent="-271463" algn="just">
              <a:buFont typeface="Wingdings" panose="05000000000000000000" pitchFamily="2" charset="2"/>
              <a:buChar char="§"/>
              <a:defRPr/>
            </a:pPr>
            <a:r>
              <a:rPr lang="cs-CZ" sz="1400" dirty="0"/>
              <a:t>Check project compli</a:t>
            </a:r>
            <a:r>
              <a:rPr lang="en-US" sz="1400" dirty="0"/>
              <a:t>a</a:t>
            </a:r>
            <a:r>
              <a:rPr lang="cs-CZ" sz="1400" dirty="0"/>
              <a:t>nce with CACM GL</a:t>
            </a:r>
          </a:p>
          <a:p>
            <a:pPr marL="1173163" lvl="6" indent="-271463" algn="just">
              <a:buFont typeface="Wingdings" panose="05000000000000000000" pitchFamily="2" charset="2"/>
              <a:buChar char="§"/>
              <a:defRPr/>
            </a:pPr>
            <a:r>
              <a:rPr lang="cs-CZ" sz="1400" dirty="0"/>
              <a:t>Common proposal on sharing key of common cost according to CACM GL</a:t>
            </a:r>
            <a:endParaRPr lang="pl-PL" sz="1400" dirty="0"/>
          </a:p>
          <a:p>
            <a:endParaRPr lang="fr-BE" sz="1600" dirty="0"/>
          </a:p>
          <a:p>
            <a:endParaRPr lang="en-US" sz="1600" dirty="0"/>
          </a:p>
        </p:txBody>
      </p:sp>
      <p:sp>
        <p:nvSpPr>
          <p:cNvPr id="8" name="Espace réservé du numéro de diapositive 3"/>
          <p:cNvSpPr txBox="1">
            <a:spLocks/>
          </p:cNvSpPr>
          <p:nvPr/>
        </p:nvSpPr>
        <p:spPr bwMode="auto">
          <a:xfrm>
            <a:off x="9693275" y="6497638"/>
            <a:ext cx="5937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DE" altLang="en-US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9</a:t>
            </a:r>
            <a:endParaRPr lang="de-DE" altLang="en-US" sz="1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7" y="127719"/>
            <a:ext cx="1270966" cy="50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1" descr="C:\Users\EuroPEX\Documents\EuroPEX\Templates\Logos\Logo Triographics\Logo-Europex-CMJ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3900" y="255496"/>
            <a:ext cx="1134765" cy="3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cs typeface="Arial" charset="0"/>
              </a:rPr>
              <a:t>NWE-CEE FB M</a:t>
            </a:r>
            <a:r>
              <a:rPr lang="en-US" dirty="0" err="1">
                <a:cs typeface="Arial" charset="0"/>
              </a:rPr>
              <a:t>arket</a:t>
            </a:r>
            <a:r>
              <a:rPr lang="en-US" dirty="0">
                <a:cs typeface="Arial" charset="0"/>
              </a:rPr>
              <a:t> Coupling</a:t>
            </a:r>
            <a:r>
              <a:rPr lang="cs-CZ" dirty="0">
                <a:cs typeface="Arial" charset="0"/>
              </a:rPr>
              <a:t> </a:t>
            </a:r>
            <a:r>
              <a:rPr lang="cs-CZ" dirty="0" smtClean="0">
                <a:cs typeface="Arial" charset="0"/>
              </a:rPr>
              <a:t>Project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997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we_PXTSO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we_PXTSO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cwe_PXTSO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777</Words>
  <Application>Microsoft Office PowerPoint</Application>
  <PresentationFormat>35mm Slides</PresentationFormat>
  <Paragraphs>72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Tahoma</vt:lpstr>
      <vt:lpstr>Wingdings</vt:lpstr>
      <vt:lpstr>1_cwe_PXTSO</vt:lpstr>
      <vt:lpstr>2_cwe_PXTSO</vt:lpstr>
      <vt:lpstr>9_cwe_PXTSO</vt:lpstr>
      <vt:lpstr>Flow-based Capacity Calculation Development</vt:lpstr>
      <vt:lpstr>CWE FB MC Project Status Latest achievements</vt:lpstr>
      <vt:lpstr>CWE FB MC Project  First results</vt:lpstr>
      <vt:lpstr>CWE FB MC Project first Results Average  CWE DA Net positions  8 days before + after FB go-live</vt:lpstr>
      <vt:lpstr>CWE FB MC Project first results Clearing Prices  8 days before + after FB go-live </vt:lpstr>
      <vt:lpstr>CWE FB MC Project first results full CWE Price convergence rate  8 days before + after FB go-live  </vt:lpstr>
      <vt:lpstr>CWE FB MC Project first results Average Cross Border Spreads  8 days before + after FB go-live </vt:lpstr>
      <vt:lpstr>CWE FB MC Project Status Post Go-Live activities</vt:lpstr>
      <vt:lpstr>NWE-CEE FB Market Coupling Project</vt:lpstr>
      <vt:lpstr>PowerPoint Presentation</vt:lpstr>
      <vt:lpstr>CWE FB MC Project Status Data Publication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CWE FB MC project</dc:title>
  <dc:creator/>
  <cp:lastModifiedBy/>
  <cp:revision>4</cp:revision>
  <dcterms:created xsi:type="dcterms:W3CDTF">2011-04-05T14:50:21Z</dcterms:created>
  <dcterms:modified xsi:type="dcterms:W3CDTF">2015-06-02T13:50:00Z</dcterms:modified>
</cp:coreProperties>
</file>