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64" r:id="rId6"/>
  </p:sldMasterIdLst>
  <p:handoutMasterIdLst>
    <p:handoutMasterId r:id="rId12"/>
  </p:handoutMasterIdLst>
  <p:sldIdLst>
    <p:sldId id="260" r:id="rId7"/>
    <p:sldId id="256" r:id="rId8"/>
    <p:sldId id="263" r:id="rId9"/>
    <p:sldId id="264" r:id="rId10"/>
    <p:sldId id="262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drigo Escobar" initials="rer" lastIdx="4" clrIdx="0"/>
  <p:cmAuthor id="1" name="Bnetza" initials="Bnetz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2" d="100"/>
          <a:sy n="82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B6F24-9CF5-49EB-90B2-7537EBEA6774}" type="datetimeFigureOut">
              <a:rPr lang="de-DE" smtClean="0"/>
              <a:t>28.05.2015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C9594-1FC6-4D82-B1C9-DB9E16C83FA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872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C677E-3AA1-4AA0-BC25-DC184E228F52}" type="datetime1">
              <a:rPr lang="en-IE"/>
              <a:pPr>
                <a:defRPr/>
              </a:pPr>
              <a:t>28/05/2015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99A67-45A0-440A-A782-2444FA711B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058461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72141361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4273551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27246084"/>
      </p:ext>
    </p:extLst>
  </p:cSld>
  <p:clrMapOvr>
    <a:masterClrMapping/>
  </p:clrMapOvr>
  <p:transition spd="slow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OND_COVER_transp.png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479" y="56803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 b="0">
                <a:latin typeface="+mj-lt"/>
              </a:defRPr>
            </a:lvl1pPr>
          </a:lstStyle>
          <a:p>
            <a:pPr algn="r"/>
            <a:fld id="{6DC5A078-92B9-4F61-A3F1-2DA06B964681}" type="datetime1">
              <a:rPr lang="en-IE" smtClean="0">
                <a:solidFill>
                  <a:srgbClr val="FFFFFF"/>
                </a:solidFill>
              </a:rPr>
              <a:pPr algn="r"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 userDrawn="1"/>
        </p:nvSpPr>
        <p:spPr>
          <a:xfrm>
            <a:off x="-224009" y="770475"/>
            <a:ext cx="2937944" cy="12756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45118"/>
            <a:ext cx="2299484" cy="1047335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3275856" y="206084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endParaRPr lang="fr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802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979134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4531167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42496680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1927365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950367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255429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5DBD76-A75C-400D-8905-86F7C46FB269}" type="datetime1">
              <a:rPr lang="en-IE" smtClean="0">
                <a:solidFill>
                  <a:srgbClr val="FFFFFF"/>
                </a:solidFill>
              </a:rPr>
              <a:pPr/>
              <a:t>28/05/2015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371600" y="0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 pitchFamily="-108" charset="-128"/>
              </a:rPr>
              <a:t>Click to edit Master title style</a:t>
            </a:r>
            <a:endParaRPr lang="en-US" sz="2000" kern="0" dirty="0">
              <a:solidFill>
                <a:srgbClr val="FFFFFF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5098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1084263"/>
            <a:ext cx="7770812" cy="76517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000000"/>
                </a:solidFill>
              </a:rPr>
              <a:t>9-02-12</a:t>
            </a:r>
          </a:p>
        </p:txBody>
      </p:sp>
    </p:spTree>
    <p:extLst>
      <p:ext uri="{BB962C8B-B14F-4D97-AF65-F5344CB8AC3E}">
        <p14:creationId xmlns:p14="http://schemas.microsoft.com/office/powerpoint/2010/main" val="276826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50"/>
            <a:ext cx="7937500" cy="4762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Verdana"/>
              </a:defRPr>
            </a:lvl1pPr>
          </a:lstStyle>
          <a:p>
            <a:pPr defTabSz="457200">
              <a:defRPr/>
            </a:pPr>
            <a:fld id="{0D9314F7-EB0A-47D5-9D7C-94FF96044255}" type="datetime1">
              <a:rPr lang="en-IE"/>
              <a:pPr defTabSz="457200">
                <a:defRPr/>
              </a:pPr>
              <a:t>28/05/2015</a:t>
            </a:fld>
            <a:endParaRPr lang="en-US" dirty="0"/>
          </a:p>
        </p:txBody>
      </p:sp>
      <p:sp>
        <p:nvSpPr>
          <p:cNvPr id="18" name="Round Single Corner Rectangle 7"/>
          <p:cNvSpPr/>
          <p:nvPr userDrawn="1"/>
        </p:nvSpPr>
        <p:spPr>
          <a:xfrm rot="10800000">
            <a:off x="2217738" y="0"/>
            <a:ext cx="6926262" cy="6921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2662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1175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8746D33-D5DF-49BA-A6CD-5D7E0A16532D}" type="slidenum">
              <a:rPr lang="en-GB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MS PGothic" pitchFamily="34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21"/>
            <a:ext cx="7937681" cy="476279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0869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 defTabSz="457200"/>
            <a:fld id="{70927E43-4B75-41CC-BA08-4AFAFA5D51C4}" type="datetime1">
              <a:rPr lang="en-IE" b="1" smtClean="0">
                <a:solidFill>
                  <a:srgbClr val="FFFFFF"/>
                </a:solidFill>
                <a:cs typeface="Verdana"/>
              </a:rPr>
              <a:pPr algn="r" defTabSz="457200"/>
              <a:t>28/05/2015</a:t>
            </a:fld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18" name="Round Single Corner Rectangle 7"/>
          <p:cNvSpPr/>
          <p:nvPr/>
        </p:nvSpPr>
        <p:spPr>
          <a:xfrm rot="10800000">
            <a:off x="2217329" y="0"/>
            <a:ext cx="6926671" cy="692675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51" y="-1"/>
            <a:ext cx="1466401" cy="667895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8823" y="14675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0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pitchFamily="-108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998538" indent="-3683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</a:defRPr>
      </a:lvl2pPr>
      <a:lvl3pPr marL="1406525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</a:defRPr>
      </a:lvl3pPr>
      <a:lvl4pPr marL="1814513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</a:defRPr>
      </a:lvl4pPr>
      <a:lvl5pPr marL="22225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6" y="-812573"/>
            <a:ext cx="897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5757" y="5680302"/>
            <a:ext cx="34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TITRE</a:t>
            </a:r>
            <a:endParaRPr lang="en-US" b="1" dirty="0">
              <a:solidFill>
                <a:srgbClr val="FFFFFF"/>
              </a:solidFill>
              <a:cs typeface="Verdana"/>
            </a:endParaRP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44963" y="5464314"/>
            <a:ext cx="7110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28</a:t>
            </a:r>
            <a:r>
              <a:rPr lang="en-US" sz="2000" b="1" baseline="30000" dirty="0" smtClean="0">
                <a:solidFill>
                  <a:srgbClr val="FFFFFF"/>
                </a:solidFill>
                <a:cs typeface="Verdana"/>
              </a:rPr>
              <a:t>th</a:t>
            </a:r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 Florence Forum – Florence </a:t>
            </a:r>
          </a:p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4-5  June 2015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280975" y="635006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1" y="801511"/>
            <a:ext cx="2299484" cy="10473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2001" y="2149536"/>
            <a:ext cx="831641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3200" b="1" dirty="0" smtClean="0">
                <a:solidFill>
                  <a:srgbClr val="00529B"/>
                </a:solidFill>
                <a:cs typeface="Verdana"/>
              </a:rPr>
              <a:t>3.1 Challenges to market operation and integration of renewables</a:t>
            </a:r>
            <a:endParaRPr lang="en-US" sz="24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  <a:p>
            <a:pPr>
              <a:defRPr/>
            </a:pPr>
            <a:r>
              <a:rPr lang="en-US" b="1" i="1" dirty="0" smtClean="0">
                <a:solidFill>
                  <a:srgbClr val="005BA1"/>
                </a:solidFill>
                <a:ea typeface="ＭＳ Ｐゴシック" charset="-128"/>
                <a:cs typeface="Verdana"/>
              </a:rPr>
              <a:t>Fernando Hernández</a:t>
            </a:r>
            <a:endParaRPr lang="en-US" b="1" i="1" dirty="0">
              <a:solidFill>
                <a:srgbClr val="005BA1"/>
              </a:solidFill>
              <a:ea typeface="ＭＳ Ｐゴシック" charset="-128"/>
              <a:cs typeface="Verdana"/>
            </a:endParaRPr>
          </a:p>
          <a:p>
            <a:pPr>
              <a:defRPr/>
            </a:pPr>
            <a:endParaRPr lang="en-US" sz="2800" dirty="0" smtClean="0">
              <a:solidFill>
                <a:srgbClr val="00529B"/>
              </a:solidFill>
              <a:cs typeface="Verdana"/>
            </a:endParaRPr>
          </a:p>
        </p:txBody>
      </p:sp>
      <p:sp>
        <p:nvSpPr>
          <p:cNvPr id="11" name="Rectangle à coins arrondis 7"/>
          <p:cNvSpPr/>
          <p:nvPr/>
        </p:nvSpPr>
        <p:spPr>
          <a:xfrm>
            <a:off x="6320724" y="631893"/>
            <a:ext cx="3051876" cy="13493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BE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7" y="778959"/>
            <a:ext cx="2359318" cy="105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1" y="917104"/>
            <a:ext cx="9143999" cy="5788496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en-US" sz="2400" dirty="0" smtClean="0"/>
              <a:t>Main distortions arisen from non market-induced </a:t>
            </a:r>
            <a:br>
              <a:rPr lang="en-US" sz="2400" dirty="0" smtClean="0"/>
            </a:br>
            <a:r>
              <a:rPr lang="en-US" sz="2400" dirty="0" smtClean="0"/>
              <a:t>price disparities, </a:t>
            </a:r>
            <a:r>
              <a:rPr lang="en-US" sz="2400" i="1" dirty="0" smtClean="0"/>
              <a:t>i.e.</a:t>
            </a:r>
            <a:r>
              <a:rPr lang="en-US" sz="2400" dirty="0" smtClean="0"/>
              <a:t> arrangements which hide costs </a:t>
            </a:r>
            <a:br>
              <a:rPr lang="en-US" sz="2400" dirty="0" smtClean="0"/>
            </a:br>
            <a:r>
              <a:rPr lang="en-US" sz="2400" dirty="0" smtClean="0"/>
              <a:t>or artificially depress wholesale prices:</a:t>
            </a:r>
            <a:endParaRPr lang="en-US" sz="2200" strike="sngStrike" dirty="0" smtClean="0"/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200" dirty="0" smtClean="0"/>
              <a:t>A number of issues potentially hiding scarcity value or </a:t>
            </a:r>
            <a:br>
              <a:rPr lang="en-US" sz="2200" dirty="0" smtClean="0"/>
            </a:br>
            <a:r>
              <a:rPr lang="en-US" sz="2200" dirty="0" smtClean="0"/>
              <a:t>asymmetrically shifting costs from markets to tariffs</a:t>
            </a:r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200" dirty="0" smtClean="0"/>
              <a:t>Possible inconsistencies in: zonal design &amp; constraints; price caps &amp; CRM; RES support; CO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costs; G-charges; tenders for providing long term ancillary services, etc.</a:t>
            </a:r>
          </a:p>
          <a:p>
            <a:pPr marL="446088" indent="-446088">
              <a:spcAft>
                <a:spcPts val="1200"/>
              </a:spcAft>
              <a:defRPr/>
            </a:pPr>
            <a:r>
              <a:rPr lang="en-US" sz="2400" dirty="0" smtClean="0"/>
              <a:t>Progress in eroding such divergences has proved con-</a:t>
            </a:r>
            <a:r>
              <a:rPr lang="en-US" sz="2400" dirty="0" err="1" smtClean="0"/>
              <a:t>sistently</a:t>
            </a:r>
            <a:r>
              <a:rPr lang="en-US" sz="2400" dirty="0" smtClean="0"/>
              <a:t> difficult —yet most needed—, for its design has long been earmarked as paradigm of subsidiarity</a:t>
            </a:r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200" dirty="0" smtClean="0"/>
              <a:t>There‘s scope for further harmonization in these areas</a:t>
            </a:r>
          </a:p>
          <a:p>
            <a:pPr>
              <a:spcAft>
                <a:spcPts val="1200"/>
              </a:spcAft>
              <a:defRPr/>
            </a:pPr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515726" y="7620"/>
            <a:ext cx="1613034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3800" y="9994"/>
            <a:ext cx="1526490" cy="68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D21BEF2-A484-4F08-817C-8EE58013735B}" type="slidenum">
              <a:rPr lang="en-IE" altLang="fr-FR" sz="1400">
                <a:solidFill>
                  <a:srgbClr val="005490"/>
                </a:solidFill>
                <a:ea typeface="MS PGothic" pitchFamily="34" charset="-128"/>
              </a:rPr>
              <a:pPr algn="r" eaLnBrk="1" hangingPunct="1"/>
              <a:t>2</a:t>
            </a:fld>
            <a:endParaRPr lang="en-IE" altLang="fr-FR" sz="1400" dirty="0">
              <a:solidFill>
                <a:srgbClr val="005490"/>
              </a:solidFill>
              <a:ea typeface="MS PGothic" pitchFamily="34" charset="-128"/>
            </a:endParaRPr>
          </a:p>
        </p:txBody>
      </p:sp>
      <p:sp>
        <p:nvSpPr>
          <p:cNvPr id="9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168236" y="28544"/>
            <a:ext cx="5347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3.1(#9) Market distortions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764970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1" y="917104"/>
            <a:ext cx="9143999" cy="5788496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en-US" sz="2000" dirty="0" smtClean="0"/>
              <a:t>Main obstacles arisen from alleged </a:t>
            </a:r>
            <a:r>
              <a:rPr lang="en-US" sz="2000" i="1" dirty="0" smtClean="0"/>
              <a:t>non-manageability</a:t>
            </a:r>
            <a:r>
              <a:rPr lang="en-US" sz="2000" dirty="0" smtClean="0"/>
              <a:t>:</a:t>
            </a:r>
          </a:p>
          <a:p>
            <a:pPr marL="719138" lvl="1" indent="-273050">
              <a:spcAft>
                <a:spcPts val="600"/>
              </a:spcAft>
              <a:defRPr/>
            </a:pPr>
            <a:r>
              <a:rPr lang="en-US" sz="2000" dirty="0" smtClean="0"/>
              <a:t>Adaptations in intra-day and ancillary services design as market-driven solutions: possible barriers excluding RES participation must be lifted wherever proved undue</a:t>
            </a:r>
            <a:r>
              <a:rPr lang="en-US" sz="1800" dirty="0" smtClean="0"/>
              <a:t>  </a:t>
            </a:r>
          </a:p>
          <a:p>
            <a:pPr marL="719138" lvl="1" indent="-273050">
              <a:spcAft>
                <a:spcPts val="600"/>
              </a:spcAft>
              <a:defRPr/>
            </a:pPr>
            <a:r>
              <a:rPr lang="en-US" sz="2000" dirty="0" smtClean="0"/>
              <a:t>Aggregation and Storage as technology-driven solutions:</a:t>
            </a:r>
          </a:p>
          <a:p>
            <a:pPr marL="1127125" lvl="2" indent="-273050">
              <a:spcAft>
                <a:spcPts val="600"/>
              </a:spcAft>
              <a:defRPr/>
            </a:pPr>
            <a:r>
              <a:rPr lang="en-US" sz="1800" dirty="0" smtClean="0"/>
              <a:t>Aggregators combining large, diverse portfolios are increasingly able to meet demanding market requirements on predictability and firmness and to modulate production</a:t>
            </a:r>
          </a:p>
          <a:p>
            <a:pPr marL="1127125" lvl="2" indent="-273050">
              <a:spcAft>
                <a:spcPts val="1200"/>
              </a:spcAft>
              <a:defRPr/>
            </a:pPr>
            <a:r>
              <a:rPr lang="en-US" sz="1800" dirty="0" smtClean="0"/>
              <a:t>Advances in ever larger storage solutions teaming up with RES generators allow quasi-conventional market integration </a:t>
            </a:r>
          </a:p>
          <a:p>
            <a:pPr>
              <a:spcAft>
                <a:spcPts val="1200"/>
              </a:spcAft>
              <a:defRPr/>
            </a:pPr>
            <a:r>
              <a:rPr lang="en-US" sz="2000" dirty="0" smtClean="0"/>
              <a:t>RES generation share has grown indispensable; it must play by the same market rules (maybe adapted for smaller installations), </a:t>
            </a:r>
            <a:r>
              <a:rPr lang="en-US" sz="2000" dirty="0"/>
              <a:t>especially in terms of balancing </a:t>
            </a:r>
            <a:r>
              <a:rPr lang="en-US" sz="2000" dirty="0" smtClean="0"/>
              <a:t>responsibilities, regardless a support scheme still may be deemed needed</a:t>
            </a:r>
            <a:endParaRPr lang="en-US" sz="2000" strike="sngStrike" dirty="0" smtClean="0"/>
          </a:p>
        </p:txBody>
      </p:sp>
      <p:sp>
        <p:nvSpPr>
          <p:cNvPr id="3" name="Rectangle 2"/>
          <p:cNvSpPr/>
          <p:nvPr/>
        </p:nvSpPr>
        <p:spPr>
          <a:xfrm>
            <a:off x="7515726" y="7620"/>
            <a:ext cx="1613034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3800" y="9994"/>
            <a:ext cx="1526490" cy="68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D21BEF2-A484-4F08-817C-8EE58013735B}" type="slidenum">
              <a:rPr lang="en-IE" altLang="fr-FR" sz="1400">
                <a:solidFill>
                  <a:srgbClr val="005490"/>
                </a:solidFill>
                <a:ea typeface="MS PGothic" pitchFamily="34" charset="-128"/>
              </a:rPr>
              <a:pPr algn="r" eaLnBrk="1" hangingPunct="1"/>
              <a:t>3</a:t>
            </a:fld>
            <a:endParaRPr lang="en-IE" altLang="fr-FR" sz="1400">
              <a:solidFill>
                <a:srgbClr val="005490"/>
              </a:solidFill>
              <a:ea typeface="MS PGothic" pitchFamily="34" charset="-128"/>
            </a:endParaRPr>
          </a:p>
        </p:txBody>
      </p:sp>
      <p:sp>
        <p:nvSpPr>
          <p:cNvPr id="9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Florence Forum – </a:t>
            </a:r>
            <a:r>
              <a:rPr lang="en-US" altLang="en-US" sz="1400" dirty="0" smtClean="0">
                <a:solidFill>
                  <a:schemeClr val="bg1"/>
                </a:solidFill>
              </a:rPr>
              <a:t>4-5 June 2015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168236" y="28544"/>
            <a:ext cx="5347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rgbClr val="FFFFFF"/>
                </a:solidFill>
                <a:cs typeface="Verdana"/>
              </a:rPr>
              <a:t>3.1(#10) Obstacles for RES full integration into wholesale market </a:t>
            </a:r>
            <a:endParaRPr lang="en-US" sz="2000" b="1" dirty="0">
              <a:solidFill>
                <a:srgbClr val="FFFFFF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795619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1" y="917104"/>
            <a:ext cx="9143999" cy="5788496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en-US" sz="2000" dirty="0" smtClean="0"/>
              <a:t>RES targets are an EU-wide commitment; disparity in support schemes clouds its vision as a shared task</a:t>
            </a:r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000" dirty="0" smtClean="0"/>
              <a:t>The development of regional Joint support schemes </a:t>
            </a:r>
            <a:r>
              <a:rPr lang="en-US" sz="1600" dirty="0" smtClean="0"/>
              <a:t>—</a:t>
            </a:r>
            <a:r>
              <a:rPr lang="en-US" sz="1800" dirty="0" smtClean="0"/>
              <a:t>as envisaged in 2009/28 Directive</a:t>
            </a:r>
            <a:r>
              <a:rPr lang="en-US" sz="1600" dirty="0" smtClean="0"/>
              <a:t>—</a:t>
            </a:r>
            <a:r>
              <a:rPr lang="en-US" sz="2000" dirty="0" smtClean="0"/>
              <a:t> seems a natural first step  </a:t>
            </a:r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000" dirty="0" smtClean="0"/>
              <a:t>Preference should be given to mature technologies, thus with stable costs, where resources are widely spread </a:t>
            </a:r>
            <a:r>
              <a:rPr lang="en-US" sz="1800" dirty="0" smtClean="0"/>
              <a:t>(winds and sun radiation typically ignore political borders)</a:t>
            </a:r>
            <a:endParaRPr lang="en-US" sz="2000" dirty="0" smtClean="0"/>
          </a:p>
          <a:p>
            <a:pPr marL="446088" indent="-446088">
              <a:spcAft>
                <a:spcPts val="1200"/>
              </a:spcAft>
              <a:defRPr/>
            </a:pPr>
            <a:r>
              <a:rPr lang="en-US" sz="2000" dirty="0" smtClean="0"/>
              <a:t>It seems easier to agree on easier to compare </a:t>
            </a:r>
            <a:r>
              <a:rPr lang="en-US" sz="2000" dirty="0" err="1" smtClean="0"/>
              <a:t>CapEx</a:t>
            </a:r>
            <a:r>
              <a:rPr lang="en-US" sz="2000" dirty="0" smtClean="0"/>
              <a:t>-based support schemes, </a:t>
            </a:r>
            <a:r>
              <a:rPr lang="en-US" sz="2000" dirty="0"/>
              <a:t>leaving rather </a:t>
            </a:r>
            <a:r>
              <a:rPr lang="en-US" sz="2000" dirty="0" err="1"/>
              <a:t>OpEx</a:t>
            </a:r>
            <a:r>
              <a:rPr lang="en-US" sz="2000" dirty="0"/>
              <a:t> remuneration to </a:t>
            </a:r>
            <a:r>
              <a:rPr lang="en-US" sz="2000" dirty="0" smtClean="0"/>
              <a:t>the “</a:t>
            </a:r>
            <a:r>
              <a:rPr lang="en-US" sz="2000" i="1" dirty="0" smtClean="0"/>
              <a:t>sheer forces of the market</a:t>
            </a:r>
            <a:r>
              <a:rPr lang="en-US" sz="2000" dirty="0" smtClean="0"/>
              <a:t>“</a:t>
            </a:r>
            <a:endParaRPr lang="en-US" sz="2000" i="1" dirty="0" smtClean="0"/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000" dirty="0" smtClean="0"/>
              <a:t>Yet this might discourage investment focused in extracting the highest yields on the best resourced spots, thus…</a:t>
            </a:r>
          </a:p>
          <a:p>
            <a:pPr marL="719138" lvl="1" indent="-273050">
              <a:spcAft>
                <a:spcPts val="1200"/>
              </a:spcAft>
              <a:defRPr/>
            </a:pPr>
            <a:r>
              <a:rPr lang="en-US" sz="2000" dirty="0" smtClean="0"/>
              <a:t>… leading to higher overall support costs, should an additional risk for RES generators be translated into a risk premium </a:t>
            </a:r>
          </a:p>
          <a:p>
            <a:pPr>
              <a:spcAft>
                <a:spcPts val="1200"/>
              </a:spcAft>
              <a:defRPr/>
            </a:pPr>
            <a:endParaRPr lang="en-US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515726" y="7620"/>
            <a:ext cx="1613034" cy="764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60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3800" y="9994"/>
            <a:ext cx="1526490" cy="68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8345488" y="6450013"/>
            <a:ext cx="50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CD21BEF2-A484-4F08-817C-8EE58013735B}" type="slidenum">
              <a:rPr lang="en-IE" altLang="fr-FR" sz="1200">
                <a:solidFill>
                  <a:srgbClr val="005490"/>
                </a:solidFill>
                <a:ea typeface="MS PGothic" pitchFamily="34" charset="-128"/>
              </a:rPr>
              <a:pPr algn="r" eaLnBrk="1" hangingPunct="1"/>
              <a:t>4</a:t>
            </a:fld>
            <a:endParaRPr lang="en-IE" altLang="fr-FR" sz="1200">
              <a:solidFill>
                <a:srgbClr val="005490"/>
              </a:solidFill>
              <a:ea typeface="MS PGothic" pitchFamily="34" charset="-128"/>
            </a:endParaRPr>
          </a:p>
        </p:txBody>
      </p:sp>
      <p:sp>
        <p:nvSpPr>
          <p:cNvPr id="9" name="Espace réservé du pied de page 3"/>
          <p:cNvSpPr txBox="1">
            <a:spLocks/>
          </p:cNvSpPr>
          <p:nvPr/>
        </p:nvSpPr>
        <p:spPr bwMode="auto">
          <a:xfrm>
            <a:off x="427038" y="6442075"/>
            <a:ext cx="543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Florence Forum – </a:t>
            </a:r>
            <a:r>
              <a:rPr lang="en-US" altLang="en-US" sz="1200" dirty="0" smtClean="0">
                <a:solidFill>
                  <a:schemeClr val="bg1"/>
                </a:solidFill>
              </a:rPr>
              <a:t>4-5 June 2015</a:t>
            </a:r>
            <a:endParaRPr lang="en-US" altLang="en-US" sz="12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168236" y="28544"/>
            <a:ext cx="5347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FFFF"/>
                </a:solidFill>
                <a:cs typeface="Verdana"/>
              </a:rPr>
              <a:t>3.1(#11) Regional support schemes </a:t>
            </a:r>
            <a:r>
              <a:rPr lang="en-US" sz="1600" b="1" dirty="0" smtClean="0">
                <a:solidFill>
                  <a:srgbClr val="FFFFFF"/>
                </a:solidFill>
                <a:cs typeface="Verdana"/>
              </a:rPr>
              <a:t>(</a:t>
            </a:r>
            <a:r>
              <a:rPr lang="en-US" sz="1600" b="1" dirty="0" err="1" smtClean="0">
                <a:solidFill>
                  <a:srgbClr val="FFFFFF"/>
                </a:solidFill>
                <a:cs typeface="Verdana"/>
              </a:rPr>
              <a:t>Pros&amp;Cons</a:t>
            </a:r>
            <a:r>
              <a:rPr lang="en-US" sz="1600" b="1" dirty="0" smtClean="0">
                <a:solidFill>
                  <a:srgbClr val="FFFFFF"/>
                </a:solidFill>
                <a:cs typeface="Verdana"/>
              </a:rPr>
              <a:t> of investment-based ones)</a:t>
            </a:r>
            <a:endParaRPr lang="en-US" sz="1600" b="1" dirty="0">
              <a:solidFill>
                <a:srgbClr val="FFFFFF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740032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hangingPunct="1"/>
            <a:r>
              <a:rPr lang="en-GB" sz="7200">
                <a:solidFill>
                  <a:srgbClr val="FFFFFF"/>
                </a:solidFill>
                <a:latin typeface="Verdana" pitchFamily="34" charset="0"/>
                <a:cs typeface="Arial" charset="0"/>
              </a:rPr>
              <a:t>Thank you for your attention</a:t>
            </a:r>
          </a:p>
        </p:txBody>
      </p:sp>
      <p:sp>
        <p:nvSpPr>
          <p:cNvPr id="1331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444500" indent="-444500" algn="ctr" defTabSz="457200">
              <a:buClr>
                <a:srgbClr val="005BAB"/>
              </a:buClr>
              <a:buSzPct val="400000"/>
              <a:buFont typeface="Trebuchet MS" pitchFamily="34" charset="0"/>
              <a:buNone/>
            </a:pPr>
            <a:endParaRPr lang="fr-FR" sz="28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31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itle 1"/>
          <p:cNvSpPr>
            <a:spLocks/>
          </p:cNvSpPr>
          <p:nvPr/>
        </p:nvSpPr>
        <p:spPr bwMode="auto">
          <a:xfrm>
            <a:off x="3476625" y="3094038"/>
            <a:ext cx="4006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rgbClr val="FFFFFF"/>
                </a:solidFill>
                <a:cs typeface="Arial" charset="0"/>
              </a:rPr>
              <a:t>Thank you for </a:t>
            </a:r>
            <a:br>
              <a:rPr lang="en-US" sz="3200" b="1">
                <a:solidFill>
                  <a:srgbClr val="FFFFFF"/>
                </a:solidFill>
                <a:cs typeface="Arial" charset="0"/>
              </a:rPr>
            </a:br>
            <a:r>
              <a:rPr lang="en-US" sz="3200" b="1">
                <a:solidFill>
                  <a:srgbClr val="FFFFFF"/>
                </a:solidFill>
                <a:cs typeface="Arial" charset="0"/>
              </a:rPr>
              <a:t>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749917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9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rpose xmlns="a28290ea-b4fb-480d-b0bc-8ed5e1a0c1a5">For information</Purpose>
    <Doc_x0020_Version xmlns="a28290ea-b4fb-480d-b0bc-8ed5e1a0c1a5">1</Doc_x0020_Version>
    <Agenda_x0020_Item xmlns="a28290ea-b4fb-480d-b0bc-8ed5e1a0c1a5">06. Electricity</Agenda_x0020_Item>
    <Hide xmlns="a28290ea-b4fb-480d-b0bc-8ed5e1a0c1a5">false</Hid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FCE6A81A7B94EBC7D11A7FFDBA920" ma:contentTypeVersion="4" ma:contentTypeDescription="Create a new document." ma:contentTypeScope="" ma:versionID="d00046cc0a9c711f2fd917c745de42f8">
  <xsd:schema xmlns:xsd="http://www.w3.org/2001/XMLSchema" xmlns:xs="http://www.w3.org/2001/XMLSchema" xmlns:p="http://schemas.microsoft.com/office/2006/metadata/properties" xmlns:ns1="a28290ea-b4fb-480d-b0bc-8ed5e1a0c1a5" targetNamespace="http://schemas.microsoft.com/office/2006/metadata/properties" ma:root="true" ma:fieldsID="436fe84f6a3566691536239367ddb3bc" ns1:_="">
    <xsd:import namespace="a28290ea-b4fb-480d-b0bc-8ed5e1a0c1a5"/>
    <xsd:element name="properties">
      <xsd:complexType>
        <xsd:sequence>
          <xsd:element name="documentManagement">
            <xsd:complexType>
              <xsd:all>
                <xsd:element ref="ns1:Agenda_x0020_Item" minOccurs="0"/>
                <xsd:element ref="ns1:Purpose" minOccurs="0"/>
                <xsd:element ref="ns1:Doc_x0020_Version" minOccurs="0"/>
                <xsd:element ref="ns1:Hi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290ea-b4fb-480d-b0bc-8ed5e1a0c1a5" elementFormDefault="qualified">
    <xsd:import namespace="http://schemas.microsoft.com/office/2006/documentManagement/types"/>
    <xsd:import namespace="http://schemas.microsoft.com/office/infopath/2007/PartnerControls"/>
    <xsd:element name="Agenda_x0020_Item" ma:index="0" nillable="true" ma:displayName="Agenda Item" ma:description="Please, use always 0 (zero) in front of the 1 digit agenda items, and end the first figure with dot (.) - Agenda Item 9 must be 09." ma:format="Dropdown" ma:internalName="Agenda_x0020_Item">
      <xsd:simpleType>
        <xsd:union memberTypes="dms:Text">
          <xsd:simpleType>
            <xsd:restriction base="dms:Choice">
              <xsd:enumeration value="01."/>
              <xsd:enumeration value="02."/>
              <xsd:enumeration value="03."/>
              <xsd:enumeration value="04."/>
              <xsd:enumeration value="05."/>
              <xsd:enumeration value="07."/>
              <xsd:enumeration value="08."/>
              <xsd:enumeration value="09."/>
              <xsd:enumeration value="10."/>
              <xsd:enumeration value="11."/>
              <xsd:enumeration value="12."/>
              <xsd:enumeration value="13."/>
              <xsd:enumeration value="14."/>
              <xsd:enumeration value="15."/>
              <xsd:enumeration value="16."/>
              <xsd:enumeration value="17."/>
              <xsd:enumeration value="18."/>
              <xsd:enumeration value="19."/>
              <xsd:enumeration value="20."/>
              <xsd:enumeration value="Final/Approved Documents"/>
              <xsd:enumeration value="Library of documents of interest"/>
            </xsd:restriction>
          </xsd:simpleType>
        </xsd:union>
      </xsd:simpleType>
    </xsd:element>
    <xsd:element name="Purpose" ma:index="3" nillable="true" ma:displayName="Purpose" ma:format="Dropdown" ma:internalName="Purpose">
      <xsd:simpleType>
        <xsd:restriction base="dms:Choice">
          <xsd:enumeration value="For approval"/>
          <xsd:enumeration value="For information"/>
          <xsd:enumeration value="For discussion"/>
          <xsd:enumeration value="For orientation discussion"/>
          <xsd:enumeration value="For BoR opinion"/>
          <xsd:enumeration value="For endorsement"/>
        </xsd:restriction>
      </xsd:simpleType>
    </xsd:element>
    <xsd:element name="Doc_x0020_Version" ma:index="4" nillable="true" ma:displayName="Doc Version" ma:default="1" ma:format="Dropdown" ma:internalName="Doc_x0020_Version">
      <xsd:simpleType>
        <xsd:union memberTypes="dms:Text">
          <xsd:simpleType>
            <xsd:restriction base="dms:Choice">
              <xsd:enumeration value="1"/>
              <xsd:enumeration value="2"/>
              <xsd:enumeration value="3"/>
              <xsd:enumeration value="4"/>
              <xsd:enumeration value="5"/>
              <xsd:enumeration value="6"/>
              <xsd:enumeration value="7"/>
              <xsd:enumeration value="8"/>
              <xsd:enumeration value="9"/>
            </xsd:restriction>
          </xsd:simpleType>
        </xsd:union>
      </xsd:simpleType>
    </xsd:element>
    <xsd:element name="Hide" ma:index="5" nillable="true" ma:displayName="Hide" ma:default="0" ma:internalName="Hid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2" ma:displayName="Agenda Topic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6CFFCF-8E49-403F-B8D3-27A46E9701C3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a28290ea-b4fb-480d-b0bc-8ed5e1a0c1a5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F48F965-1EC0-477C-B094-C7EBB9D5E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8290ea-b4fb-480d-b0bc-8ed5e1a0c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63EA14-D000-4B4B-906A-C7C95E97CD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328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19_ACER new presentation template</vt:lpstr>
      <vt:lpstr>ACER new presentation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 Presentation: Activating demand-side flexibility</dc:title>
  <dc:creator>Murphy Lauren</dc:creator>
  <cp:lastModifiedBy>Kokesova Katerina</cp:lastModifiedBy>
  <cp:revision>75</cp:revision>
  <cp:lastPrinted>2015-05-22T12:43:35Z</cp:lastPrinted>
  <dcterms:created xsi:type="dcterms:W3CDTF">2006-08-16T00:00:00Z</dcterms:created>
  <dcterms:modified xsi:type="dcterms:W3CDTF">2015-05-28T09:10:21Z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0x01010098EFCE6A81A7B94EBC7D11A7FFDBA920</vt:lpwstr>
  </property>
</Properties>
</file>