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7"/>
  </p:notesMasterIdLst>
  <p:sldIdLst>
    <p:sldId id="279" r:id="rId3"/>
    <p:sldId id="277" r:id="rId4"/>
    <p:sldId id="283" r:id="rId5"/>
    <p:sldId id="280" r:id="rId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78B8A75A-E605-4418-8754-13E78058A21E}">
          <p14:sldIdLst>
            <p14:sldId id="279"/>
            <p14:sldId id="277"/>
            <p14:sldId id="283"/>
            <p14:sldId id="280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CESSON (ACER)" initials="CC(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64" autoAdjust="0"/>
    <p:restoredTop sz="97600" autoAdjust="0"/>
  </p:normalViewPr>
  <p:slideViewPr>
    <p:cSldViewPr>
      <p:cViewPr>
        <p:scale>
          <a:sx n="90" d="100"/>
          <a:sy n="90" d="100"/>
        </p:scale>
        <p:origin x="-822" y="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F8B94-7C23-4376-954B-BB8F1259778B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E8DC6-789B-4BF6-8614-09618CBF49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386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E8DC6-789B-4BF6-8614-09618CBF492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420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561551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732201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084263"/>
            <a:ext cx="2055813" cy="50450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084263"/>
            <a:ext cx="6019800" cy="50450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676056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163" y="1084263"/>
            <a:ext cx="7770812" cy="76517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457711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55209694"/>
      </p:ext>
    </p:extLst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39772001"/>
      </p:ext>
    </p:extLst>
  </p:cSld>
  <p:clrMapOvr>
    <a:masterClrMapping/>
  </p:clrMapOvr>
  <p:transition spd="slow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86" y="-812573"/>
            <a:ext cx="897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FOND_COVER_transp.png"/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rgbClr val="2953DB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479" y="568030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 b="0">
                <a:latin typeface="+mj-lt"/>
              </a:defRPr>
            </a:lvl1pPr>
          </a:lstStyle>
          <a:p>
            <a:pPr algn="r"/>
            <a:fld id="{6DC5A078-92B9-4F61-A3F1-2DA06B964681}" type="datetime1">
              <a:rPr lang="en-IE" smtClean="0">
                <a:solidFill>
                  <a:srgbClr val="FFFFFF"/>
                </a:solidFill>
              </a:rPr>
              <a:pPr algn="r"/>
              <a:t>29/05/2015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à coins arrondis 7"/>
          <p:cNvSpPr/>
          <p:nvPr userDrawn="1"/>
        </p:nvSpPr>
        <p:spPr>
          <a:xfrm>
            <a:off x="-224009" y="770475"/>
            <a:ext cx="2937944" cy="127564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BE">
              <a:solidFill>
                <a:srgbClr val="FFFFFF"/>
              </a:solidFill>
            </a:endParaRPr>
          </a:p>
        </p:txBody>
      </p:sp>
      <p:pic>
        <p:nvPicPr>
          <p:cNvPr id="9" name="Picture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1" y="845118"/>
            <a:ext cx="2299484" cy="1047335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3275856" y="206084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endParaRPr lang="fr-B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65623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710324613"/>
      </p:ext>
    </p:extLst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49477954"/>
      </p:ext>
    </p:extLst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93127254"/>
      </p:ext>
    </p:extLst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1748676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4304085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1747658"/>
      </p:ext>
    </p:extLst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225111"/>
      </p:ext>
    </p:extLst>
  </p:cSld>
  <p:clrMapOvr>
    <a:masterClrMapping/>
  </p:clrMapOvr>
  <p:transition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045" y="1083733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045" y="1941690"/>
            <a:ext cx="7772400" cy="1752600"/>
          </a:xfrm>
          <a:prstGeom prst="rect">
            <a:avLst/>
          </a:prstGeom>
        </p:spPr>
        <p:txBody>
          <a:bodyPr/>
          <a:lstStyle>
            <a:lvl1pPr marL="0" indent="0" algn="l">
              <a:buSzPct val="150000"/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 Click to edit Master subtitle style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492875"/>
            <a:ext cx="2133600" cy="365125"/>
          </a:xfr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55DBD76-A75C-400D-8905-86F7C46FB269}" type="datetime1">
              <a:rPr lang="en-IE" smtClean="0">
                <a:solidFill>
                  <a:srgbClr val="FFFFFF"/>
                </a:solidFill>
              </a:rPr>
              <a:pPr/>
              <a:t>29/05/2015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1371600" y="0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pPr algn="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kern="0" dirty="0" smtClean="0">
                <a:solidFill>
                  <a:srgbClr val="FFFFFF"/>
                </a:solidFill>
                <a:ea typeface="ＭＳ Ｐゴシック" pitchFamily="-108" charset="-128"/>
              </a:rPr>
              <a:t>Click to edit Master title style</a:t>
            </a:r>
            <a:endParaRPr lang="en-US" sz="2000" kern="0" dirty="0">
              <a:solidFill>
                <a:srgbClr val="FFFFFF"/>
              </a:solidFill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31637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163" y="1084263"/>
            <a:ext cx="7770812" cy="765175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000000"/>
                </a:solidFill>
              </a:rPr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086817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556730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4226181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37675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680117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87080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358361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690842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9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0" y="6381750"/>
            <a:ext cx="7937500" cy="476250"/>
          </a:xfrm>
          <a:prstGeom prst="roundRect">
            <a:avLst>
              <a:gd name="adj" fmla="val 16667"/>
            </a:avLst>
          </a:prstGeom>
          <a:solidFill>
            <a:srgbClr val="307098"/>
          </a:solidFill>
          <a:ln w="9360">
            <a:noFill/>
            <a:round/>
            <a:headEnd/>
            <a:tailEnd/>
          </a:ln>
        </p:spPr>
        <p:txBody>
          <a:bodyPr wrap="none" anchor="ctr"/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nl-NL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 rot="10800000">
            <a:off x="2219325" y="1588"/>
            <a:ext cx="6926263" cy="692150"/>
          </a:xfrm>
          <a:prstGeom prst="roundRect">
            <a:avLst>
              <a:gd name="adj" fmla="val 16667"/>
            </a:avLst>
          </a:prstGeom>
          <a:solidFill>
            <a:srgbClr val="307098"/>
          </a:solidFill>
          <a:ln w="9360">
            <a:noFill/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nl-NL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11163" y="0"/>
            <a:ext cx="1465262" cy="666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38163" y="1084263"/>
            <a:ext cx="7770812" cy="765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5638800" y="6492875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+mn-lt"/>
                <a:ea typeface="+mn-ea"/>
                <a:cs typeface="Lucida Sans Unicode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nl-NL"/>
              <a:t>9-02-12</a:t>
            </a:r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228600" y="6492875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nl-NL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  <p:extLst>
      <p:ext uri="{BB962C8B-B14F-4D97-AF65-F5344CB8AC3E}">
        <p14:creationId xmlns:p14="http://schemas.microsoft.com/office/powerpoint/2010/main" val="1460692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sldNum="0" hdr="0" ftr="0"/>
  <p:txStyles>
    <p:titleStyle>
      <a:lvl1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5pPr>
      <a:lvl6pPr marL="25146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6pPr>
      <a:lvl7pPr marL="29718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7pPr>
      <a:lvl8pPr marL="34290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8pPr>
      <a:lvl9pPr marL="38862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/>
          <p:nvPr/>
        </p:nvSpPr>
        <p:spPr>
          <a:xfrm>
            <a:off x="0" y="6381721"/>
            <a:ext cx="7937681" cy="476279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0869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algn="r" defTabSz="457200"/>
            <a:fld id="{70927E43-4B75-41CC-BA08-4AFAFA5D51C4}" type="datetime1">
              <a:rPr lang="en-IE" b="1" smtClean="0">
                <a:solidFill>
                  <a:srgbClr val="FFFFFF"/>
                </a:solidFill>
                <a:cs typeface="Verdana"/>
              </a:rPr>
              <a:pPr algn="r" defTabSz="457200"/>
              <a:t>29/05/2015</a:t>
            </a:fld>
            <a:endParaRPr lang="en-US" b="1" dirty="0">
              <a:solidFill>
                <a:srgbClr val="FFFFFF"/>
              </a:solidFill>
              <a:cs typeface="Verdana"/>
            </a:endParaRPr>
          </a:p>
        </p:txBody>
      </p:sp>
      <p:sp>
        <p:nvSpPr>
          <p:cNvPr id="18" name="Round Single Corner Rectangle 7"/>
          <p:cNvSpPr/>
          <p:nvPr/>
        </p:nvSpPr>
        <p:spPr>
          <a:xfrm rot="10800000">
            <a:off x="2217329" y="0"/>
            <a:ext cx="6926671" cy="692675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51" y="-1"/>
            <a:ext cx="1466401" cy="667895"/>
          </a:xfrm>
          <a:prstGeom prst="rect">
            <a:avLst/>
          </a:prstGeom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8823" y="146756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defTabSz="457200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46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-108" charset="-128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itchFamily="34" charset="0"/>
        <a:buChar char="."/>
        <a:defRPr sz="28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1pPr>
      <a:lvl2pPr marL="998538" indent="-3683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-108" charset="-128"/>
        </a:defRPr>
      </a:lvl2pPr>
      <a:lvl3pPr marL="1406525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8" charset="-128"/>
        </a:defRPr>
      </a:lvl3pPr>
      <a:lvl4pPr marL="1814513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charset="0"/>
        <a:buChar char="­"/>
        <a:defRPr sz="2200">
          <a:solidFill>
            <a:schemeClr val="tx1"/>
          </a:solidFill>
          <a:latin typeface="+mn-lt"/>
          <a:ea typeface="ＭＳ Ｐゴシック" pitchFamily="-108" charset="-128"/>
        </a:defRPr>
      </a:lvl4pPr>
      <a:lvl5pPr marL="22225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  <a:ea typeface="ＭＳ Ｐゴシック" pitchFamily="-108" charset="-128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6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86" y="-812573"/>
            <a:ext cx="897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85757" y="5680302"/>
            <a:ext cx="34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FFFFFF"/>
                </a:solidFill>
                <a:cs typeface="Verdana"/>
              </a:rPr>
              <a:t>TITRE</a:t>
            </a:r>
            <a:endParaRPr lang="en-US" b="1" dirty="0">
              <a:solidFill>
                <a:srgbClr val="FFFFFF"/>
              </a:solidFill>
              <a:cs typeface="Verdana"/>
            </a:endParaRPr>
          </a:p>
        </p:txBody>
      </p:sp>
      <p:pic>
        <p:nvPicPr>
          <p:cNvPr id="7" name="Picture 6" descr="FOND_COVER_transp.png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2953DB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44963" y="5464314"/>
            <a:ext cx="71104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28</a:t>
            </a:r>
            <a:r>
              <a:rPr lang="en-US" sz="2000" b="1" baseline="30000" dirty="0" smtClean="0">
                <a:solidFill>
                  <a:srgbClr val="FFFFFF"/>
                </a:solidFill>
                <a:cs typeface="Verdana"/>
              </a:rPr>
              <a:t>th</a:t>
            </a:r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 Florence Forum – Florence </a:t>
            </a:r>
          </a:p>
          <a:p>
            <a:pPr defTabSz="457200"/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4-5  June 2015</a:t>
            </a:r>
            <a:endParaRPr lang="en-US" sz="2000" b="1" dirty="0">
              <a:solidFill>
                <a:srgbClr val="FFFFFF"/>
              </a:solidFill>
              <a:cs typeface="Verdana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359819" y="419174"/>
            <a:ext cx="3051876" cy="134930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BE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15" y="570159"/>
            <a:ext cx="2299484" cy="10473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2001" y="2149536"/>
            <a:ext cx="769316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3200" b="1" dirty="0" smtClean="0">
                <a:solidFill>
                  <a:srgbClr val="00529B"/>
                </a:solidFill>
                <a:cs typeface="Verdana"/>
              </a:rPr>
              <a:t>2.1. Electricity Network Codes and guidelines: What has been done – what is missing? </a:t>
            </a:r>
            <a:endParaRPr lang="en-GB" sz="3200" b="1" dirty="0">
              <a:solidFill>
                <a:srgbClr val="00529B"/>
              </a:solidFill>
              <a:cs typeface="Verdana"/>
            </a:endParaRPr>
          </a:p>
          <a:p>
            <a:pPr>
              <a:defRPr/>
            </a:pPr>
            <a:endParaRPr lang="en-US" sz="2800" dirty="0" smtClean="0">
              <a:solidFill>
                <a:srgbClr val="00529B"/>
              </a:solidFill>
              <a:cs typeface="Verdana"/>
            </a:endParaRPr>
          </a:p>
          <a:p>
            <a:pPr>
              <a:defRPr/>
            </a:pPr>
            <a:r>
              <a:rPr lang="en-US" sz="2000" b="1" i="1" dirty="0" smtClean="0">
                <a:solidFill>
                  <a:srgbClr val="00529B"/>
                </a:solidFill>
                <a:cs typeface="Verdana"/>
              </a:rPr>
              <a:t>Sven Kaiser &amp; Alberto </a:t>
            </a:r>
            <a:r>
              <a:rPr lang="en-US" sz="2000" b="1" i="1" dirty="0" err="1" smtClean="0">
                <a:solidFill>
                  <a:srgbClr val="00529B"/>
                </a:solidFill>
                <a:cs typeface="Verdana"/>
              </a:rPr>
              <a:t>Pototschnig</a:t>
            </a:r>
            <a:endParaRPr lang="en-US" sz="2000" b="1" i="1" dirty="0" smtClean="0">
              <a:solidFill>
                <a:srgbClr val="00529B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39304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8345488" y="6450013"/>
            <a:ext cx="508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E7CBBF27-5746-4E37-8A04-6A9FA15E486C}" type="slidenum">
              <a:rPr lang="en-IE" altLang="fr-FR" sz="1400">
                <a:solidFill>
                  <a:srgbClr val="005490"/>
                </a:solidFill>
                <a:latin typeface="Arial" charset="0"/>
              </a:rPr>
              <a:pPr algn="r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2</a:t>
            </a:fld>
            <a:endParaRPr lang="en-IE" altLang="fr-FR" sz="1400">
              <a:solidFill>
                <a:srgbClr val="005490"/>
              </a:solidFill>
              <a:latin typeface="Arial" charset="0"/>
            </a:endParaRPr>
          </a:p>
        </p:txBody>
      </p:sp>
      <p:sp>
        <p:nvSpPr>
          <p:cNvPr id="7" name="Espace réservé du pied de page 3"/>
          <p:cNvSpPr txBox="1">
            <a:spLocks/>
          </p:cNvSpPr>
          <p:nvPr/>
        </p:nvSpPr>
        <p:spPr bwMode="auto">
          <a:xfrm>
            <a:off x="427038" y="6442075"/>
            <a:ext cx="543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Florence Forum – </a:t>
            </a:r>
            <a:r>
              <a:rPr lang="en-US" altLang="en-US" sz="1400" dirty="0" smtClean="0">
                <a:solidFill>
                  <a:schemeClr val="bg1"/>
                </a:solidFill>
              </a:rPr>
              <a:t>4-5 June 2015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27038" y="980728"/>
            <a:ext cx="8321426" cy="5112568"/>
          </a:xfrm>
        </p:spPr>
        <p:txBody>
          <a:bodyPr/>
          <a:lstStyle/>
          <a:p>
            <a:pPr>
              <a:buClr>
                <a:srgbClr val="3366CC"/>
              </a:buClr>
              <a:buSzPct val="200000"/>
            </a:pPr>
            <a:r>
              <a:rPr lang="de-DE" sz="2000" dirty="0" smtClean="0"/>
              <a:t>Adoption </a:t>
            </a:r>
            <a:r>
              <a:rPr lang="de-DE" sz="2000" dirty="0" err="1" smtClean="0"/>
              <a:t>of</a:t>
            </a:r>
            <a:r>
              <a:rPr lang="de-DE" sz="2000" dirty="0" smtClean="0"/>
              <a:t> CACM Guideline </a:t>
            </a:r>
            <a:r>
              <a:rPr lang="de-DE" sz="2000" dirty="0" err="1" smtClean="0"/>
              <a:t>is</a:t>
            </a:r>
            <a:r>
              <a:rPr lang="de-DE" sz="2000" dirty="0" smtClean="0"/>
              <a:t> a </a:t>
            </a:r>
            <a:r>
              <a:rPr lang="de-DE" sz="2000" dirty="0" err="1" smtClean="0"/>
              <a:t>key</a:t>
            </a:r>
            <a:r>
              <a:rPr lang="de-DE" sz="2000" dirty="0" smtClean="0"/>
              <a:t> </a:t>
            </a:r>
            <a:r>
              <a:rPr lang="de-DE" sz="2000" dirty="0" err="1" smtClean="0"/>
              <a:t>milestone</a:t>
            </a:r>
            <a:endParaRPr lang="de-DE" sz="2000" dirty="0"/>
          </a:p>
          <a:p>
            <a:pPr>
              <a:buClr>
                <a:srgbClr val="3366CC"/>
              </a:buClr>
              <a:buSzPct val="200000"/>
            </a:pPr>
            <a:r>
              <a:rPr lang="de-DE" sz="2000" dirty="0" err="1" smtClean="0"/>
              <a:t>Process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other</a:t>
            </a:r>
            <a:r>
              <a:rPr lang="de-DE" sz="2000" dirty="0" smtClean="0"/>
              <a:t> </a:t>
            </a:r>
            <a:r>
              <a:rPr lang="de-DE" sz="2000" dirty="0" err="1" smtClean="0"/>
              <a:t>draft</a:t>
            </a:r>
            <a:r>
              <a:rPr lang="de-DE" sz="2000" dirty="0" smtClean="0"/>
              <a:t> NCs &amp; Guidelines </a:t>
            </a:r>
            <a:r>
              <a:rPr lang="de-DE" sz="2000" dirty="0" err="1" smtClean="0"/>
              <a:t>is</a:t>
            </a:r>
            <a:r>
              <a:rPr lang="de-DE" sz="2000" dirty="0" smtClean="0"/>
              <a:t> </a:t>
            </a:r>
            <a:r>
              <a:rPr lang="de-DE" sz="2000" dirty="0" err="1" smtClean="0"/>
              <a:t>ongoing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strong </a:t>
            </a:r>
            <a:r>
              <a:rPr lang="de-DE" sz="2000" dirty="0" err="1" smtClean="0"/>
              <a:t>committment</a:t>
            </a:r>
            <a:r>
              <a:rPr lang="de-DE" sz="2000" dirty="0" smtClean="0"/>
              <a:t> – (EC-internal) Task Force </a:t>
            </a:r>
            <a:r>
              <a:rPr lang="de-DE" sz="2000" dirty="0" err="1" smtClean="0"/>
              <a:t>is</a:t>
            </a:r>
            <a:r>
              <a:rPr lang="de-DE" sz="2000" dirty="0" smtClean="0"/>
              <a:t> </a:t>
            </a:r>
            <a:r>
              <a:rPr lang="de-DE" sz="2000" dirty="0" err="1" smtClean="0"/>
              <a:t>effective</a:t>
            </a:r>
            <a:endParaRPr lang="de-DE" sz="2000" dirty="0" smtClean="0"/>
          </a:p>
          <a:p>
            <a:pPr>
              <a:buClr>
                <a:srgbClr val="3366CC"/>
              </a:buClr>
              <a:buSzPct val="200000"/>
            </a:pPr>
            <a:r>
              <a:rPr lang="de-DE" sz="2000" dirty="0" smtClean="0"/>
              <a:t>Still high </a:t>
            </a:r>
            <a:r>
              <a:rPr lang="de-DE" sz="2000" dirty="0" err="1" smtClean="0"/>
              <a:t>quality</a:t>
            </a:r>
            <a:r>
              <a:rPr lang="de-DE" sz="2000" dirty="0" smtClean="0"/>
              <a:t> </a:t>
            </a:r>
            <a:r>
              <a:rPr lang="de-DE" sz="2000" dirty="0" err="1" smtClean="0"/>
              <a:t>texts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ambitious</a:t>
            </a:r>
            <a:r>
              <a:rPr lang="de-DE" sz="2000" dirty="0" smtClean="0"/>
              <a:t> </a:t>
            </a:r>
            <a:r>
              <a:rPr lang="de-DE" sz="2000" dirty="0" err="1" smtClean="0"/>
              <a:t>comitology</a:t>
            </a:r>
            <a:r>
              <a:rPr lang="de-DE" sz="2000" dirty="0" smtClean="0"/>
              <a:t> </a:t>
            </a:r>
            <a:r>
              <a:rPr lang="de-DE" sz="2000" dirty="0" err="1" smtClean="0"/>
              <a:t>timing</a:t>
            </a:r>
            <a:r>
              <a:rPr lang="de-DE" sz="2000" dirty="0" smtClean="0"/>
              <a:t> </a:t>
            </a:r>
            <a:r>
              <a:rPr lang="de-DE" sz="2000" dirty="0" err="1" smtClean="0"/>
              <a:t>need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 smtClean="0"/>
              <a:t>delivered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all </a:t>
            </a:r>
            <a:r>
              <a:rPr lang="de-DE" sz="2000" dirty="0" err="1" smtClean="0"/>
              <a:t>planned</a:t>
            </a:r>
            <a:r>
              <a:rPr lang="de-DE" sz="2000" dirty="0" smtClean="0"/>
              <a:t> </a:t>
            </a:r>
            <a:r>
              <a:rPr lang="de-DE" sz="2000" dirty="0" err="1" smtClean="0"/>
              <a:t>topics</a:t>
            </a:r>
            <a:r>
              <a:rPr lang="de-DE" sz="2000" dirty="0" smtClean="0"/>
              <a:t> (</a:t>
            </a:r>
            <a:r>
              <a:rPr lang="de-DE" sz="2000" dirty="0" err="1" smtClean="0"/>
              <a:t>including</a:t>
            </a:r>
            <a:r>
              <a:rPr lang="de-DE" sz="2000" dirty="0" smtClean="0"/>
              <a:t> </a:t>
            </a:r>
            <a:r>
              <a:rPr lang="de-DE" sz="2000" dirty="0" err="1" smtClean="0"/>
              <a:t>training</a:t>
            </a:r>
            <a:r>
              <a:rPr lang="de-DE" sz="2000" dirty="0"/>
              <a:t>)</a:t>
            </a:r>
            <a:endParaRPr lang="de-DE" sz="2000" dirty="0" smtClean="0"/>
          </a:p>
          <a:p>
            <a:pPr>
              <a:buClr>
                <a:srgbClr val="3366CC"/>
              </a:buClr>
              <a:buSzPct val="200000"/>
            </a:pPr>
            <a:r>
              <a:rPr lang="de-DE" sz="2000" dirty="0" smtClean="0"/>
              <a:t>Trust in </a:t>
            </a:r>
            <a:r>
              <a:rPr lang="de-DE" sz="2000" dirty="0" err="1" smtClean="0"/>
              <a:t>implementation</a:t>
            </a:r>
            <a:r>
              <a:rPr lang="de-DE" sz="2000" dirty="0" smtClean="0"/>
              <a:t> </a:t>
            </a:r>
            <a:r>
              <a:rPr lang="de-DE" sz="2000" dirty="0" err="1" smtClean="0"/>
              <a:t>is</a:t>
            </a:r>
            <a:r>
              <a:rPr lang="de-DE" sz="2000" dirty="0" smtClean="0"/>
              <a:t> </a:t>
            </a:r>
            <a:r>
              <a:rPr lang="de-DE" sz="2000" dirty="0" err="1" smtClean="0"/>
              <a:t>now</a:t>
            </a:r>
            <a:r>
              <a:rPr lang="de-DE" sz="2000" dirty="0" smtClean="0"/>
              <a:t> </a:t>
            </a:r>
            <a:r>
              <a:rPr lang="de-DE" sz="2000" dirty="0" err="1" smtClean="0"/>
              <a:t>needed</a:t>
            </a:r>
            <a:r>
              <a:rPr lang="de-DE" sz="2000" dirty="0" smtClean="0"/>
              <a:t>, but also open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obvious</a:t>
            </a:r>
            <a:r>
              <a:rPr lang="de-DE" sz="2000" dirty="0" smtClean="0"/>
              <a:t> </a:t>
            </a:r>
            <a:r>
              <a:rPr lang="de-DE" sz="2000" dirty="0" err="1" smtClean="0"/>
              <a:t>improvements</a:t>
            </a:r>
            <a:r>
              <a:rPr lang="de-DE" sz="2000" dirty="0" smtClean="0"/>
              <a:t> </a:t>
            </a:r>
          </a:p>
          <a:p>
            <a:pPr>
              <a:buClr>
                <a:srgbClr val="3366CC"/>
              </a:buClr>
              <a:buSzPct val="200000"/>
            </a:pPr>
            <a:r>
              <a:rPr lang="de-DE" sz="2000" dirty="0" err="1" smtClean="0"/>
              <a:t>Particular</a:t>
            </a:r>
            <a:r>
              <a:rPr lang="de-DE" sz="2000" dirty="0" smtClean="0"/>
              <a:t> </a:t>
            </a:r>
            <a:r>
              <a:rPr lang="de-DE" sz="2000" dirty="0" err="1"/>
              <a:t>c</a:t>
            </a:r>
            <a:r>
              <a:rPr lang="de-DE" sz="2000" dirty="0" err="1" smtClean="0"/>
              <a:t>hallenges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implementation</a:t>
            </a:r>
            <a:r>
              <a:rPr lang="de-DE" sz="2000" dirty="0" smtClean="0"/>
              <a:t>:</a:t>
            </a:r>
          </a:p>
          <a:p>
            <a:pPr lvl="1">
              <a:buClr>
                <a:srgbClr val="3366CC"/>
              </a:buClr>
            </a:pPr>
            <a:r>
              <a:rPr lang="de-DE" sz="1600" dirty="0" smtClean="0"/>
              <a:t>Transition </a:t>
            </a:r>
            <a:r>
              <a:rPr lang="de-DE" sz="1600" dirty="0" err="1" smtClean="0"/>
              <a:t>from</a:t>
            </a:r>
            <a:r>
              <a:rPr lang="de-DE" sz="1600" dirty="0" smtClean="0"/>
              <a:t> </a:t>
            </a:r>
            <a:r>
              <a:rPr lang="de-DE" sz="1600" dirty="0" err="1" smtClean="0"/>
              <a:t>early</a:t>
            </a:r>
            <a:r>
              <a:rPr lang="de-DE" sz="1600" dirty="0" smtClean="0"/>
              <a:t> </a:t>
            </a:r>
            <a:r>
              <a:rPr lang="de-DE" sz="1600" dirty="0" err="1" smtClean="0"/>
              <a:t>implementation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binding</a:t>
            </a:r>
            <a:r>
              <a:rPr lang="de-DE" sz="1600" dirty="0" smtClean="0"/>
              <a:t> </a:t>
            </a:r>
            <a:r>
              <a:rPr lang="de-DE" sz="1600" dirty="0" err="1" smtClean="0"/>
              <a:t>process</a:t>
            </a:r>
            <a:r>
              <a:rPr lang="de-DE" sz="1600" dirty="0" smtClean="0"/>
              <a:t> </a:t>
            </a:r>
            <a:r>
              <a:rPr lang="de-DE" sz="1600" dirty="0" err="1" smtClean="0"/>
              <a:t>raises</a:t>
            </a:r>
            <a:r>
              <a:rPr lang="de-DE" sz="1600" dirty="0" smtClean="0"/>
              <a:t> </a:t>
            </a:r>
            <a:r>
              <a:rPr lang="de-DE" sz="1600" dirty="0" err="1" smtClean="0"/>
              <a:t>detailed</a:t>
            </a:r>
            <a:r>
              <a:rPr lang="de-DE" sz="1600" dirty="0" smtClean="0"/>
              <a:t> </a:t>
            </a:r>
            <a:r>
              <a:rPr lang="de-DE" sz="1600" dirty="0" err="1" smtClean="0"/>
              <a:t>issues</a:t>
            </a:r>
            <a:r>
              <a:rPr lang="de-DE" sz="1600" dirty="0"/>
              <a:t> </a:t>
            </a:r>
            <a:r>
              <a:rPr lang="de-DE" sz="1600" dirty="0" smtClean="0"/>
              <a:t>(</a:t>
            </a:r>
            <a:r>
              <a:rPr lang="de-DE" sz="1600" dirty="0" err="1" smtClean="0"/>
              <a:t>decision</a:t>
            </a:r>
            <a:r>
              <a:rPr lang="de-DE" sz="1600" dirty="0" smtClean="0"/>
              <a:t> </a:t>
            </a:r>
            <a:r>
              <a:rPr lang="de-DE" sz="1600" dirty="0" err="1" smtClean="0"/>
              <a:t>making</a:t>
            </a:r>
            <a:r>
              <a:rPr lang="de-DE" sz="1600" dirty="0" smtClean="0"/>
              <a:t>/</a:t>
            </a:r>
            <a:r>
              <a:rPr lang="de-DE" sz="1600" dirty="0" err="1" smtClean="0"/>
              <a:t>voting</a:t>
            </a:r>
            <a:r>
              <a:rPr lang="de-DE" sz="1600" dirty="0" smtClean="0"/>
              <a:t>, </a:t>
            </a:r>
            <a:r>
              <a:rPr lang="de-DE" sz="1600" dirty="0" err="1" smtClean="0"/>
              <a:t>cost</a:t>
            </a:r>
            <a:r>
              <a:rPr lang="de-DE" sz="1600" dirty="0" smtClean="0"/>
              <a:t> </a:t>
            </a:r>
            <a:r>
              <a:rPr lang="de-DE" sz="1600" dirty="0" err="1" smtClean="0"/>
              <a:t>sharing</a:t>
            </a:r>
            <a:r>
              <a:rPr lang="de-DE" sz="1600" dirty="0" smtClean="0"/>
              <a:t>, etc.)</a:t>
            </a:r>
          </a:p>
          <a:p>
            <a:pPr lvl="1">
              <a:buClr>
                <a:srgbClr val="3366CC"/>
              </a:buClr>
            </a:pPr>
            <a:r>
              <a:rPr lang="de-DE" sz="1600" dirty="0" err="1" smtClean="0"/>
              <a:t>Prioritize</a:t>
            </a:r>
            <a:r>
              <a:rPr lang="de-DE" sz="1600" dirty="0" smtClean="0"/>
              <a:t> </a:t>
            </a:r>
            <a:r>
              <a:rPr lang="de-DE" sz="1600" dirty="0" err="1" smtClean="0"/>
              <a:t>most</a:t>
            </a:r>
            <a:r>
              <a:rPr lang="de-DE" sz="1600" dirty="0" smtClean="0"/>
              <a:t> </a:t>
            </a:r>
            <a:r>
              <a:rPr lang="de-DE" sz="1600" dirty="0" err="1" smtClean="0"/>
              <a:t>important</a:t>
            </a:r>
            <a:r>
              <a:rPr lang="de-DE" sz="1600" dirty="0" smtClean="0"/>
              <a:t> </a:t>
            </a:r>
            <a:r>
              <a:rPr lang="de-DE" sz="1600" dirty="0" err="1" smtClean="0"/>
              <a:t>elements</a:t>
            </a:r>
            <a:r>
              <a:rPr lang="de-DE" sz="1600" dirty="0" smtClean="0"/>
              <a:t> (e.g. </a:t>
            </a:r>
            <a:r>
              <a:rPr lang="de-DE" sz="1600" dirty="0" err="1" smtClean="0"/>
              <a:t>Balancing</a:t>
            </a:r>
            <a:r>
              <a:rPr lang="de-DE" sz="1600" dirty="0" smtClean="0"/>
              <a:t> – </a:t>
            </a:r>
            <a:r>
              <a:rPr lang="de-DE" sz="1600" dirty="0" err="1" smtClean="0"/>
              <a:t>products</a:t>
            </a:r>
            <a:r>
              <a:rPr lang="de-DE" sz="1600" dirty="0" smtClean="0"/>
              <a:t>, </a:t>
            </a:r>
            <a:r>
              <a:rPr lang="de-DE" sz="1600" dirty="0" err="1" smtClean="0"/>
              <a:t>CoBAs</a:t>
            </a:r>
            <a:r>
              <a:rPr lang="de-DE" sz="1600" dirty="0" smtClean="0"/>
              <a:t>, etc.)</a:t>
            </a:r>
          </a:p>
          <a:p>
            <a:pPr lvl="1">
              <a:buClr>
                <a:srgbClr val="3366CC"/>
              </a:buClr>
            </a:pPr>
            <a:r>
              <a:rPr lang="de-DE" sz="1600" dirty="0" err="1" smtClean="0"/>
              <a:t>Coordination</a:t>
            </a:r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</a:t>
            </a:r>
            <a:r>
              <a:rPr lang="de-DE" sz="1600" dirty="0" err="1" smtClean="0"/>
              <a:t>proposals</a:t>
            </a:r>
            <a:r>
              <a:rPr lang="de-DE" sz="1600" dirty="0" smtClean="0"/>
              <a:t> (ENTSO-E/TSOs </a:t>
            </a:r>
            <a:r>
              <a:rPr lang="de-DE" sz="1600" dirty="0" err="1" smtClean="0"/>
              <a:t>or</a:t>
            </a:r>
            <a:r>
              <a:rPr lang="de-DE" sz="1600" dirty="0" smtClean="0"/>
              <a:t> NEMOs)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approvals</a:t>
            </a:r>
            <a:r>
              <a:rPr lang="de-DE" sz="1600" dirty="0" smtClean="0"/>
              <a:t> (ACER/NRAs)</a:t>
            </a:r>
          </a:p>
          <a:p>
            <a:pPr lvl="1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073457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000500" y="1052736"/>
            <a:ext cx="71438" cy="5305202"/>
          </a:xfrm>
          <a:prstGeom prst="rect">
            <a:avLst/>
          </a:prstGeom>
          <a:solidFill>
            <a:schemeClr val="accent2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3795" name="Title 1"/>
          <p:cNvSpPr>
            <a:spLocks noGrp="1"/>
          </p:cNvSpPr>
          <p:nvPr>
            <p:ph type="title"/>
          </p:nvPr>
        </p:nvSpPr>
        <p:spPr bwMode="auto">
          <a:xfrm>
            <a:off x="2339975" y="-17463"/>
            <a:ext cx="6696521" cy="11430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2400" dirty="0" smtClean="0">
                <a:solidFill>
                  <a:schemeClr val="bg1"/>
                </a:solidFill>
                <a:ea typeface="ＭＳ Ｐゴシック" pitchFamily="34" charset="-128"/>
              </a:rPr>
              <a:t>Building blocks of IEM: What has been done - what is missing ?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1000125" y="4221088"/>
            <a:ext cx="5072063" cy="170822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914400">
              <a:defRPr/>
            </a:pPr>
            <a:r>
              <a:rPr lang="en-GB" dirty="0" smtClean="0">
                <a:solidFill>
                  <a:schemeClr val="bg1"/>
                </a:solidFill>
              </a:rPr>
              <a:t>Scope of NCs/Guidelines is on wholesale market and transmission:</a:t>
            </a:r>
          </a:p>
          <a:p>
            <a:pPr algn="ctr" defTabSz="914400">
              <a:defRPr/>
            </a:pPr>
            <a:r>
              <a:rPr lang="en-GB" dirty="0" smtClean="0">
                <a:solidFill>
                  <a:schemeClr val="bg1"/>
                </a:solidFill>
              </a:rPr>
              <a:t>Optimise </a:t>
            </a:r>
            <a:r>
              <a:rPr lang="en-GB" dirty="0">
                <a:solidFill>
                  <a:schemeClr val="bg1"/>
                </a:solidFill>
              </a:rPr>
              <a:t>cross-border </a:t>
            </a:r>
            <a:r>
              <a:rPr lang="en-GB" dirty="0" smtClean="0">
                <a:solidFill>
                  <a:schemeClr val="bg1"/>
                </a:solidFill>
              </a:rPr>
              <a:t>flows</a:t>
            </a:r>
            <a:r>
              <a:rPr lang="en-GB" dirty="0">
                <a:solidFill>
                  <a:schemeClr val="bg1"/>
                </a:solidFill>
              </a:rPr>
              <a:t/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(market coupling, 2014 </a:t>
            </a:r>
            <a:r>
              <a:rPr lang="en-GB" sz="1600" dirty="0" smtClean="0">
                <a:solidFill>
                  <a:schemeClr val="bg1"/>
                </a:solidFill>
              </a:rPr>
              <a:t>electricity target </a:t>
            </a:r>
            <a:r>
              <a:rPr lang="en-GB" sz="1600" dirty="0">
                <a:solidFill>
                  <a:schemeClr val="bg1"/>
                </a:solidFill>
              </a:rPr>
              <a:t>model</a:t>
            </a:r>
            <a:r>
              <a:rPr lang="en-GB" sz="1600" dirty="0" smtClean="0">
                <a:solidFill>
                  <a:schemeClr val="bg1"/>
                </a:solidFill>
              </a:rPr>
              <a:t>)</a:t>
            </a:r>
          </a:p>
          <a:p>
            <a:pPr algn="ctr" defTabSz="914400">
              <a:defRPr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1947863" y="3645024"/>
            <a:ext cx="5072062" cy="576064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914400">
              <a:defRPr/>
            </a:pPr>
            <a:r>
              <a:rPr lang="en-GB" sz="1400" dirty="0">
                <a:solidFill>
                  <a:schemeClr val="bg1"/>
                </a:solidFill>
              </a:rPr>
              <a:t>Improve cross-border capacity</a:t>
            </a:r>
            <a:br>
              <a:rPr lang="en-GB" sz="1400" dirty="0">
                <a:solidFill>
                  <a:schemeClr val="bg1"/>
                </a:solidFill>
              </a:rPr>
            </a:br>
            <a:r>
              <a:rPr lang="en-GB" sz="1200" dirty="0">
                <a:solidFill>
                  <a:schemeClr val="bg1"/>
                </a:solidFill>
              </a:rPr>
              <a:t>(infrastructure regulation)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3676402" y="2014860"/>
            <a:ext cx="5072062" cy="1630163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914400">
              <a:defRPr/>
            </a:pPr>
            <a:r>
              <a:rPr lang="en-GB" dirty="0" smtClean="0">
                <a:solidFill>
                  <a:schemeClr val="bg1"/>
                </a:solidFill>
              </a:rPr>
              <a:t>Further improvements in functioning/alignment of national </a:t>
            </a:r>
            <a:r>
              <a:rPr lang="en-GB" dirty="0">
                <a:solidFill>
                  <a:schemeClr val="bg1"/>
                </a:solidFill>
              </a:rPr>
              <a:t>markets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sz="1600" dirty="0" smtClean="0">
                <a:solidFill>
                  <a:schemeClr val="bg1"/>
                </a:solidFill>
              </a:rPr>
              <a:t>(RES </a:t>
            </a:r>
            <a:r>
              <a:rPr lang="en-GB" sz="1600" dirty="0">
                <a:solidFill>
                  <a:schemeClr val="bg1"/>
                </a:solidFill>
              </a:rPr>
              <a:t>support, </a:t>
            </a:r>
            <a:r>
              <a:rPr lang="en-GB" sz="1600" dirty="0" smtClean="0">
                <a:solidFill>
                  <a:schemeClr val="bg1"/>
                </a:solidFill>
              </a:rPr>
              <a:t>generation adequacy and CRMs, retail markets and DSR, tariffs, </a:t>
            </a:r>
            <a:r>
              <a:rPr lang="en-GB" sz="1600" dirty="0" err="1" smtClean="0">
                <a:solidFill>
                  <a:schemeClr val="bg1"/>
                </a:solidFill>
              </a:rPr>
              <a:t>etc</a:t>
            </a:r>
            <a:r>
              <a:rPr lang="en-GB" sz="1600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1000125" y="6357938"/>
            <a:ext cx="6572250" cy="714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3800" name="TextBox 12"/>
          <p:cNvSpPr txBox="1">
            <a:spLocks noChangeArrowheads="1"/>
          </p:cNvSpPr>
          <p:nvPr/>
        </p:nvSpPr>
        <p:spPr bwMode="auto">
          <a:xfrm>
            <a:off x="714375" y="6357938"/>
            <a:ext cx="21796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GB" altLang="en-US"/>
              <a:t>2006 </a:t>
            </a:r>
            <a:r>
              <a:rPr lang="en-GB" altLang="en-US" sz="1100"/>
              <a:t>– start of market coupling</a:t>
            </a:r>
          </a:p>
        </p:txBody>
      </p:sp>
      <p:sp>
        <p:nvSpPr>
          <p:cNvPr id="33801" name="TextBox 13"/>
          <p:cNvSpPr txBox="1">
            <a:spLocks noChangeArrowheads="1"/>
          </p:cNvSpPr>
          <p:nvPr/>
        </p:nvSpPr>
        <p:spPr bwMode="auto">
          <a:xfrm>
            <a:off x="3705225" y="6357938"/>
            <a:ext cx="13356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GB" altLang="en-US" dirty="0" smtClean="0"/>
              <a:t>2015</a:t>
            </a:r>
            <a:r>
              <a:rPr lang="en-GB" altLang="en-US" sz="1100" dirty="0" smtClean="0"/>
              <a:t> </a:t>
            </a:r>
            <a:r>
              <a:rPr lang="en-GB" altLang="en-US" sz="1100" dirty="0"/>
              <a:t>- today</a:t>
            </a:r>
            <a:endParaRPr lang="en-GB" altLang="en-US" dirty="0"/>
          </a:p>
        </p:txBody>
      </p:sp>
      <p:sp>
        <p:nvSpPr>
          <p:cNvPr id="33802" name="TextBox 14"/>
          <p:cNvSpPr txBox="1">
            <a:spLocks noChangeArrowheads="1"/>
          </p:cNvSpPr>
          <p:nvPr/>
        </p:nvSpPr>
        <p:spPr bwMode="auto">
          <a:xfrm>
            <a:off x="7019925" y="63579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GB" altLang="en-US"/>
              <a:t>2025?</a:t>
            </a:r>
          </a:p>
        </p:txBody>
      </p:sp>
      <p:sp>
        <p:nvSpPr>
          <p:cNvPr id="2" name="Ovale Legende 1"/>
          <p:cNvSpPr/>
          <p:nvPr/>
        </p:nvSpPr>
        <p:spPr bwMode="auto">
          <a:xfrm>
            <a:off x="6444208" y="4278539"/>
            <a:ext cx="2464023" cy="1636217"/>
          </a:xfrm>
          <a:prstGeom prst="wedgeEllipseCallout">
            <a:avLst>
              <a:gd name="adj1" fmla="val -81862"/>
              <a:gd name="adj2" fmla="val 9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948264" y="4365104"/>
            <a:ext cx="14401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err="1" smtClean="0"/>
              <a:t>Ongoing</a:t>
            </a:r>
            <a:r>
              <a:rPr lang="de-DE" sz="1400" b="1" dirty="0" smtClean="0"/>
              <a:t> –not </a:t>
            </a:r>
            <a:r>
              <a:rPr lang="de-DE" sz="1400" b="1" dirty="0" err="1" smtClean="0"/>
              <a:t>necessarily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new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processes</a:t>
            </a:r>
            <a:r>
              <a:rPr lang="de-DE" sz="1400" b="1" dirty="0"/>
              <a:t> </a:t>
            </a:r>
            <a:r>
              <a:rPr lang="de-DE" sz="1400" b="1" dirty="0" err="1" smtClean="0"/>
              <a:t>to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be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started</a:t>
            </a:r>
            <a:endParaRPr lang="de-DE" sz="1400" b="1" dirty="0"/>
          </a:p>
        </p:txBody>
      </p:sp>
      <p:sp>
        <p:nvSpPr>
          <p:cNvPr id="21" name="Ovale Legende 20"/>
          <p:cNvSpPr/>
          <p:nvPr/>
        </p:nvSpPr>
        <p:spPr bwMode="auto">
          <a:xfrm>
            <a:off x="251521" y="980728"/>
            <a:ext cx="2928354" cy="2068265"/>
          </a:xfrm>
          <a:prstGeom prst="wedgeEllipseCallout">
            <a:avLst>
              <a:gd name="adj1" fmla="val 82113"/>
              <a:gd name="adj2" fmla="val 23492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400" b="1" dirty="0" smtClean="0"/>
              <a:t>Topics on </a:t>
            </a:r>
            <a:r>
              <a:rPr lang="de-DE" sz="1400" b="1" dirty="0" err="1" smtClean="0"/>
              <a:t>the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agenda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Energy</a:t>
            </a:r>
            <a:r>
              <a:rPr lang="de-DE" sz="1400" b="1" dirty="0" smtClean="0"/>
              <a:t> Union – will </a:t>
            </a:r>
            <a:r>
              <a:rPr lang="de-DE" sz="1400" b="1" dirty="0" err="1" smtClean="0"/>
              <a:t>use</a:t>
            </a:r>
            <a:r>
              <a:rPr lang="de-DE" sz="1400" b="1" dirty="0" smtClean="0"/>
              <a:t> different legal </a:t>
            </a:r>
            <a:r>
              <a:rPr lang="de-DE" sz="1400" b="1" dirty="0" err="1" smtClean="0"/>
              <a:t>instruments</a:t>
            </a:r>
            <a:r>
              <a:rPr lang="de-DE" sz="1400" b="1" dirty="0" smtClean="0"/>
              <a:t> – </a:t>
            </a:r>
            <a:r>
              <a:rPr lang="de-DE" sz="1400" b="1" dirty="0" err="1" smtClean="0"/>
              <a:t>probably</a:t>
            </a:r>
            <a:r>
              <a:rPr lang="de-DE" sz="1400" b="1" dirty="0" smtClean="0"/>
              <a:t> not NCs &amp; Guidelines</a:t>
            </a:r>
            <a:endParaRPr lang="de-DE" sz="1400" b="1" dirty="0"/>
          </a:p>
        </p:txBody>
      </p:sp>
      <p:sp>
        <p:nvSpPr>
          <p:cNvPr id="23" name="Ovale Legende 22"/>
          <p:cNvSpPr/>
          <p:nvPr/>
        </p:nvSpPr>
        <p:spPr bwMode="auto">
          <a:xfrm>
            <a:off x="106462" y="3254771"/>
            <a:ext cx="1841401" cy="780505"/>
          </a:xfrm>
          <a:prstGeom prst="wedgeEllipseCallout">
            <a:avLst>
              <a:gd name="adj1" fmla="val 82113"/>
              <a:gd name="adj2" fmla="val 23492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400" b="1" dirty="0" smtClean="0"/>
              <a:t>Not </a:t>
            </a:r>
            <a:r>
              <a:rPr lang="de-DE" sz="1400" b="1" dirty="0" err="1" smtClean="0"/>
              <a:t>scope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today</a:t>
            </a:r>
            <a:endParaRPr lang="de-DE" sz="1400" b="1" dirty="0"/>
          </a:p>
        </p:txBody>
      </p:sp>
    </p:spTree>
    <p:extLst>
      <p:ext uri="{BB962C8B-B14F-4D97-AF65-F5344CB8AC3E}">
        <p14:creationId xmlns:p14="http://schemas.microsoft.com/office/powerpoint/2010/main" val="276546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asellaDiTesto 5"/>
          <p:cNvSpPr txBox="1">
            <a:spLocks noChangeArrowheads="1"/>
          </p:cNvSpPr>
          <p:nvPr/>
        </p:nvSpPr>
        <p:spPr bwMode="auto">
          <a:xfrm>
            <a:off x="1262063" y="1452563"/>
            <a:ext cx="66230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hangingPunct="1"/>
            <a:r>
              <a:rPr lang="en-GB" sz="7200">
                <a:solidFill>
                  <a:srgbClr val="FFFFFF"/>
                </a:solidFill>
                <a:latin typeface="Verdana" pitchFamily="34" charset="0"/>
                <a:cs typeface="Arial" charset="0"/>
              </a:rPr>
              <a:t>Thank you for your attention</a:t>
            </a:r>
          </a:p>
        </p:txBody>
      </p:sp>
      <p:sp>
        <p:nvSpPr>
          <p:cNvPr id="13315" name="Content Placeholder 6"/>
          <p:cNvSpPr>
            <a:spLocks/>
          </p:cNvSpPr>
          <p:nvPr/>
        </p:nvSpPr>
        <p:spPr bwMode="auto">
          <a:xfrm>
            <a:off x="250825" y="765175"/>
            <a:ext cx="8447088" cy="50974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444500" indent="-444500" algn="ctr" defTabSz="457200">
              <a:buClr>
                <a:srgbClr val="005BAB"/>
              </a:buClr>
              <a:buSzPct val="400000"/>
              <a:buFont typeface="Trebuchet MS" pitchFamily="34" charset="0"/>
              <a:buNone/>
            </a:pPr>
            <a:endParaRPr lang="fr-FR" sz="28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3316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350"/>
            <a:ext cx="9144000" cy="698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itle 1"/>
          <p:cNvSpPr>
            <a:spLocks/>
          </p:cNvSpPr>
          <p:nvPr/>
        </p:nvSpPr>
        <p:spPr bwMode="auto">
          <a:xfrm>
            <a:off x="3476625" y="3094038"/>
            <a:ext cx="40068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b="1">
                <a:solidFill>
                  <a:srgbClr val="FFFFFF"/>
                </a:solidFill>
                <a:cs typeface="Arial" charset="0"/>
              </a:rPr>
              <a:t>Thank you for </a:t>
            </a:r>
            <a:br>
              <a:rPr lang="en-US" sz="3200" b="1">
                <a:solidFill>
                  <a:srgbClr val="FFFFFF"/>
                </a:solidFill>
                <a:cs typeface="Arial" charset="0"/>
              </a:rPr>
            </a:br>
            <a:r>
              <a:rPr lang="en-US" sz="3200" b="1">
                <a:solidFill>
                  <a:srgbClr val="FFFFFF"/>
                </a:solidFill>
                <a:cs typeface="Arial" charset="0"/>
              </a:rPr>
              <a:t>your attention !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-324544" y="548680"/>
            <a:ext cx="3051876" cy="1349307"/>
            <a:chOff x="-280975" y="635006"/>
            <a:chExt cx="3051876" cy="1349307"/>
          </a:xfrm>
        </p:grpSpPr>
        <p:sp>
          <p:nvSpPr>
            <p:cNvPr id="7" name="Rectangle à coins arrondis 7"/>
            <p:cNvSpPr/>
            <p:nvPr/>
          </p:nvSpPr>
          <p:spPr>
            <a:xfrm>
              <a:off x="-280975" y="635006"/>
              <a:ext cx="3051876" cy="134930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lang="fr-BE">
                <a:solidFill>
                  <a:srgbClr val="FFFFFF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21" y="801511"/>
              <a:ext cx="2299484" cy="10473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793534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-th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hema">
      <a:majorFont>
        <a:latin typeface="Verdana"/>
        <a:ea typeface="ＭＳ Ｐゴシック"/>
        <a:cs typeface="ＭＳ Ｐゴシック"/>
      </a:majorFont>
      <a:minorFont>
        <a:latin typeface="Verdana"/>
        <a:ea typeface="ＭＳ Ｐゴシック"/>
        <a:cs typeface="ＭＳ Ｐゴシック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Office-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239</Words>
  <Application>Microsoft Office PowerPoint</Application>
  <PresentationFormat>On-screen Show (4:3)</PresentationFormat>
  <Paragraphs>30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Office-thema</vt:lpstr>
      <vt:lpstr>ACER new presentation template</vt:lpstr>
      <vt:lpstr>PowerPoint Presentation</vt:lpstr>
      <vt:lpstr>PowerPoint Presentation</vt:lpstr>
      <vt:lpstr>Building blocks of IEM: What has been done - what is missing ?</vt:lpstr>
      <vt:lpstr>PowerPoint Presentation</vt:lpstr>
    </vt:vector>
  </TitlesOfParts>
  <Company>COMMISSION DE REGULATION DE L'ENERGIE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 Montigny</dc:creator>
  <cp:lastModifiedBy>Kokesova Katerina</cp:lastModifiedBy>
  <cp:revision>209</cp:revision>
  <cp:lastPrinted>2014-09-19T07:49:42Z</cp:lastPrinted>
  <dcterms:created xsi:type="dcterms:W3CDTF">2014-03-10T13:55:53Z</dcterms:created>
  <dcterms:modified xsi:type="dcterms:W3CDTF">2015-05-29T07:28:51Z</dcterms:modified>
</cp:coreProperties>
</file>