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handoutMasterIdLst>
    <p:handoutMasterId r:id="rId10"/>
  </p:handoutMasterIdLst>
  <p:sldIdLst>
    <p:sldId id="256" r:id="rId2"/>
    <p:sldId id="372" r:id="rId3"/>
    <p:sldId id="367" r:id="rId4"/>
    <p:sldId id="368" r:id="rId5"/>
    <p:sldId id="369" r:id="rId6"/>
    <p:sldId id="346" r:id="rId7"/>
    <p:sldId id="370" r:id="rId8"/>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a:srgbClr val="3333CC"/>
    <a:srgbClr val="CC6600"/>
    <a:srgbClr val="0099FF"/>
    <a:srgbClr val="00FF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625" autoAdjust="0"/>
  </p:normalViewPr>
  <p:slideViewPr>
    <p:cSldViewPr>
      <p:cViewPr>
        <p:scale>
          <a:sx n="78" d="100"/>
          <a:sy n="78" d="100"/>
        </p:scale>
        <p:origin x="-360" y="-7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BE"/>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F4344A27-4E53-49BF-AE0B-A4759904FFB1}" type="datetimeFigureOut">
              <a:rPr lang="fr-BE" smtClean="0"/>
              <a:pPr/>
              <a:t>29/05/2015</a:t>
            </a:fld>
            <a:endParaRPr lang="fr-BE"/>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fr-BE"/>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09689D05-1AFB-4941-B91B-90D9D6C84A31}" type="slidenum">
              <a:rPr lang="fr-BE" smtClean="0"/>
              <a:pPr/>
              <a:t>‹#›</a:t>
            </a:fld>
            <a:endParaRPr lang="fr-BE"/>
          </a:p>
        </p:txBody>
      </p:sp>
    </p:spTree>
    <p:extLst>
      <p:ext uri="{BB962C8B-B14F-4D97-AF65-F5344CB8AC3E}">
        <p14:creationId xmlns:p14="http://schemas.microsoft.com/office/powerpoint/2010/main" val="9586660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BE"/>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41ACB411-B233-42D6-AE95-E0FECBE8AF49}" type="datetimeFigureOut">
              <a:rPr lang="fr-BE" smtClean="0"/>
              <a:pPr/>
              <a:t>29/05/2015</a:t>
            </a:fld>
            <a:endParaRPr lang="fr-BE"/>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fr-BE"/>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fr-BE"/>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A8750391-F1AA-42C5-B78B-A12CA5DBA699}" type="slidenum">
              <a:rPr lang="fr-BE" smtClean="0"/>
              <a:pPr/>
              <a:t>‹#›</a:t>
            </a:fld>
            <a:endParaRPr lang="fr-BE"/>
          </a:p>
        </p:txBody>
      </p:sp>
    </p:spTree>
    <p:extLst>
      <p:ext uri="{BB962C8B-B14F-4D97-AF65-F5344CB8AC3E}">
        <p14:creationId xmlns:p14="http://schemas.microsoft.com/office/powerpoint/2010/main" val="85887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err="1" smtClean="0"/>
              <a:t>Please</a:t>
            </a:r>
            <a:r>
              <a:rPr lang="fr-BE" dirty="0" smtClean="0"/>
              <a:t> </a:t>
            </a:r>
            <a:r>
              <a:rPr lang="fr-BE" dirty="0" err="1" smtClean="0"/>
              <a:t>fill</a:t>
            </a:r>
            <a:r>
              <a:rPr lang="fr-BE" dirty="0" smtClean="0"/>
              <a:t>-in </a:t>
            </a:r>
            <a:r>
              <a:rPr lang="fr-BE" dirty="0" err="1" smtClean="0"/>
              <a:t>your</a:t>
            </a:r>
            <a:r>
              <a:rPr lang="fr-BE" dirty="0" smtClean="0"/>
              <a:t> </a:t>
            </a:r>
            <a:r>
              <a:rPr lang="fr-BE" dirty="0" err="1" smtClean="0"/>
              <a:t>name</a:t>
            </a:r>
            <a:r>
              <a:rPr lang="fr-BE" dirty="0" smtClean="0"/>
              <a:t>, the </a:t>
            </a:r>
            <a:r>
              <a:rPr lang="fr-BE" dirty="0" err="1" smtClean="0"/>
              <a:t>event</a:t>
            </a:r>
            <a:r>
              <a:rPr lang="fr-BE" dirty="0" smtClean="0"/>
              <a:t>,</a:t>
            </a:r>
            <a:r>
              <a:rPr lang="fr-BE" baseline="0" dirty="0" smtClean="0"/>
              <a:t> date and location</a:t>
            </a:r>
            <a:endParaRPr lang="fr-BE" dirty="0"/>
          </a:p>
        </p:txBody>
      </p:sp>
      <p:sp>
        <p:nvSpPr>
          <p:cNvPr id="4" name="Slide Number Placeholder 3"/>
          <p:cNvSpPr>
            <a:spLocks noGrp="1"/>
          </p:cNvSpPr>
          <p:nvPr>
            <p:ph type="sldNum" sz="quarter" idx="10"/>
          </p:nvPr>
        </p:nvSpPr>
        <p:spPr/>
        <p:txBody>
          <a:bodyPr/>
          <a:lstStyle/>
          <a:p>
            <a:fld id="{A8750391-F1AA-42C5-B78B-A12CA5DBA699}" type="slidenum">
              <a:rPr lang="fr-BE" smtClean="0"/>
              <a:pPr/>
              <a:t>1</a:t>
            </a:fld>
            <a:endParaRPr lang="fr-BE"/>
          </a:p>
        </p:txBody>
      </p:sp>
    </p:spTree>
    <p:extLst>
      <p:ext uri="{BB962C8B-B14F-4D97-AF65-F5344CB8AC3E}">
        <p14:creationId xmlns:p14="http://schemas.microsoft.com/office/powerpoint/2010/main" val="19566393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512889"/>
          </a:xfrm>
        </p:spPr>
        <p:txBody>
          <a:bodyPr/>
          <a:lstStyle>
            <a:lvl1pPr>
              <a:defRPr>
                <a:solidFill>
                  <a:schemeClr val="tx2"/>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668159DF-B5AF-4FA9-807B-F03BCA2341DF}" type="datetimeFigureOut">
              <a:rPr lang="en-US" smtClean="0"/>
              <a:pPr/>
              <a:t>5/29/2015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6D02DD-F215-451D-8914-AED3C3173F12}" type="slidenum">
              <a:rPr lang="en-GB" smtClean="0"/>
              <a:pPr/>
              <a:t>‹#›</a:t>
            </a:fld>
            <a:endParaRPr lang="en-GB"/>
          </a:p>
        </p:txBody>
      </p:sp>
      <p:pic>
        <p:nvPicPr>
          <p:cNvPr id="2051" name="Picture 3" descr="C:\Users\EuroPEX\Documents\EuroPEX\Templates\Logos\Logo Triographics\Logo-Europex-CMJN.gif"/>
          <p:cNvPicPr>
            <a:picLocks noChangeAspect="1" noChangeArrowheads="1"/>
          </p:cNvPicPr>
          <p:nvPr userDrawn="1"/>
        </p:nvPicPr>
        <p:blipFill>
          <a:blip r:embed="rId2" cstate="print"/>
          <a:srcRect/>
          <a:stretch>
            <a:fillRect/>
          </a:stretch>
        </p:blipFill>
        <p:spPr bwMode="auto">
          <a:xfrm>
            <a:off x="3143240" y="857232"/>
            <a:ext cx="3057390" cy="839826"/>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8159DF-B5AF-4FA9-807B-F03BCA2341DF}" type="datetimeFigureOut">
              <a:rPr lang="en-US" smtClean="0"/>
              <a:pPr/>
              <a:t>5/29/2015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6D02DD-F215-451D-8914-AED3C3173F1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8159DF-B5AF-4FA9-807B-F03BCA2341DF}" type="datetimeFigureOut">
              <a:rPr lang="en-US" smtClean="0"/>
              <a:pPr/>
              <a:t>5/29/2015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6D02DD-F215-451D-8914-AED3C3173F1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rmAutofit/>
          </a:bodyPr>
          <a:lstStyle>
            <a:lvl1pPr algn="l">
              <a:defRPr sz="3600">
                <a:solidFill>
                  <a:schemeClr val="tx2"/>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285860"/>
            <a:ext cx="8229600" cy="484030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668159DF-B5AF-4FA9-807B-F03BCA2341DF}" type="datetimeFigureOut">
              <a:rPr lang="en-US" smtClean="0"/>
              <a:pPr/>
              <a:t>5/29/2015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6D02DD-F215-451D-8914-AED3C3173F12}" type="slidenum">
              <a:rPr lang="en-GB" smtClean="0"/>
              <a:pPr/>
              <a:t>‹#›</a:t>
            </a:fld>
            <a:endParaRPr lang="en-GB"/>
          </a:p>
        </p:txBody>
      </p:sp>
      <p:pic>
        <p:nvPicPr>
          <p:cNvPr id="8" name="Picture 3" descr="C:\Users\EuroPEX\Documents\EuroPEX\Templates\Logos\Logo Triographics\Logo-Europex-CMJN.gif"/>
          <p:cNvPicPr>
            <a:picLocks noChangeAspect="1" noChangeArrowheads="1"/>
          </p:cNvPicPr>
          <p:nvPr userDrawn="1"/>
        </p:nvPicPr>
        <p:blipFill>
          <a:blip r:embed="rId2" cstate="print"/>
          <a:srcRect/>
          <a:stretch>
            <a:fillRect/>
          </a:stretch>
        </p:blipFill>
        <p:spPr bwMode="auto">
          <a:xfrm>
            <a:off x="6643702" y="6072206"/>
            <a:ext cx="2340632" cy="642942"/>
          </a:xfrm>
          <a:prstGeom prst="rect">
            <a:avLst/>
          </a:prstGeom>
          <a:noFill/>
        </p:spPr>
      </p:pic>
      <p:sp>
        <p:nvSpPr>
          <p:cNvPr id="14" name="TextBox 13"/>
          <p:cNvSpPr txBox="1"/>
          <p:nvPr userDrawn="1"/>
        </p:nvSpPr>
        <p:spPr>
          <a:xfrm>
            <a:off x="-71470" y="6396359"/>
            <a:ext cx="714380" cy="461665"/>
          </a:xfrm>
          <a:prstGeom prst="rect">
            <a:avLst/>
          </a:prstGeom>
          <a:noFill/>
        </p:spPr>
        <p:txBody>
          <a:bodyPr wrap="square" rtlCol="0">
            <a:spAutoFit/>
          </a:bodyPr>
          <a:lstStyle/>
          <a:p>
            <a:pPr algn="r"/>
            <a:fld id="{4ED3B122-2B7C-4DB3-BE60-827F4D04CB08}" type="slidenum">
              <a:rPr lang="en-GB" sz="2400" b="1" i="1" smtClean="0">
                <a:solidFill>
                  <a:srgbClr val="FFC000"/>
                </a:solidFill>
                <a:effectLst>
                  <a:outerShdw blurRad="38100" dist="38100" dir="2700000" algn="tl">
                    <a:srgbClr val="000000">
                      <a:alpha val="43137"/>
                    </a:srgbClr>
                  </a:outerShdw>
                </a:effectLst>
              </a:rPr>
              <a:pPr algn="r"/>
              <a:t>‹#›</a:t>
            </a:fld>
            <a:endParaRPr lang="en-GB" sz="2400" b="1" i="1" dirty="0">
              <a:solidFill>
                <a:srgbClr val="FFC000"/>
              </a:solidFill>
              <a:effectLst>
                <a:outerShdw blurRad="38100" dist="38100" dir="2700000" algn="tl">
                  <a:srgbClr val="000000">
                    <a:alpha val="43137"/>
                  </a:srgbClr>
                </a:outerShdw>
              </a:effectLst>
            </a:endParaRPr>
          </a:p>
        </p:txBody>
      </p:sp>
      <p:cxnSp>
        <p:nvCxnSpPr>
          <p:cNvPr id="24" name="Straight Connector 23"/>
          <p:cNvCxnSpPr/>
          <p:nvPr userDrawn="1"/>
        </p:nvCxnSpPr>
        <p:spPr>
          <a:xfrm>
            <a:off x="500034" y="928670"/>
            <a:ext cx="8640000" cy="1588"/>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8159DF-B5AF-4FA9-807B-F03BCA2341DF}" type="datetimeFigureOut">
              <a:rPr lang="en-US" smtClean="0"/>
              <a:pPr/>
              <a:t>5/29/2015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6D02DD-F215-451D-8914-AED3C3173F1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68159DF-B5AF-4FA9-807B-F03BCA2341DF}" type="datetimeFigureOut">
              <a:rPr lang="en-US" smtClean="0"/>
              <a:pPr/>
              <a:t>5/29/2015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6D02DD-F215-451D-8914-AED3C3173F1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68159DF-B5AF-4FA9-807B-F03BCA2341DF}" type="datetimeFigureOut">
              <a:rPr lang="en-US" smtClean="0"/>
              <a:pPr/>
              <a:t>5/29/2015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26D02DD-F215-451D-8914-AED3C3173F1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68159DF-B5AF-4FA9-807B-F03BCA2341DF}" type="datetimeFigureOut">
              <a:rPr lang="en-US" smtClean="0"/>
              <a:pPr/>
              <a:t>5/29/2015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26D02DD-F215-451D-8914-AED3C3173F1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8159DF-B5AF-4FA9-807B-F03BCA2341DF}" type="datetimeFigureOut">
              <a:rPr lang="en-US" smtClean="0"/>
              <a:pPr/>
              <a:t>5/29/2015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26D02DD-F215-451D-8914-AED3C3173F1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8159DF-B5AF-4FA9-807B-F03BCA2341DF}" type="datetimeFigureOut">
              <a:rPr lang="en-US" smtClean="0"/>
              <a:pPr/>
              <a:t>5/29/2015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6D02DD-F215-451D-8914-AED3C3173F1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8159DF-B5AF-4FA9-807B-F03BCA2341DF}" type="datetimeFigureOut">
              <a:rPr lang="en-US" smtClean="0"/>
              <a:pPr/>
              <a:t>5/29/2015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6D02DD-F215-451D-8914-AED3C3173F1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8159DF-B5AF-4FA9-807B-F03BCA2341DF}" type="datetimeFigureOut">
              <a:rPr lang="en-US" smtClean="0"/>
              <a:pPr/>
              <a:t>5/29/2015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6D02DD-F215-451D-8914-AED3C3173F12}" type="slidenum">
              <a:rPr lang="en-GB" smtClean="0"/>
              <a:pPr/>
              <a:t>‹#›</a:t>
            </a:fld>
            <a:endParaRPr lang="en-GB"/>
          </a:p>
        </p:txBody>
      </p:sp>
      <p:sp>
        <p:nvSpPr>
          <p:cNvPr id="12" name="Rectangle 11"/>
          <p:cNvSpPr/>
          <p:nvPr userDrawn="1"/>
        </p:nvSpPr>
        <p:spPr>
          <a:xfrm>
            <a:off x="0" y="0"/>
            <a:ext cx="9144000" cy="14285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userDrawn="1"/>
        </p:nvSpPr>
        <p:spPr>
          <a:xfrm>
            <a:off x="504032" y="71414"/>
            <a:ext cx="8640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userDrawn="1"/>
        </p:nvSpPr>
        <p:spPr>
          <a:xfrm>
            <a:off x="0" y="6786586"/>
            <a:ext cx="9144000" cy="10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Isosceles Triangle 23"/>
          <p:cNvSpPr/>
          <p:nvPr userDrawn="1"/>
        </p:nvSpPr>
        <p:spPr>
          <a:xfrm rot="5400000">
            <a:off x="-90000" y="6516024"/>
            <a:ext cx="432000" cy="25200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userDrawn="1"/>
        </p:nvSpPr>
        <p:spPr>
          <a:xfrm>
            <a:off x="500034" y="6786586"/>
            <a:ext cx="8640000" cy="3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48159"/>
            <a:ext cx="7772400" cy="1512889"/>
          </a:xfrm>
        </p:spPr>
        <p:txBody>
          <a:bodyPr>
            <a:normAutofit/>
          </a:bodyPr>
          <a:lstStyle/>
          <a:p>
            <a:r>
              <a:rPr lang="en-GB" sz="4000" dirty="0" smtClean="0">
                <a:solidFill>
                  <a:schemeClr val="accent1"/>
                </a:solidFill>
                <a:effectLst>
                  <a:outerShdw blurRad="38100" dist="38100" dir="2700000" algn="tl">
                    <a:srgbClr val="000000">
                      <a:alpha val="43137"/>
                    </a:srgbClr>
                  </a:outerShdw>
                </a:effectLst>
              </a:rPr>
              <a:t/>
            </a:r>
            <a:br>
              <a:rPr lang="en-GB" sz="4000" dirty="0" smtClean="0">
                <a:solidFill>
                  <a:schemeClr val="accent1"/>
                </a:solidFill>
                <a:effectLst>
                  <a:outerShdw blurRad="38100" dist="38100" dir="2700000" algn="tl">
                    <a:srgbClr val="000000">
                      <a:alpha val="43137"/>
                    </a:srgbClr>
                  </a:outerShdw>
                </a:effectLst>
              </a:rPr>
            </a:br>
            <a:endParaRPr lang="en-GB" i="1" dirty="0">
              <a:solidFill>
                <a:schemeClr val="accent1"/>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685800" y="2996952"/>
            <a:ext cx="8062664" cy="2520280"/>
          </a:xfrm>
        </p:spPr>
        <p:txBody>
          <a:bodyPr>
            <a:noAutofit/>
          </a:bodyPr>
          <a:lstStyle/>
          <a:p>
            <a:r>
              <a:rPr lang="en-GB" sz="3600" dirty="0" smtClean="0">
                <a:solidFill>
                  <a:srgbClr val="1F497D"/>
                </a:solidFill>
              </a:rPr>
              <a:t>Forwards Hedging </a:t>
            </a:r>
          </a:p>
          <a:p>
            <a:endParaRPr lang="en-GB" sz="3600" i="1" dirty="0" smtClean="0">
              <a:solidFill>
                <a:srgbClr val="1F497D"/>
              </a:solidFill>
            </a:endParaRPr>
          </a:p>
          <a:p>
            <a:r>
              <a:rPr lang="en-GB" sz="3200" dirty="0" smtClean="0">
                <a:solidFill>
                  <a:srgbClr val="1F497D"/>
                </a:solidFill>
              </a:rPr>
              <a:t>Florence </a:t>
            </a:r>
            <a:r>
              <a:rPr lang="en-GB" sz="3200" dirty="0" smtClean="0">
                <a:solidFill>
                  <a:srgbClr val="1F497D"/>
                </a:solidFill>
              </a:rPr>
              <a:t>Forum </a:t>
            </a:r>
            <a:endParaRPr lang="en-GB" sz="3200" dirty="0" smtClean="0">
              <a:solidFill>
                <a:srgbClr val="1F497D"/>
              </a:solidFill>
            </a:endParaRPr>
          </a:p>
          <a:p>
            <a:r>
              <a:rPr lang="en-GB" sz="3200" dirty="0" smtClean="0">
                <a:solidFill>
                  <a:srgbClr val="1F497D"/>
                </a:solidFill>
              </a:rPr>
              <a:t>4-5 </a:t>
            </a:r>
            <a:r>
              <a:rPr lang="en-GB" sz="3200" dirty="0" smtClean="0">
                <a:solidFill>
                  <a:srgbClr val="1F497D"/>
                </a:solidFill>
              </a:rPr>
              <a:t>June 2015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510" y="1052736"/>
            <a:ext cx="8820980" cy="5422196"/>
          </a:xfrm>
        </p:spPr>
        <p:txBody>
          <a:bodyPr>
            <a:normAutofit fontScale="47500" lnSpcReduction="20000"/>
          </a:bodyPr>
          <a:lstStyle/>
          <a:p>
            <a:r>
              <a:rPr lang="en-US" sz="3400" dirty="0"/>
              <a:t>Forward energy markets are vital </a:t>
            </a:r>
            <a:r>
              <a:rPr lang="en-US" sz="3400" dirty="0" smtClean="0"/>
              <a:t>for a competitive</a:t>
            </a:r>
            <a:r>
              <a:rPr lang="en-US" sz="3400" dirty="0"/>
              <a:t>, sustainable </a:t>
            </a:r>
            <a:r>
              <a:rPr lang="en-US" sz="3400" dirty="0" smtClean="0"/>
              <a:t>market</a:t>
            </a:r>
            <a:r>
              <a:rPr lang="en-US" sz="3400" dirty="0"/>
              <a:t>: </a:t>
            </a:r>
            <a:r>
              <a:rPr lang="en-US" sz="3400" dirty="0" smtClean="0"/>
              <a:t>the </a:t>
            </a:r>
            <a:r>
              <a:rPr lang="en-US" sz="3400" dirty="0"/>
              <a:t>ability to </a:t>
            </a:r>
            <a:r>
              <a:rPr lang="en-US" sz="3400" dirty="0" smtClean="0"/>
              <a:t>hedge       cross-border, within </a:t>
            </a:r>
            <a:r>
              <a:rPr lang="en-US" sz="3400" dirty="0"/>
              <a:t>Bidding Zones and/or Regionally is important to enable </a:t>
            </a:r>
            <a:r>
              <a:rPr lang="en-US" sz="3400" dirty="0" smtClean="0"/>
              <a:t>pan-European </a:t>
            </a:r>
            <a:r>
              <a:rPr lang="en-US" sz="3400" dirty="0"/>
              <a:t>scope of trading given </a:t>
            </a:r>
            <a:r>
              <a:rPr lang="en-US" sz="3400" dirty="0" smtClean="0"/>
              <a:t>that the </a:t>
            </a:r>
            <a:r>
              <a:rPr lang="en-US" sz="3400" dirty="0"/>
              <a:t>individual Bidding Zones often are fairly small</a:t>
            </a:r>
          </a:p>
          <a:p>
            <a:endParaRPr lang="en-US" dirty="0" smtClean="0"/>
          </a:p>
          <a:p>
            <a:r>
              <a:rPr lang="en-US" sz="3400" dirty="0" smtClean="0"/>
              <a:t>A </a:t>
            </a:r>
            <a:r>
              <a:rPr lang="en-US" sz="3400" dirty="0"/>
              <a:t>range of trading instruments have </a:t>
            </a:r>
            <a:r>
              <a:rPr lang="en-US" sz="3400" dirty="0" smtClean="0"/>
              <a:t>evolved:</a:t>
            </a:r>
          </a:p>
          <a:p>
            <a:pPr lvl="1"/>
            <a:r>
              <a:rPr lang="en-US" sz="3400" dirty="0" smtClean="0"/>
              <a:t>PTRs </a:t>
            </a:r>
            <a:r>
              <a:rPr lang="en-US" sz="3400" dirty="0"/>
              <a:t>(w/UIOSI), FTRs (options or obligations</a:t>
            </a:r>
            <a:r>
              <a:rPr lang="en-US" sz="3400" dirty="0" smtClean="0"/>
              <a:t>) that address Cross Border price risks </a:t>
            </a:r>
          </a:p>
          <a:p>
            <a:pPr lvl="1"/>
            <a:r>
              <a:rPr lang="en-US" sz="3400" dirty="0" smtClean="0"/>
              <a:t>Financial </a:t>
            </a:r>
            <a:r>
              <a:rPr lang="en-US" sz="3400" dirty="0"/>
              <a:t>forwards/futures </a:t>
            </a:r>
            <a:r>
              <a:rPr lang="en-US" sz="3400" dirty="0" smtClean="0"/>
              <a:t>based on Spot Bid Zone or Regional System Price as underlying to handle  Bid Zone and/or regional energy price risks   </a:t>
            </a:r>
          </a:p>
          <a:p>
            <a:pPr lvl="1"/>
            <a:r>
              <a:rPr lang="en-US" sz="3400" dirty="0" smtClean="0"/>
              <a:t>EPADs (</a:t>
            </a:r>
            <a:r>
              <a:rPr lang="en-US" sz="3400" dirty="0" err="1" smtClean="0"/>
              <a:t>CfDs</a:t>
            </a:r>
            <a:r>
              <a:rPr lang="en-US" sz="3400" dirty="0" smtClean="0"/>
              <a:t>) for handling “basis risks” (Bid Zone vs System Price or Bid Zone vs Bid Zone) </a:t>
            </a:r>
          </a:p>
          <a:p>
            <a:endParaRPr lang="en-US" dirty="0" smtClean="0"/>
          </a:p>
          <a:p>
            <a:r>
              <a:rPr lang="en-US" sz="3400" dirty="0" smtClean="0"/>
              <a:t>The natural organizer of primary and secondary trading may differ for </a:t>
            </a:r>
            <a:r>
              <a:rPr lang="en-US" sz="3400" dirty="0"/>
              <a:t>a</a:t>
            </a:r>
            <a:r>
              <a:rPr lang="en-US" sz="3400" dirty="0" smtClean="0"/>
              <a:t> given product </a:t>
            </a:r>
          </a:p>
          <a:p>
            <a:pPr lvl="1"/>
            <a:r>
              <a:rPr lang="en-US" sz="3400" dirty="0" smtClean="0"/>
              <a:t>For PTRs/FTRs offered by TSOs linked to CB capacity the TSOs or an entity of their choosing is the natural party to arrange primary trading, but it should not be the obligatory choice</a:t>
            </a:r>
          </a:p>
          <a:p>
            <a:pPr lvl="1"/>
            <a:r>
              <a:rPr lang="sv-SE" sz="3400" dirty="0" smtClean="0"/>
              <a:t>If PTR/FTR are not offered linked to CB capacity TSOs or an entity of their choosing could alternatively offer EPADs or combination of EPADs that establishes synthetic FTRs</a:t>
            </a:r>
          </a:p>
          <a:p>
            <a:pPr lvl="1"/>
            <a:r>
              <a:rPr lang="sv-SE" sz="3400" dirty="0" smtClean="0"/>
              <a:t>For </a:t>
            </a:r>
            <a:r>
              <a:rPr lang="en-US" sz="3400" dirty="0" smtClean="0"/>
              <a:t>financial forwards/futures and EPADs the natural organizer is an Exchange, but also tradable via OTC-platforms and bilaterally</a:t>
            </a:r>
          </a:p>
          <a:p>
            <a:pPr lvl="1"/>
            <a:r>
              <a:rPr lang="en-US" sz="3400" dirty="0" smtClean="0"/>
              <a:t>For secondary trading all products should be </a:t>
            </a:r>
            <a:r>
              <a:rPr lang="en-US" sz="3400" dirty="0"/>
              <a:t>tradable on Exchanges, on OTC-platforms and bilaterally, and in the case a given product is initially offered through an auction (such as PTR/FTR) the party </a:t>
            </a:r>
            <a:r>
              <a:rPr lang="en-US" sz="3400" dirty="0" err="1"/>
              <a:t>organising</a:t>
            </a:r>
            <a:r>
              <a:rPr lang="en-US" sz="3400" dirty="0"/>
              <a:t> it should have no preferential status in offering secondary trading</a:t>
            </a:r>
          </a:p>
          <a:p>
            <a:endParaRPr lang="en-US" dirty="0" smtClean="0"/>
          </a:p>
          <a:p>
            <a:r>
              <a:rPr lang="en-US" sz="3400" dirty="0" smtClean="0"/>
              <a:t>Regulations should allow markets </a:t>
            </a:r>
            <a:r>
              <a:rPr lang="en-US" sz="3400" dirty="0"/>
              <a:t>to </a:t>
            </a:r>
            <a:r>
              <a:rPr lang="en-US" sz="3400" dirty="0" smtClean="0"/>
              <a:t>evolve based on needs, and building </a:t>
            </a:r>
            <a:r>
              <a:rPr lang="en-US" sz="3400" dirty="0"/>
              <a:t>on proven market mechanisms, while avoiding </a:t>
            </a:r>
            <a:r>
              <a:rPr lang="en-US" sz="3400" dirty="0" smtClean="0"/>
              <a:t>distortion/discrimination</a:t>
            </a:r>
            <a:r>
              <a:rPr lang="en-US" sz="3400" dirty="0"/>
              <a:t> </a:t>
            </a:r>
            <a:endParaRPr lang="en-US" dirty="0"/>
          </a:p>
        </p:txBody>
      </p:sp>
      <p:sp>
        <p:nvSpPr>
          <p:cNvPr id="5" name="Title 1"/>
          <p:cNvSpPr>
            <a:spLocks noGrp="1"/>
          </p:cNvSpPr>
          <p:nvPr>
            <p:ph type="title"/>
          </p:nvPr>
        </p:nvSpPr>
        <p:spPr>
          <a:xfrm>
            <a:off x="457200" y="260648"/>
            <a:ext cx="8229600" cy="654032"/>
          </a:xfrm>
        </p:spPr>
        <p:txBody>
          <a:bodyPr>
            <a:noAutofit/>
          </a:bodyPr>
          <a:lstStyle/>
          <a:p>
            <a:r>
              <a:rPr lang="en-GB" sz="2800" dirty="0" smtClean="0">
                <a:solidFill>
                  <a:srgbClr val="1F497D"/>
                </a:solidFill>
              </a:rPr>
              <a:t>Overview</a:t>
            </a:r>
            <a:endParaRPr lang="en-GB" sz="2800" dirty="0">
              <a:solidFill>
                <a:srgbClr val="1F497D"/>
              </a:solidFill>
            </a:endParaRPr>
          </a:p>
        </p:txBody>
      </p:sp>
    </p:spTree>
    <p:extLst>
      <p:ext uri="{BB962C8B-B14F-4D97-AF65-F5344CB8AC3E}">
        <p14:creationId xmlns:p14="http://schemas.microsoft.com/office/powerpoint/2010/main" val="2699510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366000"/>
          </a:xfrm>
        </p:spPr>
        <p:txBody>
          <a:bodyPr>
            <a:noAutofit/>
          </a:bodyPr>
          <a:lstStyle/>
          <a:p>
            <a:r>
              <a:rPr lang="en-US" sz="2800" dirty="0"/>
              <a:t/>
            </a:r>
            <a:br>
              <a:rPr lang="en-US" sz="2800" dirty="0"/>
            </a:br>
            <a:r>
              <a:rPr lang="en-GB" sz="2800" dirty="0" smtClean="0"/>
              <a:t/>
            </a:r>
            <a:br>
              <a:rPr lang="en-GB" sz="2800" dirty="0" smtClean="0"/>
            </a:br>
            <a:endParaRPr lang="en-GB" sz="2800" dirty="0"/>
          </a:p>
        </p:txBody>
      </p:sp>
      <p:sp>
        <p:nvSpPr>
          <p:cNvPr id="3" name="Content Placeholder 2"/>
          <p:cNvSpPr>
            <a:spLocks noGrp="1"/>
          </p:cNvSpPr>
          <p:nvPr>
            <p:ph idx="1"/>
          </p:nvPr>
        </p:nvSpPr>
        <p:spPr>
          <a:xfrm>
            <a:off x="287524" y="1130704"/>
            <a:ext cx="8568952" cy="5616624"/>
          </a:xfrm>
        </p:spPr>
        <p:txBody>
          <a:bodyPr>
            <a:normAutofit/>
          </a:bodyPr>
          <a:lstStyle/>
          <a:p>
            <a:r>
              <a:rPr lang="en-US" sz="1600" dirty="0" smtClean="0"/>
              <a:t>Hedging </a:t>
            </a:r>
            <a:r>
              <a:rPr lang="en-US" sz="1600" dirty="0"/>
              <a:t>instruments in the forward electricity market for consumers and producers are an essential part of their risk management. </a:t>
            </a:r>
            <a:endParaRPr lang="en-US" sz="1600" dirty="0" smtClean="0"/>
          </a:p>
          <a:p>
            <a:endParaRPr lang="en-US" sz="1600" dirty="0" smtClean="0"/>
          </a:p>
          <a:p>
            <a:pPr lvl="0"/>
            <a:r>
              <a:rPr lang="en-US" sz="1600" dirty="0" smtClean="0"/>
              <a:t>Hedging instruments must be </a:t>
            </a:r>
            <a:r>
              <a:rPr lang="en-US" sz="1600" b="1" dirty="0"/>
              <a:t>fully </a:t>
            </a:r>
            <a:r>
              <a:rPr lang="en-US" sz="1600" b="1" dirty="0" smtClean="0"/>
              <a:t>financially firm</a:t>
            </a:r>
            <a:r>
              <a:rPr lang="en-US" sz="1600" dirty="0" smtClean="0">
                <a:solidFill>
                  <a:srgbClr val="FF0000"/>
                </a:solidFill>
              </a:rPr>
              <a:t>*</a:t>
            </a:r>
            <a:r>
              <a:rPr lang="en-US" sz="1600" dirty="0" smtClean="0"/>
              <a:t> </a:t>
            </a:r>
            <a:r>
              <a:rPr lang="en-US" sz="1600" dirty="0"/>
              <a:t>to qualify as a </a:t>
            </a:r>
            <a:r>
              <a:rPr lang="en-US" sz="1600" dirty="0" smtClean="0"/>
              <a:t>perfect hedge</a:t>
            </a:r>
            <a:r>
              <a:rPr lang="en-US" sz="1600" dirty="0"/>
              <a:t>.</a:t>
            </a:r>
          </a:p>
          <a:p>
            <a:pPr lvl="1"/>
            <a:r>
              <a:rPr lang="en-US" sz="1600" dirty="0" smtClean="0"/>
              <a:t>The </a:t>
            </a:r>
            <a:r>
              <a:rPr lang="en-US" sz="1600" dirty="0"/>
              <a:t>reason is to stabilize risk and cash flow.</a:t>
            </a:r>
          </a:p>
          <a:p>
            <a:pPr lvl="1"/>
            <a:r>
              <a:rPr lang="en-US" sz="1600" dirty="0" smtClean="0"/>
              <a:t>Valid </a:t>
            </a:r>
            <a:r>
              <a:rPr lang="en-US" sz="1600" dirty="0"/>
              <a:t>under all market conditions both normal- and extreme situations</a:t>
            </a:r>
            <a:r>
              <a:rPr lang="en-US" sz="1600" dirty="0" smtClean="0"/>
              <a:t>.</a:t>
            </a:r>
          </a:p>
          <a:p>
            <a:endParaRPr lang="en-US" sz="1600" dirty="0"/>
          </a:p>
          <a:p>
            <a:r>
              <a:rPr lang="en-US" sz="1600" dirty="0"/>
              <a:t>Any deviation from the full firmness principle </a:t>
            </a:r>
            <a:r>
              <a:rPr lang="en-US" sz="1600" dirty="0" smtClean="0"/>
              <a:t>can significantly decrease </a:t>
            </a:r>
            <a:r>
              <a:rPr lang="en-US" sz="1600" dirty="0"/>
              <a:t>the usefulness of the </a:t>
            </a:r>
            <a:r>
              <a:rPr lang="en-US" sz="1600" dirty="0" smtClean="0"/>
              <a:t>product for market participants. In addition, it makes it very difficult for market participant to compare products offering different firmness levels which creates a barrier to efficient trading</a:t>
            </a:r>
          </a:p>
          <a:p>
            <a:pPr marL="0" indent="0">
              <a:buNone/>
            </a:pPr>
            <a:endParaRPr lang="en-US" sz="1600" dirty="0" smtClean="0"/>
          </a:p>
          <a:p>
            <a:r>
              <a:rPr lang="en-US" sz="1600" dirty="0"/>
              <a:t>FTRs and PTRs allow for hedging </a:t>
            </a:r>
            <a:r>
              <a:rPr lang="en-US" sz="1600" dirty="0" smtClean="0"/>
              <a:t>cross Bidding Zone </a:t>
            </a:r>
            <a:r>
              <a:rPr lang="en-US" sz="1600" dirty="0"/>
              <a:t>price risks. Where possible, TSOs should aim at offering the products that best fit with the existing market design and to contribute to the liquidity of already traded </a:t>
            </a:r>
            <a:r>
              <a:rPr lang="en-US" sz="1600" dirty="0" smtClean="0"/>
              <a:t>products, thus also other products such as EPADs (</a:t>
            </a:r>
            <a:r>
              <a:rPr lang="en-US" sz="1600" dirty="0" err="1" smtClean="0"/>
              <a:t>CfDs</a:t>
            </a:r>
            <a:r>
              <a:rPr lang="en-US" sz="1600" dirty="0" smtClean="0"/>
              <a:t>) can apply.</a:t>
            </a:r>
          </a:p>
          <a:p>
            <a:endParaRPr lang="en-US" sz="1600" dirty="0"/>
          </a:p>
          <a:p>
            <a:endParaRPr lang="en-US" sz="1600" dirty="0" smtClean="0"/>
          </a:p>
          <a:p>
            <a:pPr marL="457200" lvl="1" indent="0">
              <a:buNone/>
            </a:pPr>
            <a:endParaRPr lang="sv-SE" sz="1400" dirty="0" smtClean="0">
              <a:solidFill>
                <a:srgbClr val="FF0000"/>
              </a:solidFill>
            </a:endParaRPr>
          </a:p>
          <a:p>
            <a:pPr marL="457200" lvl="1" indent="0">
              <a:buNone/>
            </a:pPr>
            <a:r>
              <a:rPr lang="sv-SE" sz="1400" dirty="0" smtClean="0"/>
              <a:t>Note:*Full market spread; Price in Bid Zone A – Price in Bid Zone B </a:t>
            </a:r>
            <a:endParaRPr lang="en-US" sz="1400" dirty="0"/>
          </a:p>
          <a:p>
            <a:pPr lvl="0"/>
            <a:endParaRPr lang="en-US" sz="1600" dirty="0"/>
          </a:p>
          <a:p>
            <a:endParaRPr lang="en-US" sz="1600" dirty="0"/>
          </a:p>
          <a:p>
            <a:endParaRPr lang="en-GB" dirty="0"/>
          </a:p>
        </p:txBody>
      </p:sp>
      <p:sp>
        <p:nvSpPr>
          <p:cNvPr id="4" name="Title 1"/>
          <p:cNvSpPr txBox="1">
            <a:spLocks/>
          </p:cNvSpPr>
          <p:nvPr/>
        </p:nvSpPr>
        <p:spPr>
          <a:xfrm>
            <a:off x="539552" y="260648"/>
            <a:ext cx="8229600" cy="648072"/>
          </a:xfrm>
          <a:prstGeom prst="rect">
            <a:avLst/>
          </a:prstGeom>
        </p:spPr>
        <p:txBody>
          <a:bodyPr vert="horz" lIns="91440" tIns="45720" rIns="91440" bIns="45720" rtlCol="0" anchor="ctr">
            <a:noAutofit/>
          </a:bodyPr>
          <a:lstStyle>
            <a:lvl1pPr>
              <a:spcBef>
                <a:spcPct val="0"/>
              </a:spcBef>
              <a:buNone/>
              <a:defRPr sz="2800">
                <a:solidFill>
                  <a:srgbClr val="0070C0"/>
                </a:solidFill>
                <a:latin typeface="+mj-lt"/>
                <a:ea typeface="+mj-ea"/>
                <a:cs typeface="+mj-cs"/>
              </a:defRPr>
            </a:lvl1pPr>
          </a:lstStyle>
          <a:p>
            <a:r>
              <a:rPr lang="en-GB" dirty="0">
                <a:solidFill>
                  <a:srgbClr val="1F497D"/>
                </a:solidFill>
              </a:rPr>
              <a:t>E</a:t>
            </a:r>
            <a:r>
              <a:rPr lang="en-US" dirty="0" err="1" smtClean="0">
                <a:solidFill>
                  <a:srgbClr val="1F497D"/>
                </a:solidFill>
              </a:rPr>
              <a:t>lectricity</a:t>
            </a:r>
            <a:r>
              <a:rPr lang="en-US" dirty="0" smtClean="0">
                <a:solidFill>
                  <a:srgbClr val="1F497D"/>
                </a:solidFill>
              </a:rPr>
              <a:t> </a:t>
            </a:r>
            <a:r>
              <a:rPr lang="en-US" dirty="0">
                <a:solidFill>
                  <a:srgbClr val="1F497D"/>
                </a:solidFill>
              </a:rPr>
              <a:t>long term hedging </a:t>
            </a:r>
            <a:r>
              <a:rPr lang="en-US" dirty="0" smtClean="0">
                <a:solidFill>
                  <a:srgbClr val="1F497D"/>
                </a:solidFill>
              </a:rPr>
              <a:t>markets are vital</a:t>
            </a:r>
            <a:endParaRPr lang="en-GB" dirty="0">
              <a:solidFill>
                <a:srgbClr val="1F497D"/>
              </a:solidFill>
            </a:endParaRPr>
          </a:p>
        </p:txBody>
      </p:sp>
    </p:spTree>
    <p:extLst>
      <p:ext uri="{BB962C8B-B14F-4D97-AF65-F5344CB8AC3E}">
        <p14:creationId xmlns:p14="http://schemas.microsoft.com/office/powerpoint/2010/main" val="17573319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6912768" cy="654032"/>
          </a:xfrm>
        </p:spPr>
        <p:txBody>
          <a:bodyPr vert="horz" lIns="91440" tIns="45720" rIns="91440" bIns="45720" rtlCol="0" anchor="ctr">
            <a:noAutofit/>
          </a:bodyPr>
          <a:lstStyle/>
          <a:p>
            <a:r>
              <a:rPr lang="en-GB" sz="2800" dirty="0">
                <a:solidFill>
                  <a:srgbClr val="1F497D"/>
                </a:solidFill>
              </a:rPr>
              <a:t>Main </a:t>
            </a:r>
            <a:r>
              <a:rPr lang="en-GB" sz="2800" dirty="0">
                <a:solidFill>
                  <a:srgbClr val="1F497D"/>
                </a:solidFill>
              </a:rPr>
              <a:t>hedging related products in IEM </a:t>
            </a:r>
            <a:r>
              <a:rPr lang="en-GB" sz="2800" dirty="0" smtClean="0">
                <a:solidFill>
                  <a:srgbClr val="1F497D"/>
                </a:solidFill>
              </a:rPr>
              <a:t>today</a:t>
            </a:r>
            <a:endParaRPr lang="en-GB" sz="2800" dirty="0">
              <a:solidFill>
                <a:srgbClr val="1F497D"/>
              </a:solidFill>
            </a:endParaRPr>
          </a:p>
        </p:txBody>
      </p:sp>
      <p:sp>
        <p:nvSpPr>
          <p:cNvPr id="34" name="Title 1"/>
          <p:cNvSpPr txBox="1">
            <a:spLocks/>
          </p:cNvSpPr>
          <p:nvPr/>
        </p:nvSpPr>
        <p:spPr>
          <a:xfrm>
            <a:off x="323528" y="1052736"/>
            <a:ext cx="8496944" cy="5256584"/>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kern="1200">
                <a:solidFill>
                  <a:schemeClr val="tx2"/>
                </a:solidFill>
                <a:latin typeface="+mj-lt"/>
                <a:ea typeface="+mj-ea"/>
                <a:cs typeface="+mj-cs"/>
              </a:defRPr>
            </a:lvl1pPr>
          </a:lstStyle>
          <a:p>
            <a:pPr marL="514350" indent="-514350">
              <a:buFont typeface="Arial" panose="020B0604020202020204" pitchFamily="34" charset="0"/>
              <a:buChar char="•"/>
            </a:pPr>
            <a:r>
              <a:rPr lang="en-GB" sz="1800" dirty="0" smtClean="0">
                <a:solidFill>
                  <a:schemeClr val="tx1"/>
                </a:solidFill>
              </a:rPr>
              <a:t>Financial forwards or futures based on </a:t>
            </a:r>
            <a:r>
              <a:rPr lang="en-GB" sz="1800" dirty="0">
                <a:solidFill>
                  <a:schemeClr val="tx1"/>
                </a:solidFill>
              </a:rPr>
              <a:t>Bidding Zones or Regional Spot Reference Price as underlying </a:t>
            </a:r>
            <a:r>
              <a:rPr lang="en-GB" sz="1800" b="1" dirty="0">
                <a:solidFill>
                  <a:schemeClr val="tx1"/>
                </a:solidFill>
                <a:sym typeface="Wingdings"/>
              </a:rPr>
              <a:t></a:t>
            </a:r>
            <a:r>
              <a:rPr lang="en-GB" sz="1800" b="1" dirty="0">
                <a:solidFill>
                  <a:schemeClr val="tx1"/>
                </a:solidFill>
              </a:rPr>
              <a:t> Obligation</a:t>
            </a:r>
          </a:p>
          <a:p>
            <a:pPr marL="514350" indent="-514350">
              <a:buFont typeface="Arial" panose="020B0604020202020204" pitchFamily="34" charset="0"/>
              <a:buChar char="•"/>
            </a:pPr>
            <a:endParaRPr lang="en-GB" sz="1800" dirty="0">
              <a:solidFill>
                <a:schemeClr val="tx1"/>
              </a:solidFill>
            </a:endParaRPr>
          </a:p>
          <a:p>
            <a:pPr marL="514350" indent="-514350">
              <a:buFont typeface="Arial" panose="020B0604020202020204" pitchFamily="34" charset="0"/>
              <a:buChar char="•"/>
            </a:pPr>
            <a:r>
              <a:rPr lang="en-GB" sz="1800" dirty="0">
                <a:solidFill>
                  <a:schemeClr val="tx1"/>
                </a:solidFill>
              </a:rPr>
              <a:t>Combined with Electricity Price Area Differential (EPADs) use for hedging the basis risk between a Regional Reference Price (System price)  and Bid Zone Price or between 2 Bidding Zone prices. </a:t>
            </a:r>
            <a:r>
              <a:rPr lang="en-GB" sz="1800" b="1" dirty="0">
                <a:solidFill>
                  <a:schemeClr val="tx1"/>
                </a:solidFill>
                <a:sym typeface="Wingdings"/>
              </a:rPr>
              <a:t></a:t>
            </a:r>
            <a:r>
              <a:rPr lang="en-GB" sz="1800" b="1" dirty="0">
                <a:solidFill>
                  <a:schemeClr val="tx1"/>
                </a:solidFill>
              </a:rPr>
              <a:t> Obligation</a:t>
            </a:r>
          </a:p>
          <a:p>
            <a:endParaRPr lang="en-GB" sz="1800" b="1" dirty="0" smtClean="0">
              <a:solidFill>
                <a:schemeClr val="tx1"/>
              </a:solidFill>
            </a:endParaRPr>
          </a:p>
          <a:p>
            <a:pPr marL="514350" indent="-514350">
              <a:buFont typeface="Arial" panose="020B0604020202020204" pitchFamily="34" charset="0"/>
              <a:buChar char="•"/>
            </a:pPr>
            <a:r>
              <a:rPr lang="en-GB" sz="1800" dirty="0">
                <a:solidFill>
                  <a:schemeClr val="tx1"/>
                </a:solidFill>
              </a:rPr>
              <a:t>PTRs UIOSI/FTRs </a:t>
            </a:r>
            <a:r>
              <a:rPr lang="en-GB" sz="1800" dirty="0" smtClean="0">
                <a:solidFill>
                  <a:schemeClr val="tx1"/>
                </a:solidFill>
              </a:rPr>
              <a:t>linked to cross border interconnectors </a:t>
            </a:r>
            <a:r>
              <a:rPr lang="en-GB" sz="1800" dirty="0">
                <a:solidFill>
                  <a:schemeClr val="tx1"/>
                </a:solidFill>
              </a:rPr>
              <a:t>between Bid Zones. </a:t>
            </a:r>
            <a:r>
              <a:rPr lang="en-US" sz="1800" u="sng" dirty="0">
                <a:solidFill>
                  <a:schemeClr val="tx1"/>
                </a:solidFill>
              </a:rPr>
              <a:t>TSOs are natural sellers of long term hedging products in the form of transmission rights</a:t>
            </a:r>
            <a:r>
              <a:rPr lang="en-US" sz="1800" u="sng" dirty="0" smtClean="0">
                <a:solidFill>
                  <a:schemeClr val="tx1"/>
                </a:solidFill>
              </a:rPr>
              <a:t>.</a:t>
            </a:r>
          </a:p>
          <a:p>
            <a:r>
              <a:rPr lang="en-US" sz="1800" dirty="0">
                <a:solidFill>
                  <a:schemeClr val="tx1"/>
                </a:solidFill>
              </a:rPr>
              <a:t> </a:t>
            </a:r>
            <a:r>
              <a:rPr lang="en-US" sz="1800" dirty="0" smtClean="0">
                <a:solidFill>
                  <a:schemeClr val="tx1"/>
                </a:solidFill>
              </a:rPr>
              <a:t>       =&gt; </a:t>
            </a:r>
            <a:r>
              <a:rPr lang="en-US" sz="1800" b="1" dirty="0" smtClean="0">
                <a:solidFill>
                  <a:schemeClr val="tx1"/>
                </a:solidFill>
              </a:rPr>
              <a:t>O</a:t>
            </a:r>
            <a:r>
              <a:rPr lang="en-GB" sz="1800" b="1" dirty="0" err="1" smtClean="0">
                <a:solidFill>
                  <a:schemeClr val="tx1"/>
                </a:solidFill>
              </a:rPr>
              <a:t>ptions</a:t>
            </a:r>
            <a:r>
              <a:rPr lang="en-GB" sz="1800" b="1" dirty="0" smtClean="0">
                <a:solidFill>
                  <a:schemeClr val="tx1"/>
                </a:solidFill>
              </a:rPr>
              <a:t> </a:t>
            </a:r>
            <a:r>
              <a:rPr lang="en-GB" sz="1800" dirty="0" smtClean="0">
                <a:solidFill>
                  <a:schemeClr val="tx1"/>
                </a:solidFill>
              </a:rPr>
              <a:t>(can also be setup as Obligations, but not preferred by the market)</a:t>
            </a:r>
          </a:p>
          <a:p>
            <a:endParaRPr lang="en-GB" sz="1800" dirty="0" smtClean="0">
              <a:solidFill>
                <a:schemeClr val="tx1"/>
              </a:solidFill>
            </a:endParaRPr>
          </a:p>
          <a:p>
            <a:r>
              <a:rPr lang="en-GB" sz="1800" b="1" dirty="0" smtClean="0">
                <a:solidFill>
                  <a:schemeClr val="tx1"/>
                </a:solidFill>
              </a:rPr>
              <a:t>Aspects to be considered:</a:t>
            </a:r>
          </a:p>
          <a:p>
            <a:pPr marL="285750" indent="-285750">
              <a:buFont typeface="Arial" panose="020B0604020202020204" pitchFamily="34" charset="0"/>
              <a:buChar char="•"/>
            </a:pPr>
            <a:r>
              <a:rPr lang="en-US" sz="1800" dirty="0" smtClean="0">
                <a:solidFill>
                  <a:schemeClr val="tx1"/>
                </a:solidFill>
              </a:rPr>
              <a:t>The </a:t>
            </a:r>
            <a:r>
              <a:rPr lang="en-US" sz="1800" dirty="0">
                <a:solidFill>
                  <a:schemeClr val="tx1"/>
                </a:solidFill>
              </a:rPr>
              <a:t>European NRAs should be given the flexibility to ensure sufficient hedging opportunities and to choose the preferred hedging instruments supporting the existing market </a:t>
            </a:r>
            <a:r>
              <a:rPr lang="en-US" sz="1800" dirty="0" smtClean="0">
                <a:solidFill>
                  <a:schemeClr val="tx1"/>
                </a:solidFill>
              </a:rPr>
              <a:t>structure</a:t>
            </a:r>
            <a:endParaRPr lang="en-GB" sz="1800" dirty="0">
              <a:solidFill>
                <a:schemeClr val="tx1"/>
              </a:solidFill>
            </a:endParaRPr>
          </a:p>
          <a:p>
            <a:endParaRPr lang="en-GB" sz="2000" dirty="0"/>
          </a:p>
        </p:txBody>
      </p:sp>
    </p:spTree>
    <p:extLst>
      <p:ext uri="{BB962C8B-B14F-4D97-AF65-F5344CB8AC3E}">
        <p14:creationId xmlns:p14="http://schemas.microsoft.com/office/powerpoint/2010/main" val="910568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61720" y="260648"/>
            <a:ext cx="8229600" cy="654032"/>
          </a:xfrm>
        </p:spPr>
        <p:txBody>
          <a:bodyPr>
            <a:noAutofit/>
          </a:bodyPr>
          <a:lstStyle/>
          <a:p>
            <a:r>
              <a:rPr lang="pl-PL" sz="2800" dirty="0" err="1" smtClean="0">
                <a:solidFill>
                  <a:srgbClr val="1F497D"/>
                </a:solidFill>
              </a:rPr>
              <a:t>Need</a:t>
            </a:r>
            <a:r>
              <a:rPr lang="pl-PL" sz="2800" dirty="0" smtClean="0">
                <a:solidFill>
                  <a:srgbClr val="1F497D"/>
                </a:solidFill>
              </a:rPr>
              <a:t> </a:t>
            </a:r>
            <a:r>
              <a:rPr lang="pl-PL" sz="2800" dirty="0" smtClean="0">
                <a:solidFill>
                  <a:srgbClr val="1F497D"/>
                </a:solidFill>
              </a:rPr>
              <a:t>for a level </a:t>
            </a:r>
            <a:r>
              <a:rPr lang="pl-PL" sz="2800" dirty="0" err="1" smtClean="0">
                <a:solidFill>
                  <a:srgbClr val="1F497D"/>
                </a:solidFill>
              </a:rPr>
              <a:t>playing</a:t>
            </a:r>
            <a:r>
              <a:rPr lang="pl-PL" sz="2800" dirty="0" smtClean="0">
                <a:solidFill>
                  <a:srgbClr val="1F497D"/>
                </a:solidFill>
              </a:rPr>
              <a:t> </a:t>
            </a:r>
            <a:r>
              <a:rPr lang="pl-PL" sz="2800" dirty="0" smtClean="0">
                <a:solidFill>
                  <a:srgbClr val="1F497D"/>
                </a:solidFill>
              </a:rPr>
              <a:t>field</a:t>
            </a:r>
            <a:endParaRPr lang="pl-PL" sz="2800" dirty="0">
              <a:solidFill>
                <a:srgbClr val="1F497D"/>
              </a:solidFill>
            </a:endParaRPr>
          </a:p>
        </p:txBody>
      </p:sp>
      <p:sp>
        <p:nvSpPr>
          <p:cNvPr id="3" name="Symbol zastępczy zawartości 2"/>
          <p:cNvSpPr>
            <a:spLocks noGrp="1"/>
          </p:cNvSpPr>
          <p:nvPr>
            <p:ph idx="1"/>
          </p:nvPr>
        </p:nvSpPr>
        <p:spPr>
          <a:xfrm>
            <a:off x="428048" y="1556792"/>
            <a:ext cx="8496944" cy="4840303"/>
          </a:xfrm>
        </p:spPr>
        <p:txBody>
          <a:bodyPr>
            <a:normAutofit/>
          </a:bodyPr>
          <a:lstStyle/>
          <a:p>
            <a:r>
              <a:rPr lang="pl-PL" sz="2000" dirty="0"/>
              <a:t>Hedging products with similiar characteristics should be treated equally in order to preserve the level playing field between them </a:t>
            </a:r>
          </a:p>
          <a:p>
            <a:r>
              <a:rPr lang="pl-PL" sz="2000" dirty="0" smtClean="0"/>
              <a:t>According to MiFID II, all electricity &amp; gas derivatives traded in organised platforms and their OTC equivalents fall under financial regulation, except energy derivatives traded on OTF that „must be physically settled”</a:t>
            </a:r>
          </a:p>
          <a:p>
            <a:r>
              <a:rPr lang="en-US" sz="2000" dirty="0" smtClean="0"/>
              <a:t>Financial regulation </a:t>
            </a:r>
            <a:r>
              <a:rPr lang="en-US" sz="2000" dirty="0" err="1" smtClean="0"/>
              <a:t>i</a:t>
            </a:r>
            <a:r>
              <a:rPr lang="pl-PL" sz="2000" dirty="0" err="1" smtClean="0"/>
              <a:t>ntroduces</a:t>
            </a:r>
            <a:r>
              <a:rPr lang="en-US" sz="2000" dirty="0" smtClean="0"/>
              <a:t> </a:t>
            </a:r>
            <a:r>
              <a:rPr lang="pl-PL" sz="2000" dirty="0" smtClean="0"/>
              <a:t>a </a:t>
            </a:r>
            <a:r>
              <a:rPr lang="pl-PL" sz="2000" dirty="0" err="1" smtClean="0"/>
              <a:t>wide</a:t>
            </a:r>
            <a:r>
              <a:rPr lang="pl-PL" sz="2000" dirty="0" smtClean="0"/>
              <a:t> spectrum of </a:t>
            </a:r>
            <a:r>
              <a:rPr lang="pl-PL" sz="2000" dirty="0" err="1" smtClean="0"/>
              <a:t>provisions</a:t>
            </a:r>
            <a:r>
              <a:rPr lang="pl-PL" sz="2000" dirty="0" smtClean="0"/>
              <a:t> to </a:t>
            </a:r>
            <a:r>
              <a:rPr lang="pl-PL" sz="2000" dirty="0" err="1" smtClean="0"/>
              <a:t>cover</a:t>
            </a:r>
            <a:r>
              <a:rPr lang="pl-PL" sz="2000" dirty="0" smtClean="0"/>
              <a:t> </a:t>
            </a:r>
            <a:r>
              <a:rPr lang="pl-PL" sz="2000" dirty="0" err="1" smtClean="0"/>
              <a:t>all</a:t>
            </a:r>
            <a:r>
              <a:rPr lang="pl-PL" sz="2000" dirty="0" smtClean="0"/>
              <a:t> </a:t>
            </a:r>
            <a:r>
              <a:rPr lang="pl-PL" sz="2000" dirty="0" err="1" smtClean="0"/>
              <a:t>risks</a:t>
            </a:r>
            <a:r>
              <a:rPr lang="pl-PL" sz="2000" dirty="0" smtClean="0"/>
              <a:t> </a:t>
            </a:r>
            <a:r>
              <a:rPr lang="pl-PL" sz="2000" dirty="0" err="1" smtClean="0"/>
              <a:t>linked</a:t>
            </a:r>
            <a:r>
              <a:rPr lang="pl-PL" sz="2000" dirty="0" smtClean="0"/>
              <a:t> to </a:t>
            </a:r>
            <a:r>
              <a:rPr lang="pl-PL" sz="2000" dirty="0" err="1" smtClean="0"/>
              <a:t>financial</a:t>
            </a:r>
            <a:r>
              <a:rPr lang="pl-PL" sz="2000" dirty="0" smtClean="0"/>
              <a:t> </a:t>
            </a:r>
            <a:r>
              <a:rPr lang="pl-PL" sz="2000" dirty="0" err="1" smtClean="0"/>
              <a:t>activity</a:t>
            </a:r>
            <a:r>
              <a:rPr lang="pl-PL" sz="2000" dirty="0" smtClean="0"/>
              <a:t>:</a:t>
            </a:r>
          </a:p>
          <a:p>
            <a:pPr lvl="1"/>
            <a:r>
              <a:rPr lang="pl-PL" sz="1800" dirty="0" smtClean="0"/>
              <a:t>Position limits (M</a:t>
            </a:r>
            <a:r>
              <a:rPr lang="sv-SE" sz="1800" dirty="0" smtClean="0"/>
              <a:t>i</a:t>
            </a:r>
            <a:r>
              <a:rPr lang="pl-PL" sz="1800" dirty="0" smtClean="0"/>
              <a:t>FID II)</a:t>
            </a:r>
            <a:r>
              <a:rPr lang="sv-SE" sz="1800" dirty="0" smtClean="0"/>
              <a:t> and </a:t>
            </a:r>
            <a:r>
              <a:rPr lang="pl-PL" sz="1800" dirty="0" smtClean="0"/>
              <a:t>Position reporting</a:t>
            </a:r>
            <a:r>
              <a:rPr lang="pl-PL" sz="1800" dirty="0"/>
              <a:t> </a:t>
            </a:r>
            <a:r>
              <a:rPr lang="pl-PL" sz="1800" dirty="0" smtClean="0"/>
              <a:t>(MiFID II)</a:t>
            </a:r>
          </a:p>
          <a:p>
            <a:pPr lvl="1"/>
            <a:r>
              <a:rPr lang="pl-PL" sz="1800" dirty="0" err="1" smtClean="0"/>
              <a:t>Mandatory</a:t>
            </a:r>
            <a:r>
              <a:rPr lang="pl-PL" sz="1800" dirty="0" smtClean="0"/>
              <a:t> clearing &amp; </a:t>
            </a:r>
            <a:r>
              <a:rPr lang="pl-PL" sz="1800" dirty="0" err="1" smtClean="0"/>
              <a:t>risk</a:t>
            </a:r>
            <a:r>
              <a:rPr lang="pl-PL" sz="1800" dirty="0" smtClean="0"/>
              <a:t> </a:t>
            </a:r>
            <a:r>
              <a:rPr lang="pl-PL" sz="1800" dirty="0" err="1" smtClean="0"/>
              <a:t>mitigation</a:t>
            </a:r>
            <a:r>
              <a:rPr lang="pl-PL" sz="1800" dirty="0" smtClean="0"/>
              <a:t> </a:t>
            </a:r>
            <a:r>
              <a:rPr lang="pl-PL" sz="1800" dirty="0" err="1" smtClean="0"/>
              <a:t>techniques</a:t>
            </a:r>
            <a:r>
              <a:rPr lang="pl-PL" sz="1800" dirty="0" smtClean="0"/>
              <a:t> (EMIR)</a:t>
            </a:r>
          </a:p>
          <a:p>
            <a:pPr lvl="1"/>
            <a:r>
              <a:rPr lang="pl-PL" sz="1800" dirty="0" smtClean="0"/>
              <a:t>Trade </a:t>
            </a:r>
            <a:r>
              <a:rPr lang="pl-PL" sz="1800" dirty="0" err="1" smtClean="0"/>
              <a:t>reporting</a:t>
            </a:r>
            <a:r>
              <a:rPr lang="pl-PL" sz="1800" dirty="0" smtClean="0"/>
              <a:t> (</a:t>
            </a:r>
            <a:r>
              <a:rPr lang="pl-PL" sz="1800" dirty="0" err="1" smtClean="0"/>
              <a:t>MiFIR</a:t>
            </a:r>
            <a:r>
              <a:rPr lang="pl-PL" sz="1800" dirty="0" smtClean="0"/>
              <a:t>)</a:t>
            </a:r>
          </a:p>
          <a:p>
            <a:pPr lvl="1"/>
            <a:r>
              <a:rPr lang="pl-PL" sz="1800" dirty="0" err="1" smtClean="0"/>
              <a:t>Prevention</a:t>
            </a:r>
            <a:r>
              <a:rPr lang="pl-PL" sz="1800" dirty="0" smtClean="0"/>
              <a:t> of market </a:t>
            </a:r>
            <a:r>
              <a:rPr lang="pl-PL" sz="1800" dirty="0" err="1" smtClean="0"/>
              <a:t>manipulation</a:t>
            </a:r>
            <a:r>
              <a:rPr lang="pl-PL" sz="1800" dirty="0" smtClean="0"/>
              <a:t> and </a:t>
            </a:r>
            <a:r>
              <a:rPr lang="pl-PL" sz="1800" dirty="0" err="1" smtClean="0"/>
              <a:t>related</a:t>
            </a:r>
            <a:r>
              <a:rPr lang="pl-PL" sz="1800" dirty="0" smtClean="0"/>
              <a:t> </a:t>
            </a:r>
            <a:r>
              <a:rPr lang="pl-PL" sz="1800" dirty="0" err="1" smtClean="0"/>
              <a:t>criminal</a:t>
            </a:r>
            <a:r>
              <a:rPr lang="pl-PL" sz="1800" dirty="0" smtClean="0"/>
              <a:t> </a:t>
            </a:r>
            <a:r>
              <a:rPr lang="pl-PL" sz="1800" dirty="0" err="1" smtClean="0"/>
              <a:t>sanctions</a:t>
            </a:r>
            <a:r>
              <a:rPr lang="pl-PL" sz="1800" dirty="0" smtClean="0"/>
              <a:t> (MAR/MAD II)</a:t>
            </a:r>
          </a:p>
          <a:p>
            <a:r>
              <a:rPr lang="fr-BE" sz="2000" dirty="0" err="1" smtClean="0"/>
              <a:t>Regulation</a:t>
            </a:r>
            <a:r>
              <a:rPr lang="fr-BE" sz="2000" dirty="0" smtClean="0"/>
              <a:t> </a:t>
            </a:r>
            <a:r>
              <a:rPr lang="fr-BE" sz="2000" dirty="0" err="1" smtClean="0"/>
              <a:t>may</a:t>
            </a:r>
            <a:r>
              <a:rPr lang="fr-BE" sz="2000" dirty="0" smtClean="0"/>
              <a:t> cause </a:t>
            </a:r>
            <a:r>
              <a:rPr lang="fr-BE" sz="2000" dirty="0" err="1" smtClean="0"/>
              <a:t>undue</a:t>
            </a:r>
            <a:r>
              <a:rPr lang="fr-BE" sz="2000" dirty="0" smtClean="0"/>
              <a:t> </a:t>
            </a:r>
            <a:r>
              <a:rPr lang="fr-BE" sz="2000" dirty="0" err="1" smtClean="0"/>
              <a:t>incentives</a:t>
            </a:r>
            <a:r>
              <a:rPr lang="fr-BE" sz="2000" dirty="0" smtClean="0"/>
              <a:t> to </a:t>
            </a:r>
            <a:r>
              <a:rPr lang="fr-BE" sz="2000" dirty="0" err="1" smtClean="0"/>
              <a:t>trade</a:t>
            </a:r>
            <a:r>
              <a:rPr lang="fr-BE" sz="2000" dirty="0" smtClean="0"/>
              <a:t> </a:t>
            </a:r>
            <a:r>
              <a:rPr lang="fr-BE" sz="2000" dirty="0" err="1" smtClean="0"/>
              <a:t>specific</a:t>
            </a:r>
            <a:r>
              <a:rPr lang="fr-BE" sz="2000" dirty="0" smtClean="0"/>
              <a:t> </a:t>
            </a:r>
            <a:r>
              <a:rPr lang="fr-BE" sz="2000" dirty="0" err="1" smtClean="0"/>
              <a:t>products</a:t>
            </a:r>
            <a:r>
              <a:rPr lang="fr-BE" sz="2000" dirty="0" smtClean="0"/>
              <a:t> or </a:t>
            </a:r>
            <a:r>
              <a:rPr lang="fr-BE" sz="2000" dirty="0" err="1" smtClean="0"/>
              <a:t>induce</a:t>
            </a:r>
            <a:r>
              <a:rPr lang="fr-BE" sz="2000" dirty="0" smtClean="0"/>
              <a:t> </a:t>
            </a:r>
            <a:r>
              <a:rPr lang="fr-BE" sz="2000" dirty="0" err="1" smtClean="0"/>
              <a:t>specific</a:t>
            </a:r>
            <a:r>
              <a:rPr lang="fr-BE" sz="2000" dirty="0" smtClean="0"/>
              <a:t> </a:t>
            </a:r>
            <a:r>
              <a:rPr lang="fr-BE" sz="2000" dirty="0" err="1" smtClean="0"/>
              <a:t>behaviours</a:t>
            </a:r>
            <a:r>
              <a:rPr lang="fr-BE" sz="2000" dirty="0" smtClean="0"/>
              <a:t> </a:t>
            </a:r>
            <a:r>
              <a:rPr lang="fr-BE" sz="2000" dirty="0" err="1" smtClean="0"/>
              <a:t>that</a:t>
            </a:r>
            <a:r>
              <a:rPr lang="fr-BE" sz="2000" dirty="0" smtClean="0"/>
              <a:t> </a:t>
            </a:r>
            <a:r>
              <a:rPr lang="fr-BE" sz="2000" dirty="0" err="1" smtClean="0"/>
              <a:t>might</a:t>
            </a:r>
            <a:r>
              <a:rPr lang="fr-BE" sz="2000" dirty="0" smtClean="0"/>
              <a:t> lead to discrimination and </a:t>
            </a:r>
            <a:r>
              <a:rPr lang="fr-BE" sz="2000" dirty="0" err="1" smtClean="0"/>
              <a:t>reduced</a:t>
            </a:r>
            <a:r>
              <a:rPr lang="fr-BE" sz="2000" dirty="0" smtClean="0"/>
              <a:t> </a:t>
            </a:r>
            <a:r>
              <a:rPr lang="fr-BE" sz="2000" dirty="0" err="1" smtClean="0"/>
              <a:t>efficiency</a:t>
            </a:r>
            <a:endParaRPr lang="en-US" sz="2000" dirty="0"/>
          </a:p>
        </p:txBody>
      </p:sp>
    </p:spTree>
    <p:extLst>
      <p:ext uri="{BB962C8B-B14F-4D97-AF65-F5344CB8AC3E}">
        <p14:creationId xmlns:p14="http://schemas.microsoft.com/office/powerpoint/2010/main" val="228735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951" y="260648"/>
            <a:ext cx="8229600" cy="654032"/>
          </a:xfrm>
        </p:spPr>
        <p:txBody>
          <a:bodyPr>
            <a:noAutofit/>
          </a:bodyPr>
          <a:lstStyle/>
          <a:p>
            <a:r>
              <a:rPr lang="en-GB" sz="2800" dirty="0" smtClean="0"/>
              <a:t>Key considerations</a:t>
            </a:r>
            <a:endParaRPr lang="en-GB" sz="2800" dirty="0"/>
          </a:p>
        </p:txBody>
      </p:sp>
      <p:graphicFrame>
        <p:nvGraphicFramePr>
          <p:cNvPr id="6" name="Content Placeholder 5"/>
          <p:cNvGraphicFramePr>
            <a:graphicFrameLocks noGrp="1"/>
          </p:cNvGraphicFramePr>
          <p:nvPr>
            <p:ph sz="quarter" idx="4294967295"/>
            <p:extLst>
              <p:ext uri="{D42A27DB-BD31-4B8C-83A1-F6EECF244321}">
                <p14:modId xmlns:p14="http://schemas.microsoft.com/office/powerpoint/2010/main" val="3146564920"/>
              </p:ext>
            </p:extLst>
          </p:nvPr>
        </p:nvGraphicFramePr>
        <p:xfrm>
          <a:off x="467544" y="1484784"/>
          <a:ext cx="8496424" cy="3708400"/>
        </p:xfrm>
        <a:graphic>
          <a:graphicData uri="http://schemas.openxmlformats.org/drawingml/2006/table">
            <a:tbl>
              <a:tblPr firstRow="1" bandRow="1">
                <a:tableStyleId>{5C22544A-7EE6-4342-B048-85BDC9FD1C3A}</a:tableStyleId>
              </a:tblPr>
              <a:tblGrid>
                <a:gridCol w="7462546"/>
                <a:gridCol w="1033878"/>
              </a:tblGrid>
              <a:tr h="370840">
                <a:tc gridSpan="2">
                  <a:txBody>
                    <a:bodyPr/>
                    <a:lstStyle/>
                    <a:p>
                      <a:pPr algn="l"/>
                      <a:r>
                        <a:rPr lang="nb-NO" dirty="0" smtClean="0"/>
                        <a:t>       Important</a:t>
                      </a:r>
                      <a:r>
                        <a:rPr lang="nb-NO" baseline="0" dirty="0" smtClean="0"/>
                        <a:t> aspects to cover all hedging needs linked to long term energy prices</a:t>
                      </a:r>
                      <a:endParaRPr lang="nb-NO" dirty="0"/>
                    </a:p>
                  </a:txBody>
                  <a:tcPr/>
                </a:tc>
                <a:tc hMerge="1">
                  <a:txBody>
                    <a:bodyPr/>
                    <a:lstStyle/>
                    <a:p>
                      <a:endParaRPr lang="nb-NO" dirty="0"/>
                    </a:p>
                  </a:txBody>
                  <a:tcPr/>
                </a:tc>
              </a:tr>
              <a:tr h="370840">
                <a:tc>
                  <a:txBody>
                    <a:bodyPr/>
                    <a:lstStyle/>
                    <a:p>
                      <a:r>
                        <a:rPr lang="nb-NO" dirty="0" smtClean="0">
                          <a:solidFill>
                            <a:srgbClr val="000000"/>
                          </a:solidFill>
                        </a:rPr>
                        <a:t>Sufficient for price</a:t>
                      </a:r>
                      <a:r>
                        <a:rPr lang="nb-NO" baseline="0" dirty="0" smtClean="0">
                          <a:solidFill>
                            <a:srgbClr val="000000"/>
                          </a:solidFill>
                        </a:rPr>
                        <a:t> area </a:t>
                      </a:r>
                      <a:r>
                        <a:rPr lang="nb-NO" u="sng" dirty="0" smtClean="0">
                          <a:solidFill>
                            <a:srgbClr val="000000"/>
                          </a:solidFill>
                        </a:rPr>
                        <a:t>hedging</a:t>
                      </a:r>
                      <a:r>
                        <a:rPr lang="nb-NO" dirty="0" smtClean="0">
                          <a:solidFill>
                            <a:srgbClr val="000000"/>
                          </a:solidFill>
                        </a:rPr>
                        <a:t> purposes</a:t>
                      </a:r>
                      <a:endParaRPr lang="nb-NO" dirty="0">
                        <a:solidFill>
                          <a:srgbClr val="000000"/>
                        </a:solidFill>
                      </a:endParaRPr>
                    </a:p>
                  </a:txBody>
                  <a:tcPr/>
                </a:tc>
                <a:tc>
                  <a:txBody>
                    <a:bodyPr/>
                    <a:lstStyle/>
                    <a:p>
                      <a:pPr marL="0" indent="0">
                        <a:buFont typeface="Wingdings" panose="05000000000000000000" pitchFamily="2" charset="2"/>
                        <a:buNone/>
                      </a:pPr>
                      <a:endParaRPr lang="nb-NO" dirty="0">
                        <a:solidFill>
                          <a:srgbClr val="000000"/>
                        </a:solidFill>
                      </a:endParaRPr>
                    </a:p>
                  </a:txBody>
                  <a:tcPr/>
                </a:tc>
              </a:tr>
              <a:tr h="370840">
                <a:tc>
                  <a:txBody>
                    <a:bodyPr/>
                    <a:lstStyle/>
                    <a:p>
                      <a:r>
                        <a:rPr lang="nb-NO" sz="1800" kern="1200" baseline="0" dirty="0" smtClean="0">
                          <a:solidFill>
                            <a:srgbClr val="000000"/>
                          </a:solidFill>
                          <a:latin typeface="+mn-lt"/>
                          <a:ea typeface="+mn-ea"/>
                          <a:cs typeface="+mn-cs"/>
                        </a:rPr>
                        <a:t>Provides full </a:t>
                      </a:r>
                      <a:r>
                        <a:rPr lang="nb-NO" sz="1800" kern="1200" baseline="0" dirty="0" err="1" smtClean="0">
                          <a:solidFill>
                            <a:srgbClr val="000000"/>
                          </a:solidFill>
                          <a:latin typeface="+mn-lt"/>
                          <a:ea typeface="+mn-ea"/>
                          <a:cs typeface="+mn-cs"/>
                        </a:rPr>
                        <a:t>firmness</a:t>
                      </a:r>
                      <a:r>
                        <a:rPr lang="nb-NO" sz="1800" kern="1200" baseline="0" dirty="0" smtClean="0">
                          <a:solidFill>
                            <a:srgbClr val="000000"/>
                          </a:solidFill>
                          <a:latin typeface="+mn-lt"/>
                          <a:ea typeface="+mn-ea"/>
                          <a:cs typeface="+mn-cs"/>
                        </a:rPr>
                        <a:t> </a:t>
                      </a:r>
                      <a:endParaRPr lang="nb-NO" sz="1800" kern="1200" baseline="0" dirty="0">
                        <a:solidFill>
                          <a:srgbClr val="000000"/>
                        </a:solidFill>
                        <a:latin typeface="+mn-lt"/>
                        <a:ea typeface="+mn-ea"/>
                        <a:cs typeface="+mn-cs"/>
                      </a:endParaRPr>
                    </a:p>
                  </a:txBody>
                  <a:tcPr/>
                </a:tc>
                <a:tc>
                  <a:txBody>
                    <a:bodyPr/>
                    <a:lstStyle/>
                    <a:p>
                      <a:endParaRPr lang="nb-NO" dirty="0"/>
                    </a:p>
                  </a:txBody>
                  <a:tcPr/>
                </a:tc>
              </a:tr>
              <a:tr h="370840">
                <a:tc>
                  <a:txBody>
                    <a:bodyPr/>
                    <a:lstStyle/>
                    <a:p>
                      <a:r>
                        <a:rPr lang="nb-NO" dirty="0" smtClean="0">
                          <a:solidFill>
                            <a:srgbClr val="000000"/>
                          </a:solidFill>
                        </a:rPr>
                        <a:t>Supports </a:t>
                      </a:r>
                      <a:r>
                        <a:rPr lang="nb-NO" dirty="0" err="1" smtClean="0">
                          <a:solidFill>
                            <a:srgbClr val="000000"/>
                          </a:solidFill>
                        </a:rPr>
                        <a:t>the</a:t>
                      </a:r>
                      <a:r>
                        <a:rPr lang="nb-NO" dirty="0" smtClean="0">
                          <a:solidFill>
                            <a:srgbClr val="000000"/>
                          </a:solidFill>
                        </a:rPr>
                        <a:t> </a:t>
                      </a:r>
                      <a:r>
                        <a:rPr lang="nb-NO" dirty="0" err="1" smtClean="0">
                          <a:solidFill>
                            <a:srgbClr val="000000"/>
                          </a:solidFill>
                        </a:rPr>
                        <a:t>day-ahead</a:t>
                      </a:r>
                      <a:r>
                        <a:rPr lang="nb-NO" dirty="0" smtClean="0">
                          <a:solidFill>
                            <a:srgbClr val="000000"/>
                          </a:solidFill>
                        </a:rPr>
                        <a:t> </a:t>
                      </a:r>
                      <a:r>
                        <a:rPr lang="nb-NO" strike="sngStrike" baseline="0" dirty="0" smtClean="0">
                          <a:solidFill>
                            <a:srgbClr val="FF0000"/>
                          </a:solidFill>
                        </a:rPr>
                        <a:t>-</a:t>
                      </a:r>
                      <a:r>
                        <a:rPr lang="nb-NO" baseline="0" dirty="0" err="1" smtClean="0">
                          <a:solidFill>
                            <a:srgbClr val="000000"/>
                          </a:solidFill>
                        </a:rPr>
                        <a:t>auction</a:t>
                      </a:r>
                      <a:r>
                        <a:rPr lang="nb-NO" baseline="0" dirty="0" smtClean="0">
                          <a:solidFill>
                            <a:srgbClr val="000000"/>
                          </a:solidFill>
                        </a:rPr>
                        <a:t> and creditability of Spot Reference Prices</a:t>
                      </a:r>
                      <a:endParaRPr lang="nb-NO" dirty="0">
                        <a:solidFill>
                          <a:srgbClr val="000000"/>
                        </a:solidFill>
                      </a:endParaRPr>
                    </a:p>
                  </a:txBody>
                  <a:tcPr/>
                </a:tc>
                <a:tc>
                  <a:txBody>
                    <a:bodyPr/>
                    <a:lstStyle/>
                    <a:p>
                      <a:endParaRPr lang="nb-NO" dirty="0"/>
                    </a:p>
                  </a:txBody>
                  <a:tcPr/>
                </a:tc>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kern="1200" noProof="0" dirty="0" smtClean="0">
                          <a:solidFill>
                            <a:srgbClr val="000000"/>
                          </a:solidFill>
                          <a:latin typeface="+mn-lt"/>
                          <a:ea typeface="+mn-ea"/>
                          <a:cs typeface="+mn-cs"/>
                        </a:rPr>
                        <a:t>Social welfare gains through increased competition</a:t>
                      </a:r>
                      <a:endParaRPr lang="en-US" sz="1800" kern="1200" noProof="0" dirty="0">
                        <a:solidFill>
                          <a:srgbClr val="000000"/>
                        </a:solidFill>
                        <a:latin typeface="+mn-lt"/>
                        <a:ea typeface="+mn-ea"/>
                        <a:cs typeface="+mn-cs"/>
                      </a:endParaRPr>
                    </a:p>
                  </a:txBody>
                  <a:tcPr/>
                </a:tc>
                <a:tc>
                  <a:txBody>
                    <a:bodyPr/>
                    <a:lstStyle/>
                    <a:p>
                      <a:endParaRPr lang="nb-NO" dirty="0"/>
                    </a:p>
                  </a:txBody>
                  <a:tcPr/>
                </a:tc>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kern="1200" baseline="0" noProof="0" dirty="0" smtClean="0">
                          <a:solidFill>
                            <a:srgbClr val="000000"/>
                          </a:solidFill>
                          <a:latin typeface="+mn-lt"/>
                          <a:ea typeface="+mn-ea"/>
                          <a:cs typeface="+mn-cs"/>
                        </a:rPr>
                        <a:t>Supporting existing market design(s) that have proven track record </a:t>
                      </a:r>
                      <a:endParaRPr lang="en-US" sz="1800" kern="1200" noProof="0" dirty="0">
                        <a:solidFill>
                          <a:srgbClr val="000000"/>
                        </a:solidFill>
                        <a:latin typeface="+mn-lt"/>
                        <a:ea typeface="+mn-ea"/>
                        <a:cs typeface="+mn-cs"/>
                      </a:endParaRPr>
                    </a:p>
                  </a:txBody>
                  <a:tcPr/>
                </a:tc>
                <a:tc>
                  <a:txBody>
                    <a:bodyPr/>
                    <a:lstStyle/>
                    <a:p>
                      <a:endParaRPr lang="nb-NO"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strike="noStrike" kern="1200" noProof="0" dirty="0" smtClean="0">
                          <a:solidFill>
                            <a:schemeClr val="tx1"/>
                          </a:solidFill>
                          <a:latin typeface="+mn-lt"/>
                          <a:ea typeface="+mn-ea"/>
                          <a:cs typeface="+mn-cs"/>
                        </a:rPr>
                        <a:t>Hedging of Zone/regional price risks, and not only for a given CB cable, is key</a:t>
                      </a:r>
                      <a:endParaRPr lang="en-US" sz="1800" strike="noStrike" kern="1200" noProof="0" dirty="0">
                        <a:solidFill>
                          <a:schemeClr val="tx1"/>
                        </a:solidFill>
                        <a:latin typeface="+mn-lt"/>
                        <a:ea typeface="+mn-ea"/>
                        <a:cs typeface="+mn-cs"/>
                      </a:endParaRPr>
                    </a:p>
                  </a:txBody>
                  <a:tcPr/>
                </a:tc>
                <a:tc>
                  <a:txBody>
                    <a:bodyPr/>
                    <a:lstStyle/>
                    <a:p>
                      <a:endParaRPr lang="nb-NO"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b-NO" sz="1800" kern="1200" dirty="0" err="1" smtClean="0">
                          <a:solidFill>
                            <a:srgbClr val="000000"/>
                          </a:solidFill>
                          <a:latin typeface="+mn-lt"/>
                          <a:ea typeface="+mn-ea"/>
                          <a:cs typeface="+mn-cs"/>
                        </a:rPr>
                        <a:t>Continuous</a:t>
                      </a:r>
                      <a:r>
                        <a:rPr lang="nb-NO" sz="1800" kern="1200" dirty="0" smtClean="0">
                          <a:solidFill>
                            <a:srgbClr val="000000"/>
                          </a:solidFill>
                          <a:latin typeface="+mn-lt"/>
                          <a:ea typeface="+mn-ea"/>
                          <a:cs typeface="+mn-cs"/>
                        </a:rPr>
                        <a:t> Trading </a:t>
                      </a:r>
                      <a:r>
                        <a:rPr lang="nb-NO" dirty="0" smtClean="0">
                          <a:solidFill>
                            <a:srgbClr val="000000"/>
                          </a:solidFill>
                        </a:rPr>
                        <a:t>in a secondary</a:t>
                      </a:r>
                      <a:r>
                        <a:rPr lang="nb-NO" baseline="0" dirty="0" smtClean="0">
                          <a:solidFill>
                            <a:srgbClr val="000000"/>
                          </a:solidFill>
                        </a:rPr>
                        <a:t> long term hedging market is crucial  </a:t>
                      </a:r>
                      <a:endParaRPr lang="nb-NO" dirty="0">
                        <a:solidFill>
                          <a:srgbClr val="000000"/>
                        </a:solidFill>
                      </a:endParaRPr>
                    </a:p>
                  </a:txBody>
                  <a:tcPr/>
                </a:tc>
                <a:tc>
                  <a:txBody>
                    <a:bodyPr/>
                    <a:lstStyle/>
                    <a:p>
                      <a:endParaRPr lang="nb-NO"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noProof="0" dirty="0" smtClean="0">
                          <a:solidFill>
                            <a:srgbClr val="000000"/>
                          </a:solidFill>
                        </a:rPr>
                        <a:t>No administrative hassle (nomination) to</a:t>
                      </a:r>
                      <a:r>
                        <a:rPr lang="en-US" baseline="0" noProof="0" dirty="0" smtClean="0">
                          <a:solidFill>
                            <a:srgbClr val="000000"/>
                          </a:solidFill>
                        </a:rPr>
                        <a:t> handle physical cross border flows </a:t>
                      </a:r>
                      <a:endParaRPr lang="en-US" noProof="0" dirty="0">
                        <a:solidFill>
                          <a:srgbClr val="000000"/>
                        </a:solidFill>
                      </a:endParaRPr>
                    </a:p>
                  </a:txBody>
                  <a:tcPr/>
                </a:tc>
                <a:tc>
                  <a:txBody>
                    <a:bodyPr/>
                    <a:lstStyle/>
                    <a:p>
                      <a:endParaRPr lang="nb-NO"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b-NO" strike="noStrike" dirty="0" smtClean="0">
                          <a:solidFill>
                            <a:schemeClr val="tx1"/>
                          </a:solidFill>
                        </a:rPr>
                        <a:t>Not</a:t>
                      </a:r>
                      <a:r>
                        <a:rPr lang="nb-NO" strike="noStrike" baseline="0" dirty="0" smtClean="0">
                          <a:solidFill>
                            <a:schemeClr val="tx1"/>
                          </a:solidFill>
                        </a:rPr>
                        <a:t> make it obligatory to use the Single Allocation Platform in case of LTTRs</a:t>
                      </a:r>
                      <a:endParaRPr lang="nb-NO" strike="noStrike" dirty="0" smtClean="0">
                        <a:solidFill>
                          <a:schemeClr val="tx1"/>
                        </a:solidFill>
                      </a:endParaRPr>
                    </a:p>
                  </a:txBody>
                  <a:tcPr/>
                </a:tc>
                <a:tc>
                  <a:txBody>
                    <a:bodyPr/>
                    <a:lstStyle/>
                    <a:p>
                      <a:endParaRPr lang="nb-NO" dirty="0"/>
                    </a:p>
                  </a:txBody>
                  <a:tcPr/>
                </a:tc>
              </a:tr>
            </a:tbl>
          </a:graphicData>
        </a:graphic>
      </p:graphicFrame>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00" y="1871069"/>
            <a:ext cx="327479" cy="312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2400" y="2256104"/>
            <a:ext cx="3238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6029" y="2617965"/>
            <a:ext cx="3238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2400" y="2967037"/>
            <a:ext cx="3238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3825" y="3341687"/>
            <a:ext cx="3238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8112" y="3740470"/>
            <a:ext cx="3238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3825" y="4106540"/>
            <a:ext cx="3238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3619" y="4451522"/>
            <a:ext cx="3238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3619" y="4871393"/>
            <a:ext cx="3238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4772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endParaRPr lang="en-GB" smtClean="0"/>
          </a:p>
          <a:p>
            <a:pPr algn="ctr">
              <a:buNone/>
            </a:pPr>
            <a:endParaRPr lang="en-GB" smtClean="0"/>
          </a:p>
          <a:p>
            <a:pPr algn="ctr">
              <a:buNone/>
            </a:pPr>
            <a:r>
              <a:rPr lang="en-GB" sz="3600" smtClean="0">
                <a:solidFill>
                  <a:srgbClr val="FFC000"/>
                </a:solidFill>
              </a:rPr>
              <a:t>Thank you for your attention</a:t>
            </a:r>
          </a:p>
          <a:p>
            <a:pPr algn="ctr">
              <a:buNone/>
            </a:pPr>
            <a:endParaRPr lang="en-GB" smtClean="0">
              <a:solidFill>
                <a:schemeClr val="tx2"/>
              </a:solidFill>
            </a:endParaRPr>
          </a:p>
          <a:p>
            <a:pPr algn="ctr">
              <a:buNone/>
            </a:pPr>
            <a:r>
              <a:rPr lang="en-GB" smtClean="0">
                <a:solidFill>
                  <a:schemeClr val="tx2"/>
                </a:solidFill>
              </a:rPr>
              <a:t>secretariat@europex.org</a:t>
            </a:r>
          </a:p>
          <a:p>
            <a:pPr algn="ctr">
              <a:buNone/>
            </a:pPr>
            <a:r>
              <a:rPr lang="en-GB" smtClean="0">
                <a:solidFill>
                  <a:schemeClr val="tx2"/>
                </a:solidFill>
              </a:rPr>
              <a:t>www.europex.org</a:t>
            </a:r>
          </a:p>
          <a:p>
            <a:pPr algn="ctr">
              <a:buNone/>
            </a:pPr>
            <a:endParaRPr lang="en-GB"/>
          </a:p>
        </p:txBody>
      </p:sp>
    </p:spTree>
    <p:extLst>
      <p:ext uri="{BB962C8B-B14F-4D97-AF65-F5344CB8AC3E}">
        <p14:creationId xmlns:p14="http://schemas.microsoft.com/office/powerpoint/2010/main" val="19860908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2184</TotalTime>
  <Words>711</Words>
  <Application>Microsoft Office PowerPoint</Application>
  <PresentationFormat>On-screen Show (4:3)</PresentationFormat>
  <Paragraphs>74</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 </vt:lpstr>
      <vt:lpstr>Overview</vt:lpstr>
      <vt:lpstr>  </vt:lpstr>
      <vt:lpstr>Main hedging related products in IEM today</vt:lpstr>
      <vt:lpstr>Need for a level playing field</vt:lpstr>
      <vt:lpstr>Key considerations</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EuroPEX</dc:creator>
  <cp:lastModifiedBy>Andrew Claxton</cp:lastModifiedBy>
  <cp:revision>495</cp:revision>
  <dcterms:created xsi:type="dcterms:W3CDTF">2011-02-26T16:13:15Z</dcterms:created>
  <dcterms:modified xsi:type="dcterms:W3CDTF">2015-05-29T15:20:40Z</dcterms:modified>
</cp:coreProperties>
</file>