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</p:sldMasterIdLst>
  <p:notesMasterIdLst>
    <p:notesMasterId r:id="rId6"/>
  </p:notesMasterIdLst>
  <p:sldIdLst>
    <p:sldId id="279" r:id="rId3"/>
    <p:sldId id="277" r:id="rId4"/>
    <p:sldId id="280" r:id="rId5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78B8A75A-E605-4418-8754-13E78058A21E}">
          <p14:sldIdLst>
            <p14:sldId id="279"/>
            <p14:sldId id="277"/>
            <p14:sldId id="280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tophe CESSON (ACER)" initials="CC(" lastIdx="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64" autoAdjust="0"/>
    <p:restoredTop sz="97600" autoAdjust="0"/>
  </p:normalViewPr>
  <p:slideViewPr>
    <p:cSldViewPr>
      <p:cViewPr>
        <p:scale>
          <a:sx n="90" d="100"/>
          <a:sy n="90" d="100"/>
        </p:scale>
        <p:origin x="-822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2F8B94-7C23-4376-954B-BB8F1259778B}" type="datetimeFigureOut">
              <a:rPr lang="en-GB" smtClean="0"/>
              <a:t>27/05/2015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E8DC6-789B-4BF6-8614-09618CBF49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386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E8DC6-789B-4BF6-8614-09618CBF492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420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jpe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2561551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1732201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1084263"/>
            <a:ext cx="2055813" cy="504507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084263"/>
            <a:ext cx="6019800" cy="504507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3676056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163" y="1084263"/>
            <a:ext cx="7770812" cy="76517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2457711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sz="quarter" idx="10"/>
          </p:nvPr>
        </p:nvSpPr>
        <p:spPr>
          <a:xfrm>
            <a:off x="611560" y="1961456"/>
            <a:ext cx="8208912" cy="3987824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Verdana" pitchFamily="34" charset="0"/>
              </a:defRPr>
            </a:lvl1pPr>
            <a:lvl2pPr>
              <a:defRPr baseline="0">
                <a:latin typeface="Verdana" pitchFamily="34" charset="0"/>
              </a:defRPr>
            </a:lvl2pPr>
            <a:lvl3pPr>
              <a:defRPr baseline="0">
                <a:latin typeface="Verdana" pitchFamily="34" charset="0"/>
              </a:defRPr>
            </a:lvl3pPr>
            <a:lvl4pPr>
              <a:defRPr baseline="0">
                <a:latin typeface="Verdana" pitchFamily="34" charset="0"/>
              </a:defRPr>
            </a:lvl4pPr>
            <a:lvl5pPr>
              <a:defRPr baseline="0">
                <a:latin typeface="Verdan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55209694"/>
      </p:ext>
    </p:extLst>
  </p:cSld>
  <p:clrMapOvr>
    <a:masterClrMapping/>
  </p:clrMapOvr>
  <p:transition spd="med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639772001"/>
      </p:ext>
    </p:extLst>
  </p:cSld>
  <p:clrMapOvr>
    <a:masterClrMapping/>
  </p:clrMapOvr>
  <p:transition spd="slow">
    <p:pul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camuscl\AppData\Local\Microsoft\Windows\Temporary Internet Files\Content.IE5\GTVTTPZC\MP900438622[3].jpg"/>
          <p:cNvPicPr>
            <a:picLocks noChangeAspect="1" noChangeArrowheads="1"/>
          </p:cNvPicPr>
          <p:nvPr userDrawn="1"/>
        </p:nvPicPr>
        <p:blipFill>
          <a:blip r:embed="rId2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86" y="-812573"/>
            <a:ext cx="89754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FOND_COVER_transp.png"/>
          <p:cNvPicPr>
            <a:picLocks noChangeAspect="1"/>
          </p:cNvPicPr>
          <p:nvPr userDrawn="1"/>
        </p:nvPicPr>
        <p:blipFill>
          <a:blip r:embed="rId4" cstate="print">
            <a:duotone>
              <a:prstClr val="black"/>
              <a:srgbClr val="2953DB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79770" y="0"/>
            <a:ext cx="9223769" cy="68580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 userDrawn="1">
            <p:ph type="dt" sz="half" idx="10"/>
          </p:nvPr>
        </p:nvSpPr>
        <p:spPr>
          <a:xfrm>
            <a:off x="6772479" y="568030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400" b="0">
                <a:latin typeface="+mj-lt"/>
              </a:defRPr>
            </a:lvl1pPr>
          </a:lstStyle>
          <a:p>
            <a:pPr algn="r"/>
            <a:fld id="{6DC5A078-92B9-4F61-A3F1-2DA06B964681}" type="datetime1">
              <a:rPr lang="en-IE" smtClean="0">
                <a:solidFill>
                  <a:srgbClr val="FFFFFF"/>
                </a:solidFill>
              </a:rPr>
              <a:pPr algn="r"/>
              <a:t>27/05/2015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Rectangle à coins arrondis 7"/>
          <p:cNvSpPr/>
          <p:nvPr userDrawn="1"/>
        </p:nvSpPr>
        <p:spPr>
          <a:xfrm>
            <a:off x="-224009" y="770475"/>
            <a:ext cx="2937944" cy="127564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fr-BE">
              <a:solidFill>
                <a:srgbClr val="FFFFFF"/>
              </a:solidFill>
            </a:endParaRPr>
          </a:p>
        </p:txBody>
      </p:sp>
      <p:pic>
        <p:nvPicPr>
          <p:cNvPr id="9" name="Picture 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21" y="845118"/>
            <a:ext cx="2299484" cy="1047335"/>
          </a:xfrm>
          <a:prstGeom prst="rect">
            <a:avLst/>
          </a:prstGeom>
        </p:spPr>
      </p:pic>
      <p:sp>
        <p:nvSpPr>
          <p:cNvPr id="10" name="ZoneTexte 9"/>
          <p:cNvSpPr txBox="1"/>
          <p:nvPr userDrawn="1"/>
        </p:nvSpPr>
        <p:spPr>
          <a:xfrm>
            <a:off x="3275856" y="2060848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endParaRPr lang="fr-B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65623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sz="quarter" idx="10"/>
          </p:nvPr>
        </p:nvSpPr>
        <p:spPr>
          <a:xfrm>
            <a:off x="611560" y="1961456"/>
            <a:ext cx="8208912" cy="3987824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Verdana" pitchFamily="34" charset="0"/>
              </a:defRPr>
            </a:lvl1pPr>
            <a:lvl2pPr>
              <a:defRPr baseline="0">
                <a:latin typeface="Verdana" pitchFamily="34" charset="0"/>
              </a:defRPr>
            </a:lvl2pPr>
            <a:lvl3pPr>
              <a:defRPr baseline="0">
                <a:latin typeface="Verdana" pitchFamily="34" charset="0"/>
              </a:defRPr>
            </a:lvl3pPr>
            <a:lvl4pPr>
              <a:defRPr baseline="0">
                <a:latin typeface="Verdana" pitchFamily="34" charset="0"/>
              </a:defRPr>
            </a:lvl4pPr>
            <a:lvl5pPr>
              <a:defRPr baseline="0">
                <a:latin typeface="Verdan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710324613"/>
      </p:ext>
    </p:extLst>
  </p:cSld>
  <p:clrMapOvr>
    <a:masterClrMapping/>
  </p:clrMapOvr>
  <p:transition spd="med"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249477954"/>
      </p:ext>
    </p:extLst>
  </p:cSld>
  <p:clrMapOvr>
    <a:masterClrMapping/>
  </p:clrMapOvr>
  <p:transition spd="med"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193127254"/>
      </p:ext>
    </p:extLst>
  </p:cSld>
  <p:clrMapOvr>
    <a:masterClrMapping/>
  </p:clrMapOvr>
  <p:transition spd="med"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66737" y="451556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51748676"/>
      </p:ext>
    </p:extLst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24304085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1747658"/>
      </p:ext>
    </p:extLst>
  </p:cSld>
  <p:clrMapOvr>
    <a:masterClrMapping/>
  </p:clrMapOvr>
  <p:transition spd="med"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82663" y="771525"/>
            <a:ext cx="7837487" cy="10398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27088" y="1811338"/>
            <a:ext cx="7993062" cy="4425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225111"/>
      </p:ext>
    </p:extLst>
  </p:cSld>
  <p:clrMapOvr>
    <a:masterClrMapping/>
  </p:clrMapOvr>
  <p:transition spd="med"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045" y="1083733"/>
            <a:ext cx="7772400" cy="76764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5BA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045" y="1941690"/>
            <a:ext cx="7772400" cy="1752600"/>
          </a:xfrm>
          <a:prstGeom prst="rect">
            <a:avLst/>
          </a:prstGeom>
        </p:spPr>
        <p:txBody>
          <a:bodyPr/>
          <a:lstStyle>
            <a:lvl1pPr marL="0" indent="0" algn="l">
              <a:buSzPct val="150000"/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 Click to edit Master subtitle style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38800" y="6492875"/>
            <a:ext cx="2133600" cy="365125"/>
          </a:xfr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D55DBD76-A75C-400D-8905-86F7C46FB269}" type="datetime1">
              <a:rPr lang="en-IE" smtClean="0">
                <a:solidFill>
                  <a:srgbClr val="FFFFFF"/>
                </a:solidFill>
              </a:rPr>
              <a:pPr/>
              <a:t>27/05/2015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" y="64928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1371600" y="0"/>
            <a:ext cx="7772400" cy="76764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5BA1"/>
                </a:solidFill>
              </a:defRPr>
            </a:lvl1pPr>
          </a:lstStyle>
          <a:p>
            <a:pPr algn="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kern="0" dirty="0" smtClean="0">
                <a:solidFill>
                  <a:srgbClr val="FFFFFF"/>
                </a:solidFill>
                <a:ea typeface="ＭＳ Ｐゴシック" pitchFamily="-108" charset="-128"/>
              </a:rPr>
              <a:t>Click to edit Master title style</a:t>
            </a:r>
            <a:endParaRPr lang="en-US" sz="2000" kern="0" dirty="0">
              <a:solidFill>
                <a:srgbClr val="FFFFFF"/>
              </a:solidFill>
              <a:ea typeface="ＭＳ Ｐゴシック" pitchFamily="-10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231637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163" y="1084263"/>
            <a:ext cx="7770812" cy="765175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000000"/>
                </a:solidFill>
              </a:rPr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1086817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556730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4226181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337675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3680117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287080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3358361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1690842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9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"/>
          <p:cNvSpPr>
            <a:spLocks noChangeArrowheads="1"/>
          </p:cNvSpPr>
          <p:nvPr/>
        </p:nvSpPr>
        <p:spPr bwMode="auto">
          <a:xfrm>
            <a:off x="0" y="6381750"/>
            <a:ext cx="7937500" cy="476250"/>
          </a:xfrm>
          <a:prstGeom prst="roundRect">
            <a:avLst>
              <a:gd name="adj" fmla="val 16667"/>
            </a:avLst>
          </a:prstGeom>
          <a:solidFill>
            <a:srgbClr val="307098"/>
          </a:solidFill>
          <a:ln w="9360">
            <a:noFill/>
            <a:round/>
            <a:headEnd/>
            <a:tailEnd/>
          </a:ln>
        </p:spPr>
        <p:txBody>
          <a:bodyPr wrap="none" anchor="ctr"/>
          <a:lstStyle/>
          <a:p>
            <a:pPr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nl-NL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7" name="AutoShape 2"/>
          <p:cNvSpPr>
            <a:spLocks noChangeArrowheads="1"/>
          </p:cNvSpPr>
          <p:nvPr/>
        </p:nvSpPr>
        <p:spPr bwMode="auto">
          <a:xfrm rot="10800000">
            <a:off x="2219325" y="1588"/>
            <a:ext cx="6926263" cy="692150"/>
          </a:xfrm>
          <a:prstGeom prst="roundRect">
            <a:avLst>
              <a:gd name="adj" fmla="val 16667"/>
            </a:avLst>
          </a:prstGeom>
          <a:solidFill>
            <a:srgbClr val="307098"/>
          </a:solidFill>
          <a:ln w="9360">
            <a:noFill/>
            <a:round/>
            <a:headEnd/>
            <a:tailEnd/>
          </a:ln>
        </p:spPr>
        <p:txBody>
          <a:bodyPr lIns="90000" tIns="45000" rIns="90000" bIns="45000" anchor="ctr"/>
          <a:lstStyle/>
          <a:p>
            <a:pPr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nl-NL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1028" name="Picture 3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11163" y="0"/>
            <a:ext cx="1465262" cy="666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2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38163" y="1084263"/>
            <a:ext cx="7770812" cy="765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titeltekst te bewerkenClick to edit Master title style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5638800" y="6492875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+mn-lt"/>
                <a:ea typeface="+mn-ea"/>
                <a:cs typeface="Lucida Sans Unicode" charset="0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nl-NL"/>
              <a:t>9-02-12</a:t>
            </a:r>
          </a:p>
        </p:txBody>
      </p:sp>
      <p:sp>
        <p:nvSpPr>
          <p:cNvPr id="1031" name="Text Box 6"/>
          <p:cNvSpPr txBox="1">
            <a:spLocks noChangeArrowheads="1"/>
          </p:cNvSpPr>
          <p:nvPr/>
        </p:nvSpPr>
        <p:spPr bwMode="auto">
          <a:xfrm>
            <a:off x="228600" y="6492875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nl-NL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2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overzichtstekst te bewerken</a:t>
            </a:r>
          </a:p>
          <a:p>
            <a:pPr lvl="1"/>
            <a:r>
              <a:rPr lang="en-GB" smtClean="0"/>
              <a:t>Tweede overzichtsniveau</a:t>
            </a:r>
          </a:p>
          <a:p>
            <a:pPr lvl="2"/>
            <a:r>
              <a:rPr lang="en-GB" smtClean="0"/>
              <a:t>Derde overzichtsniveau</a:t>
            </a:r>
          </a:p>
          <a:p>
            <a:pPr lvl="3"/>
            <a:r>
              <a:rPr lang="en-GB" smtClean="0"/>
              <a:t>Vierde overzichtsniveau</a:t>
            </a:r>
          </a:p>
          <a:p>
            <a:pPr lvl="4"/>
            <a:r>
              <a:rPr lang="en-GB" smtClean="0"/>
              <a:t>Vijfde overzichtsniveau</a:t>
            </a:r>
          </a:p>
          <a:p>
            <a:pPr lvl="4"/>
            <a:r>
              <a:rPr lang="en-GB" smtClean="0"/>
              <a:t>Zesde overzichtsniveau</a:t>
            </a:r>
          </a:p>
          <a:p>
            <a:pPr lvl="4"/>
            <a:r>
              <a:rPr lang="en-GB" smtClean="0"/>
              <a:t>Zevende overzichtsniveau</a:t>
            </a:r>
          </a:p>
          <a:p>
            <a:pPr lvl="4"/>
            <a:r>
              <a:rPr lang="en-GB" smtClean="0"/>
              <a:t>Achtste overzichtsniveau</a:t>
            </a:r>
          </a:p>
          <a:p>
            <a:pPr lvl="4"/>
            <a:r>
              <a:rPr lang="en-GB" smtClean="0"/>
              <a:t>Negende overzichtsniveau</a:t>
            </a:r>
          </a:p>
        </p:txBody>
      </p:sp>
    </p:spTree>
    <p:extLst>
      <p:ext uri="{BB962C8B-B14F-4D97-AF65-F5344CB8AC3E}">
        <p14:creationId xmlns:p14="http://schemas.microsoft.com/office/powerpoint/2010/main" val="1460692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sldNum="0" hdr="0" ftr="0"/>
  <p:txStyles>
    <p:titleStyle>
      <a:lvl1pPr algn="l" defTabSz="449263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2pPr>
      <a:lvl3pPr algn="l" defTabSz="449263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3pPr>
      <a:lvl4pPr algn="l" defTabSz="449263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4pPr>
      <a:lvl5pPr algn="l" defTabSz="449263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5pPr>
      <a:lvl6pPr marL="2514600" indent="-228600" algn="l" defTabSz="449263" rtl="0" fontAlgn="base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6pPr>
      <a:lvl7pPr marL="2971800" indent="-228600" algn="l" defTabSz="449263" rtl="0" fontAlgn="base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7pPr>
      <a:lvl8pPr marL="3429000" indent="-228600" algn="l" defTabSz="449263" rtl="0" fontAlgn="base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8pPr>
      <a:lvl9pPr marL="3886200" indent="-228600" algn="l" defTabSz="449263" rtl="0" fontAlgn="base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49263" rtl="0" eaLnBrk="0" fontAlgn="base" hangingPunct="0">
        <a:lnSpc>
          <a:spcPct val="101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buChar char="•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1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buChar char="–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buChar char="•"/>
        <a:defRPr sz="2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 Single Corner Rectangle 5"/>
          <p:cNvSpPr/>
          <p:nvPr/>
        </p:nvSpPr>
        <p:spPr>
          <a:xfrm>
            <a:off x="0" y="6381721"/>
            <a:ext cx="7937681" cy="476279"/>
          </a:xfrm>
          <a:prstGeom prst="round1Rect">
            <a:avLst/>
          </a:prstGeom>
          <a:solidFill>
            <a:srgbClr val="307098"/>
          </a:solidFill>
          <a:ln>
            <a:noFill/>
          </a:ln>
          <a:effectLst>
            <a:outerShdw blurRad="40000" dist="23000" dir="1836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620869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algn="r" defTabSz="457200"/>
            <a:fld id="{70927E43-4B75-41CC-BA08-4AFAFA5D51C4}" type="datetime1">
              <a:rPr lang="en-IE" b="1" smtClean="0">
                <a:solidFill>
                  <a:srgbClr val="FFFFFF"/>
                </a:solidFill>
                <a:cs typeface="Verdana"/>
              </a:rPr>
              <a:pPr algn="r" defTabSz="457200"/>
              <a:t>27/05/2015</a:t>
            </a:fld>
            <a:endParaRPr lang="en-US" b="1" dirty="0">
              <a:solidFill>
                <a:srgbClr val="FFFFFF"/>
              </a:solidFill>
              <a:cs typeface="Verdana"/>
            </a:endParaRPr>
          </a:p>
        </p:txBody>
      </p:sp>
      <p:sp>
        <p:nvSpPr>
          <p:cNvPr id="18" name="Round Single Corner Rectangle 7"/>
          <p:cNvSpPr/>
          <p:nvPr/>
        </p:nvSpPr>
        <p:spPr>
          <a:xfrm rot="10800000">
            <a:off x="2217329" y="0"/>
            <a:ext cx="6926671" cy="692675"/>
          </a:xfrm>
          <a:prstGeom prst="round1Rect">
            <a:avLst/>
          </a:prstGeom>
          <a:solidFill>
            <a:srgbClr val="307098"/>
          </a:solidFill>
          <a:ln>
            <a:noFill/>
          </a:ln>
          <a:effectLst>
            <a:outerShdw blurRad="40000" dist="23000" dir="1836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 smtClean="0">
                <a:solidFill>
                  <a:srgbClr val="FFFFFF"/>
                </a:solidFill>
              </a:rPr>
              <a:t> 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23" name="Picture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951" y="-1"/>
            <a:ext cx="1466401" cy="667895"/>
          </a:xfrm>
          <a:prstGeom prst="rect">
            <a:avLst/>
          </a:prstGeom>
        </p:spPr>
      </p:pic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8823" y="146756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defTabSz="457200"/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464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</p:sldLayoutIdLst>
  <p:transition spd="med">
    <p:wipe dir="r"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ＭＳ Ｐゴシック" pitchFamily="-108" charset="-128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pitchFamily="-108" charset="-128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pitchFamily="-108" charset="-128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pitchFamily="-108" charset="-128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pitchFamily="-108" charset="-128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444500" indent="-4445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SzPct val="400000"/>
        <a:buFont typeface="Trebuchet MS" pitchFamily="34" charset="0"/>
        <a:buChar char="."/>
        <a:defRPr sz="28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1pPr>
      <a:lvl2pPr marL="998538" indent="-3683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SzPct val="125000"/>
        <a:buFont typeface="Trebuchet MS" pitchFamily="34" charset="0"/>
        <a:buChar char="»"/>
        <a:defRPr sz="2600">
          <a:solidFill>
            <a:schemeClr val="tx1"/>
          </a:solidFill>
          <a:latin typeface="+mn-lt"/>
          <a:ea typeface="ＭＳ Ｐゴシック" pitchFamily="-108" charset="-128"/>
        </a:defRPr>
      </a:lvl2pPr>
      <a:lvl3pPr marL="1406525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400">
          <a:solidFill>
            <a:schemeClr val="tx1"/>
          </a:solidFill>
          <a:latin typeface="+mn-lt"/>
          <a:ea typeface="ＭＳ Ｐゴシック" pitchFamily="-108" charset="-128"/>
        </a:defRPr>
      </a:lvl3pPr>
      <a:lvl4pPr marL="1814513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SzPct val="125000"/>
        <a:buFont typeface="Arial" charset="0"/>
        <a:buChar char="­"/>
        <a:defRPr sz="2200">
          <a:solidFill>
            <a:schemeClr val="tx1"/>
          </a:solidFill>
          <a:latin typeface="+mn-lt"/>
          <a:ea typeface="ＭＳ Ｐゴシック" pitchFamily="-108" charset="-128"/>
        </a:defRPr>
      </a:lvl4pPr>
      <a:lvl5pPr marL="22225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  <a:ea typeface="ＭＳ Ｐゴシック" pitchFamily="-108" charset="-128"/>
        </a:defRPr>
      </a:lvl5pPr>
      <a:lvl6pPr marL="26797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6pPr>
      <a:lvl7pPr marL="31369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7pPr>
      <a:lvl8pPr marL="35941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8pPr>
      <a:lvl9pPr marL="40513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6.jpe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amuscl\AppData\Local\Microsoft\Windows\Temporary Internet Files\Content.IE5\GTVTTPZC\MP900438622[3].jp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86" y="-812573"/>
            <a:ext cx="89754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85757" y="5680302"/>
            <a:ext cx="34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b="1" dirty="0" smtClean="0">
                <a:solidFill>
                  <a:srgbClr val="FFFFFF"/>
                </a:solidFill>
                <a:cs typeface="Verdana"/>
              </a:rPr>
              <a:t>TITRE</a:t>
            </a:r>
            <a:endParaRPr lang="en-US" b="1" dirty="0">
              <a:solidFill>
                <a:srgbClr val="FFFFFF"/>
              </a:solidFill>
              <a:cs typeface="Verdana"/>
            </a:endParaRPr>
          </a:p>
        </p:txBody>
      </p:sp>
      <p:pic>
        <p:nvPicPr>
          <p:cNvPr id="7" name="Picture 6" descr="FOND_COVER_transp.png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2953DB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79770" y="0"/>
            <a:ext cx="9223769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44963" y="5464314"/>
            <a:ext cx="71104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2000" b="1" dirty="0" smtClean="0">
                <a:solidFill>
                  <a:srgbClr val="FFFFFF"/>
                </a:solidFill>
                <a:cs typeface="Verdana"/>
              </a:rPr>
              <a:t>28</a:t>
            </a:r>
            <a:r>
              <a:rPr lang="en-US" sz="2000" b="1" baseline="30000" dirty="0" smtClean="0">
                <a:solidFill>
                  <a:srgbClr val="FFFFFF"/>
                </a:solidFill>
                <a:cs typeface="Verdana"/>
              </a:rPr>
              <a:t>th</a:t>
            </a:r>
            <a:r>
              <a:rPr lang="en-US" sz="2000" b="1" dirty="0" smtClean="0">
                <a:solidFill>
                  <a:srgbClr val="FFFFFF"/>
                </a:solidFill>
                <a:cs typeface="Verdana"/>
              </a:rPr>
              <a:t> Florence Forum – Florence </a:t>
            </a:r>
          </a:p>
          <a:p>
            <a:pPr defTabSz="457200"/>
            <a:r>
              <a:rPr lang="en-US" sz="2000" b="1" dirty="0" smtClean="0">
                <a:solidFill>
                  <a:srgbClr val="FFFFFF"/>
                </a:solidFill>
                <a:cs typeface="Verdana"/>
              </a:rPr>
              <a:t>4-5  June 2015</a:t>
            </a:r>
            <a:endParaRPr lang="en-US" sz="2000" b="1" dirty="0">
              <a:solidFill>
                <a:srgbClr val="FFFFFF"/>
              </a:solidFill>
              <a:cs typeface="Verdana"/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359819" y="419174"/>
            <a:ext cx="3051876" cy="134930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fr-BE">
              <a:solidFill>
                <a:srgbClr val="FFFF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015" y="570159"/>
            <a:ext cx="2299484" cy="104733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42001" y="2149536"/>
            <a:ext cx="7693167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3200" b="1" dirty="0" smtClean="0">
                <a:solidFill>
                  <a:srgbClr val="00529B"/>
                </a:solidFill>
                <a:cs typeface="Verdana"/>
              </a:rPr>
              <a:t>2.2. (Early) CACM implementation </a:t>
            </a:r>
            <a:endParaRPr lang="en-GB" sz="3200" b="1" dirty="0">
              <a:solidFill>
                <a:srgbClr val="00529B"/>
              </a:solidFill>
              <a:cs typeface="Verdana"/>
            </a:endParaRPr>
          </a:p>
          <a:p>
            <a:pPr>
              <a:defRPr/>
            </a:pPr>
            <a:endParaRPr lang="en-US" sz="2800" dirty="0" smtClean="0">
              <a:solidFill>
                <a:srgbClr val="00529B"/>
              </a:solidFill>
              <a:cs typeface="Verdana"/>
            </a:endParaRPr>
          </a:p>
          <a:p>
            <a:pPr>
              <a:defRPr/>
            </a:pPr>
            <a:r>
              <a:rPr lang="en-US" sz="2000" i="1" dirty="0" smtClean="0">
                <a:solidFill>
                  <a:srgbClr val="00529B"/>
                </a:solidFill>
                <a:cs typeface="Verdana"/>
              </a:rPr>
              <a:t>Sven Kaiser</a:t>
            </a:r>
          </a:p>
        </p:txBody>
      </p:sp>
    </p:spTree>
    <p:extLst>
      <p:ext uri="{BB962C8B-B14F-4D97-AF65-F5344CB8AC3E}">
        <p14:creationId xmlns:p14="http://schemas.microsoft.com/office/powerpoint/2010/main" val="139304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3"/>
          <p:cNvSpPr txBox="1">
            <a:spLocks noChangeArrowheads="1"/>
          </p:cNvSpPr>
          <p:nvPr/>
        </p:nvSpPr>
        <p:spPr bwMode="auto">
          <a:xfrm>
            <a:off x="8345488" y="6450013"/>
            <a:ext cx="508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fld id="{E7CBBF27-5746-4E37-8A04-6A9FA15E486C}" type="slidenum">
              <a:rPr lang="en-IE" altLang="fr-FR" sz="1400">
                <a:solidFill>
                  <a:srgbClr val="005490"/>
                </a:solidFill>
                <a:latin typeface="Arial" charset="0"/>
              </a:rPr>
              <a:pPr algn="r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t>2</a:t>
            </a:fld>
            <a:endParaRPr lang="en-IE" altLang="fr-FR" sz="1400">
              <a:solidFill>
                <a:srgbClr val="005490"/>
              </a:solidFill>
              <a:latin typeface="Arial" charset="0"/>
            </a:endParaRPr>
          </a:p>
        </p:txBody>
      </p:sp>
      <p:sp>
        <p:nvSpPr>
          <p:cNvPr id="7" name="Espace réservé du pied de page 3"/>
          <p:cNvSpPr txBox="1">
            <a:spLocks/>
          </p:cNvSpPr>
          <p:nvPr/>
        </p:nvSpPr>
        <p:spPr bwMode="auto">
          <a:xfrm>
            <a:off x="427038" y="6442075"/>
            <a:ext cx="543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chemeClr val="bg1"/>
                </a:solidFill>
              </a:rPr>
              <a:t>Florence Forum – </a:t>
            </a:r>
            <a:r>
              <a:rPr lang="en-US" altLang="en-US" sz="1400" dirty="0" smtClean="0">
                <a:solidFill>
                  <a:schemeClr val="bg1"/>
                </a:solidFill>
              </a:rPr>
              <a:t>4-5 June 2015</a:t>
            </a:r>
            <a:endParaRPr lang="en-US" altLang="en-US" sz="1400" dirty="0">
              <a:solidFill>
                <a:schemeClr val="bg1"/>
              </a:solidFill>
            </a:endParaRPr>
          </a:p>
          <a:p>
            <a:pPr eaLnBrk="1" hangingPunct="1"/>
            <a:endParaRPr lang="en-US" altLang="en-US" sz="14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27038" y="980728"/>
            <a:ext cx="8321426" cy="5328592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de-DE" sz="1800" dirty="0" smtClean="0"/>
              <a:t>Existing </a:t>
            </a:r>
            <a:r>
              <a:rPr lang="de-DE" sz="1800" dirty="0" smtClean="0"/>
              <a:t>and functioning building blocks need to be used for continuation of implementation (CWE flow-based, MRC, </a:t>
            </a:r>
            <a:r>
              <a:rPr lang="de-DE" sz="1800" dirty="0" smtClean="0"/>
              <a:t>etc.)</a:t>
            </a:r>
          </a:p>
          <a:p>
            <a:pPr>
              <a:buClr>
                <a:srgbClr val="0070C0"/>
              </a:buClr>
            </a:pPr>
            <a:r>
              <a:rPr lang="de-DE" sz="1800" b="1" dirty="0" smtClean="0">
                <a:solidFill>
                  <a:srgbClr val="0070C0"/>
                </a:solidFill>
              </a:rPr>
              <a:t>Key </a:t>
            </a:r>
            <a:r>
              <a:rPr lang="de-DE" sz="1800" b="1" dirty="0" smtClean="0">
                <a:solidFill>
                  <a:srgbClr val="0070C0"/>
                </a:solidFill>
              </a:rPr>
              <a:t>challenges ahead:</a:t>
            </a:r>
          </a:p>
          <a:p>
            <a:pPr lvl="1">
              <a:buClr>
                <a:srgbClr val="0070C0"/>
              </a:buClr>
            </a:pPr>
            <a:r>
              <a:rPr lang="de-DE" sz="1800" dirty="0" smtClean="0"/>
              <a:t>Elaboration/</a:t>
            </a:r>
            <a:r>
              <a:rPr lang="de-DE" sz="1800" dirty="0" err="1" smtClean="0"/>
              <a:t>approval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Terms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Conditions</a:t>
            </a:r>
            <a:r>
              <a:rPr lang="de-DE" sz="1800" dirty="0" smtClean="0"/>
              <a:t> &amp; </a:t>
            </a:r>
            <a:r>
              <a:rPr lang="de-DE" sz="1800" dirty="0" err="1" smtClean="0"/>
              <a:t>methodologies</a:t>
            </a:r>
            <a:endParaRPr lang="de-DE" sz="1800" dirty="0" smtClean="0"/>
          </a:p>
          <a:p>
            <a:pPr lvl="2">
              <a:buClr>
                <a:srgbClr val="0070C0"/>
              </a:buClr>
            </a:pPr>
            <a:r>
              <a:rPr lang="de-DE" sz="1600" dirty="0" smtClean="0"/>
              <a:t>Decision-making </a:t>
            </a:r>
            <a:r>
              <a:rPr lang="de-DE" sz="1600" dirty="0" smtClean="0"/>
              <a:t>processes for TSOs and NEMOs need to be applied in practice</a:t>
            </a:r>
          </a:p>
          <a:p>
            <a:pPr lvl="2">
              <a:buClr>
                <a:srgbClr val="0070C0"/>
              </a:buClr>
            </a:pPr>
            <a:r>
              <a:rPr lang="de-DE" sz="1600" dirty="0" smtClean="0"/>
              <a:t>ENTSO-E </a:t>
            </a:r>
            <a:r>
              <a:rPr lang="de-DE" sz="1600" dirty="0" err="1" smtClean="0"/>
              <a:t>and</a:t>
            </a:r>
            <a:r>
              <a:rPr lang="de-DE" sz="1600" dirty="0" smtClean="0"/>
              <a:t> ACER on a </a:t>
            </a:r>
            <a:r>
              <a:rPr lang="de-DE" sz="1600" dirty="0" err="1" smtClean="0"/>
              <a:t>good</a:t>
            </a:r>
            <a:r>
              <a:rPr lang="de-DE" sz="1600" dirty="0" smtClean="0"/>
              <a:t> </a:t>
            </a:r>
            <a:r>
              <a:rPr lang="de-DE" sz="1600" dirty="0" err="1" smtClean="0"/>
              <a:t>path</a:t>
            </a:r>
            <a:r>
              <a:rPr lang="de-DE" sz="1600" dirty="0" smtClean="0"/>
              <a:t> </a:t>
            </a:r>
            <a:r>
              <a:rPr lang="de-DE" sz="1600" dirty="0" err="1" smtClean="0"/>
              <a:t>for</a:t>
            </a:r>
            <a:r>
              <a:rPr lang="de-DE" sz="1600" dirty="0" smtClean="0"/>
              <a:t> proper (</a:t>
            </a:r>
            <a:r>
              <a:rPr lang="de-DE" sz="1600" dirty="0" err="1" smtClean="0"/>
              <a:t>early</a:t>
            </a:r>
            <a:r>
              <a:rPr lang="de-DE" sz="1600" dirty="0" smtClean="0"/>
              <a:t>) </a:t>
            </a:r>
            <a:r>
              <a:rPr lang="de-DE" sz="1600" dirty="0" err="1" smtClean="0"/>
              <a:t>coordination</a:t>
            </a:r>
            <a:r>
              <a:rPr lang="de-DE" sz="1600" dirty="0" smtClean="0"/>
              <a:t> –  NEMOs </a:t>
            </a:r>
            <a:r>
              <a:rPr lang="de-DE" sz="1600" dirty="0" err="1" smtClean="0"/>
              <a:t>involvement</a:t>
            </a:r>
            <a:r>
              <a:rPr lang="de-DE" sz="1600" dirty="0" smtClean="0"/>
              <a:t> also relevant</a:t>
            </a:r>
          </a:p>
          <a:p>
            <a:pPr lvl="2">
              <a:buClr>
                <a:srgbClr val="0070C0"/>
              </a:buClr>
            </a:pPr>
            <a:r>
              <a:rPr lang="de-DE" sz="1600" dirty="0" err="1" smtClean="0"/>
              <a:t>Coordinated</a:t>
            </a:r>
            <a:r>
              <a:rPr lang="de-DE" sz="1600" dirty="0" smtClean="0"/>
              <a:t> </a:t>
            </a:r>
            <a:r>
              <a:rPr lang="de-DE" sz="1600" dirty="0" err="1" smtClean="0"/>
              <a:t>approval</a:t>
            </a:r>
            <a:r>
              <a:rPr lang="de-DE" sz="1600" dirty="0" smtClean="0"/>
              <a:t> </a:t>
            </a:r>
            <a:r>
              <a:rPr lang="de-DE" sz="1600" dirty="0" err="1" smtClean="0"/>
              <a:t>procedures</a:t>
            </a:r>
            <a:r>
              <a:rPr lang="de-DE" sz="1600" dirty="0" smtClean="0"/>
              <a:t> </a:t>
            </a:r>
            <a:r>
              <a:rPr lang="de-DE" sz="1600" dirty="0" err="1" smtClean="0"/>
              <a:t>for</a:t>
            </a:r>
            <a:r>
              <a:rPr lang="de-DE" sz="1600" dirty="0" smtClean="0"/>
              <a:t> Regulators</a:t>
            </a:r>
          </a:p>
          <a:p>
            <a:pPr lvl="1">
              <a:buClr>
                <a:srgbClr val="0070C0"/>
              </a:buClr>
            </a:pPr>
            <a:r>
              <a:rPr lang="de-DE" sz="1800" dirty="0" smtClean="0"/>
              <a:t>NEMO </a:t>
            </a:r>
            <a:r>
              <a:rPr lang="de-DE" sz="1800" dirty="0" err="1" smtClean="0"/>
              <a:t>designation</a:t>
            </a:r>
            <a:r>
              <a:rPr lang="de-DE" sz="1800" dirty="0" smtClean="0"/>
              <a:t> </a:t>
            </a:r>
            <a:r>
              <a:rPr lang="de-DE" sz="1800" dirty="0" err="1" smtClean="0"/>
              <a:t>processes</a:t>
            </a:r>
            <a:r>
              <a:rPr lang="de-DE" sz="1800" dirty="0" smtClean="0"/>
              <a:t>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competition</a:t>
            </a:r>
            <a:r>
              <a:rPr lang="de-DE" sz="1800" dirty="0" smtClean="0"/>
              <a:t> </a:t>
            </a:r>
            <a:r>
              <a:rPr lang="de-DE" sz="1800" dirty="0" err="1" smtClean="0"/>
              <a:t>concept</a:t>
            </a:r>
            <a:r>
              <a:rPr lang="de-DE" sz="1800" dirty="0" smtClean="0"/>
              <a:t> </a:t>
            </a:r>
            <a:r>
              <a:rPr lang="de-DE" sz="1800" dirty="0" err="1" smtClean="0"/>
              <a:t>to</a:t>
            </a:r>
            <a:r>
              <a:rPr lang="de-DE" sz="1800" dirty="0" smtClean="0"/>
              <a:t> </a:t>
            </a:r>
            <a:r>
              <a:rPr lang="de-DE" sz="1800" dirty="0" err="1" smtClean="0"/>
              <a:t>be</a:t>
            </a:r>
            <a:r>
              <a:rPr lang="de-DE" sz="1800" dirty="0" smtClean="0"/>
              <a:t> </a:t>
            </a:r>
            <a:r>
              <a:rPr lang="de-DE" sz="1800" dirty="0" err="1" smtClean="0"/>
              <a:t>properly</a:t>
            </a:r>
            <a:r>
              <a:rPr lang="de-DE" sz="1800" dirty="0" smtClean="0"/>
              <a:t> </a:t>
            </a:r>
            <a:r>
              <a:rPr lang="de-DE" sz="1800" dirty="0" err="1" smtClean="0"/>
              <a:t>implemented</a:t>
            </a:r>
            <a:endParaRPr lang="de-DE" sz="1800" dirty="0"/>
          </a:p>
          <a:p>
            <a:pPr lvl="1">
              <a:buClr>
                <a:srgbClr val="0070C0"/>
              </a:buClr>
            </a:pPr>
            <a:r>
              <a:rPr lang="de-DE" sz="1800" dirty="0" err="1" smtClean="0"/>
              <a:t>Cost</a:t>
            </a:r>
            <a:r>
              <a:rPr lang="de-DE" sz="1800" dirty="0" smtClean="0"/>
              <a:t> </a:t>
            </a:r>
            <a:r>
              <a:rPr lang="de-DE" sz="1800" dirty="0" err="1" smtClean="0"/>
              <a:t>sharing</a:t>
            </a:r>
            <a:r>
              <a:rPr lang="de-DE" sz="1800" dirty="0" smtClean="0"/>
              <a:t>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remuneration</a:t>
            </a:r>
            <a:r>
              <a:rPr lang="de-DE" sz="1800" dirty="0" smtClean="0"/>
              <a:t> </a:t>
            </a:r>
            <a:r>
              <a:rPr lang="de-DE" sz="1800" dirty="0" err="1" smtClean="0"/>
              <a:t>are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</a:t>
            </a:r>
            <a:r>
              <a:rPr lang="de-DE" sz="1800" dirty="0" err="1" smtClean="0"/>
              <a:t>interest</a:t>
            </a:r>
            <a:r>
              <a:rPr lang="de-DE" sz="1800" dirty="0" smtClean="0"/>
              <a:t> </a:t>
            </a:r>
            <a:r>
              <a:rPr lang="de-DE" sz="1800" dirty="0" err="1" smtClean="0"/>
              <a:t>for</a:t>
            </a:r>
            <a:r>
              <a:rPr lang="de-DE" sz="1800" dirty="0" smtClean="0"/>
              <a:t> </a:t>
            </a:r>
            <a:r>
              <a:rPr lang="de-DE" sz="1800" dirty="0" err="1" smtClean="0"/>
              <a:t>parties</a:t>
            </a:r>
            <a:r>
              <a:rPr lang="de-DE" sz="1800" dirty="0" smtClean="0"/>
              <a:t> – </a:t>
            </a:r>
            <a:r>
              <a:rPr lang="de-DE" sz="1800" dirty="0" err="1" smtClean="0"/>
              <a:t>implementation</a:t>
            </a:r>
            <a:r>
              <a:rPr lang="de-DE" sz="1800" dirty="0" smtClean="0"/>
              <a:t> </a:t>
            </a:r>
            <a:r>
              <a:rPr lang="de-DE" sz="1800" dirty="0" err="1" smtClean="0"/>
              <a:t>details</a:t>
            </a:r>
            <a:r>
              <a:rPr lang="de-DE" sz="1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734572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asellaDiTesto 5"/>
          <p:cNvSpPr txBox="1">
            <a:spLocks noChangeArrowheads="1"/>
          </p:cNvSpPr>
          <p:nvPr/>
        </p:nvSpPr>
        <p:spPr bwMode="auto">
          <a:xfrm>
            <a:off x="1262063" y="1452563"/>
            <a:ext cx="66230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457200" hangingPunct="1"/>
            <a:r>
              <a:rPr lang="en-GB" sz="7200">
                <a:solidFill>
                  <a:srgbClr val="FFFFFF"/>
                </a:solidFill>
                <a:latin typeface="Verdana" pitchFamily="34" charset="0"/>
                <a:cs typeface="Arial" charset="0"/>
              </a:rPr>
              <a:t>Thank you for your attention</a:t>
            </a:r>
          </a:p>
        </p:txBody>
      </p:sp>
      <p:sp>
        <p:nvSpPr>
          <p:cNvPr id="13315" name="Content Placeholder 6"/>
          <p:cNvSpPr>
            <a:spLocks/>
          </p:cNvSpPr>
          <p:nvPr/>
        </p:nvSpPr>
        <p:spPr bwMode="auto">
          <a:xfrm>
            <a:off x="250825" y="765175"/>
            <a:ext cx="8447088" cy="50974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marL="444500" indent="-444500" algn="ctr" defTabSz="457200">
              <a:buClr>
                <a:srgbClr val="005BAB"/>
              </a:buClr>
              <a:buSzPct val="400000"/>
              <a:buFont typeface="Trebuchet MS" pitchFamily="34" charset="0"/>
              <a:buNone/>
            </a:pPr>
            <a:endParaRPr lang="fr-FR" sz="280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3316" name="Picture 2" descr="C:\Users\camuscl\AppData\Local\Microsoft\Windows\Temporary Internet Files\Content.IE5\GTVTTPZC\MP900438622[3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350"/>
            <a:ext cx="9144000" cy="698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9" name="Title 1"/>
          <p:cNvSpPr>
            <a:spLocks/>
          </p:cNvSpPr>
          <p:nvPr/>
        </p:nvSpPr>
        <p:spPr bwMode="auto">
          <a:xfrm>
            <a:off x="3476625" y="3094038"/>
            <a:ext cx="40068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200" b="1">
                <a:solidFill>
                  <a:srgbClr val="FFFFFF"/>
                </a:solidFill>
                <a:cs typeface="Arial" charset="0"/>
              </a:rPr>
              <a:t>Thank you for </a:t>
            </a:r>
            <a:br>
              <a:rPr lang="en-US" sz="3200" b="1">
                <a:solidFill>
                  <a:srgbClr val="FFFFFF"/>
                </a:solidFill>
                <a:cs typeface="Arial" charset="0"/>
              </a:rPr>
            </a:br>
            <a:r>
              <a:rPr lang="en-US" sz="3200" b="1">
                <a:solidFill>
                  <a:srgbClr val="FFFFFF"/>
                </a:solidFill>
                <a:cs typeface="Arial" charset="0"/>
              </a:rPr>
              <a:t>your attention !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-324544" y="548680"/>
            <a:ext cx="3051876" cy="1349307"/>
            <a:chOff x="-280975" y="635006"/>
            <a:chExt cx="3051876" cy="1349307"/>
          </a:xfrm>
        </p:grpSpPr>
        <p:sp>
          <p:nvSpPr>
            <p:cNvPr id="7" name="Rectangle à coins arrondis 7"/>
            <p:cNvSpPr/>
            <p:nvPr/>
          </p:nvSpPr>
          <p:spPr>
            <a:xfrm>
              <a:off x="-280975" y="635006"/>
              <a:ext cx="3051876" cy="134930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57200"/>
              <a:endParaRPr lang="fr-BE">
                <a:solidFill>
                  <a:srgbClr val="FFFFFF"/>
                </a:solidFill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221" y="801511"/>
              <a:ext cx="2299484" cy="10473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793534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Office-them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-thema">
      <a:majorFont>
        <a:latin typeface="Verdana"/>
        <a:ea typeface="ＭＳ Ｐゴシック"/>
        <a:cs typeface="ＭＳ Ｐゴシック"/>
      </a:majorFont>
      <a:minorFont>
        <a:latin typeface="Verdana"/>
        <a:ea typeface="ＭＳ Ｐゴシック"/>
        <a:cs typeface="ＭＳ Ｐゴシック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Lucida Sans Unicod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Lucida Sans Unicode" charset="0"/>
          </a:defRPr>
        </a:defPPr>
      </a:lstStyle>
    </a:lnDef>
  </a:objectDefaults>
  <a:extraClrSchemeLst>
    <a:extraClrScheme>
      <a:clrScheme name="Office-the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them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CER new presentation template">
  <a:themeElements>
    <a:clrScheme name="Personnalisé 1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9ECC3B"/>
      </a:accent1>
      <a:accent2>
        <a:srgbClr val="0070C0"/>
      </a:accent2>
      <a:accent3>
        <a:srgbClr val="FFFFFF"/>
      </a:accent3>
      <a:accent4>
        <a:srgbClr val="000000"/>
      </a:accent4>
      <a:accent5>
        <a:srgbClr val="CCE2AF"/>
      </a:accent5>
      <a:accent6>
        <a:srgbClr val="00529B"/>
      </a:accent6>
      <a:hlink>
        <a:srgbClr val="39ABEB"/>
      </a:hlink>
      <a:folHlink>
        <a:srgbClr val="FC5E1A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9ECC3B"/>
        </a:accent1>
        <a:accent2>
          <a:srgbClr val="005BAB"/>
        </a:accent2>
        <a:accent3>
          <a:srgbClr val="FFFFFF"/>
        </a:accent3>
        <a:accent4>
          <a:srgbClr val="000000"/>
        </a:accent4>
        <a:accent5>
          <a:srgbClr val="CCE2AF"/>
        </a:accent5>
        <a:accent6>
          <a:srgbClr val="00529B"/>
        </a:accent6>
        <a:hlink>
          <a:srgbClr val="39ABEB"/>
        </a:hlink>
        <a:folHlink>
          <a:srgbClr val="FC5E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123</Words>
  <Application>Microsoft Office PowerPoint</Application>
  <PresentationFormat>On-screen Show (4:3)</PresentationFormat>
  <Paragraphs>19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Office-thema</vt:lpstr>
      <vt:lpstr>ACER new presentation template</vt:lpstr>
      <vt:lpstr>PowerPoint Presentation</vt:lpstr>
      <vt:lpstr>PowerPoint Presentation</vt:lpstr>
      <vt:lpstr>PowerPoint Presentation</vt:lpstr>
    </vt:vector>
  </TitlesOfParts>
  <Company>COMMISSION DE REGULATION DE L'ENERGIE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Marie Montigny</dc:creator>
  <cp:lastModifiedBy>Kokesova Katerina</cp:lastModifiedBy>
  <cp:revision>206</cp:revision>
  <cp:lastPrinted>2014-09-19T07:49:42Z</cp:lastPrinted>
  <dcterms:created xsi:type="dcterms:W3CDTF">2014-03-10T13:55:53Z</dcterms:created>
  <dcterms:modified xsi:type="dcterms:W3CDTF">2015-05-27T13:58:52Z</dcterms:modified>
</cp:coreProperties>
</file>