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7"/>
  </p:notesMasterIdLst>
  <p:handoutMasterIdLst>
    <p:handoutMasterId r:id="rId8"/>
  </p:handoutMasterIdLst>
  <p:sldIdLst>
    <p:sldId id="277" r:id="rId2"/>
    <p:sldId id="389" r:id="rId3"/>
    <p:sldId id="409" r:id="rId4"/>
    <p:sldId id="419" r:id="rId5"/>
    <p:sldId id="420" r:id="rId6"/>
  </p:sldIdLst>
  <p:sldSz cx="9906000" cy="6858000" type="A4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ne-Malorie GERON" initials="AG" lastIdx="6" clrIdx="0"/>
  <p:cmAuthor id="1" name="Paulo LOPES" initials="PL" lastIdx="18" clrIdx="1"/>
  <p:cmAuthor id="2" name="NHO" initials="N" lastIdx="3" clrIdx="2"/>
  <p:cmAuthor id="3" name="es45069766r" initials="JJAR" lastIdx="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003399"/>
    <a:srgbClr val="005DAA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38" autoAdjust="0"/>
    <p:restoredTop sz="96343" autoAdjust="0"/>
  </p:normalViewPr>
  <p:slideViewPr>
    <p:cSldViewPr showGuides="1">
      <p:cViewPr varScale="1">
        <p:scale>
          <a:sx n="71" d="100"/>
          <a:sy n="71" d="100"/>
        </p:scale>
        <p:origin x="-1038" y="-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813" cy="496888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2" y="1"/>
            <a:ext cx="2944813" cy="496888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7F597951-2F50-4A77-85DB-485725414EBF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2926"/>
            <a:ext cx="2944813" cy="49688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2" y="9432926"/>
            <a:ext cx="2944813" cy="49688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C43A7F5F-FA2D-4487-AEC9-8B4381D4A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429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813" cy="496888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2" y="1"/>
            <a:ext cx="2944813" cy="496888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C721A149-60B5-4B24-B369-98C22F7D13C4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744538"/>
            <a:ext cx="537845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2926"/>
            <a:ext cx="2944813" cy="49688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2" y="9432926"/>
            <a:ext cx="2944813" cy="49688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2797EC3E-86EB-412C-9394-3C554308B8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579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EC3E-86EB-412C-9394-3C554308B88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007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06" indent="-28573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2932" indent="-22858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105" indent="-22858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278" indent="-22858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451" indent="-2285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624" indent="-2285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8797" indent="-2285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5969" indent="-2285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E0A69C4F-5ABA-494D-8AEF-208B9064169C}" type="slidenum">
              <a:rPr lang="en-GB" altLang="en-US" smtClean="0">
                <a:cs typeface="Arial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 smtClean="0">
              <a:cs typeface="Arial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06" indent="-28573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2932" indent="-22858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105" indent="-22858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278" indent="-22858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451" indent="-2285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624" indent="-2285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8797" indent="-2285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5969" indent="-2285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E0A69C4F-5ABA-494D-8AEF-208B9064169C}" type="slidenum">
              <a:rPr lang="en-GB" altLang="en-US" smtClean="0">
                <a:cs typeface="Arial" pitchFamily="34" charset="0"/>
              </a:rPr>
              <a:pPr>
                <a:spcBef>
                  <a:spcPct val="0"/>
                </a:spcBef>
              </a:pPr>
              <a:t>3</a:t>
            </a:fld>
            <a:endParaRPr lang="en-GB" altLang="en-US" smtClean="0">
              <a:cs typeface="Arial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06" indent="-28573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2932" indent="-22858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105" indent="-22858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278" indent="-22858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451" indent="-2285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624" indent="-2285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8797" indent="-2285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5969" indent="-2285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E0A69C4F-5ABA-494D-8AEF-208B9064169C}" type="slidenum">
              <a:rPr lang="en-GB" altLang="en-US" smtClean="0">
                <a:cs typeface="Arial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 smtClean="0">
              <a:cs typeface="Arial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06" indent="-28573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2932" indent="-22858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105" indent="-22858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278" indent="-22858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451" indent="-2285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624" indent="-2285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8797" indent="-2285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5969" indent="-2285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E0A69C4F-5ABA-494D-8AEF-208B9064169C}" type="slidenum">
              <a:rPr lang="en-GB" altLang="en-US" smtClean="0">
                <a:cs typeface="Arial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 smtClean="0">
              <a:cs typeface="Arial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521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536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1052513"/>
            <a:ext cx="2105025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1052513"/>
            <a:ext cx="616267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20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11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6840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2347913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347913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881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068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245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319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1230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0586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1052513"/>
            <a:ext cx="8420100" cy="99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2347913"/>
            <a:ext cx="84201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515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4163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99"/>
          </a:solidFill>
          <a:latin typeface="+mn-lt"/>
        </a:defRPr>
      </a:lvl3pPr>
      <a:lvl4pPr marL="1598613" indent="-225425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1559242" y="5360931"/>
            <a:ext cx="6696075" cy="1188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0172" tIns="55087" rIns="110172" bIns="55087">
            <a:spAutoFit/>
          </a:bodyPr>
          <a:lstStyle/>
          <a:p>
            <a:pPr marL="473075" indent="-473075" algn="ctr" defTabSz="806450" eaLnBrk="0" hangingPunct="0">
              <a:spcBef>
                <a:spcPts val="0"/>
              </a:spcBef>
              <a:buSzPct val="130000"/>
              <a:defRPr/>
            </a:pPr>
            <a:endParaRPr lang="en-US" sz="12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+mn-cs"/>
            </a:endParaRPr>
          </a:p>
          <a:p>
            <a:pPr marL="473075" indent="-473075" algn="ctr" defTabSz="806450" eaLnBrk="0" hangingPunct="0">
              <a:spcBef>
                <a:spcPts val="0"/>
              </a:spcBef>
              <a:buSzPct val="130000"/>
              <a:defRPr/>
            </a:pPr>
            <a:endParaRPr lang="en-US" sz="12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marL="473075" indent="-473075" algn="ctr" defTabSz="806450" eaLnBrk="0" hangingPunct="0">
              <a:spcBef>
                <a:spcPts val="0"/>
              </a:spcBef>
              <a:buSzPct val="130000"/>
              <a:defRPr/>
            </a:pPr>
            <a:endParaRPr lang="en-US" sz="12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+mn-cs"/>
            </a:endParaRPr>
          </a:p>
          <a:p>
            <a:pPr marL="473075" indent="-473075" algn="ctr" defTabSz="806450">
              <a:spcBef>
                <a:spcPts val="0"/>
              </a:spcBef>
              <a:buSzPct val="130000"/>
              <a:defRPr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Florence Forum, 05 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June </a:t>
            </a: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2015</a:t>
            </a:r>
            <a:endParaRPr lang="en-US" sz="1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marL="473075" indent="-473075" algn="ctr" defTabSz="806450" eaLnBrk="0" hangingPunct="0">
              <a:spcBef>
                <a:spcPts val="0"/>
              </a:spcBef>
              <a:buSzPct val="130000"/>
              <a:defRPr/>
            </a:pP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Florence</a:t>
            </a:r>
            <a:endParaRPr lang="en-US" sz="16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0" y="1268413"/>
            <a:ext cx="9906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4" rIns="91429" bIns="45714" anchor="ctr"/>
          <a:lstStyle/>
          <a:p>
            <a:pPr algn="ctr" eaLnBrk="1" hangingPunct="1">
              <a:defRPr/>
            </a:pPr>
            <a:r>
              <a:rPr lang="en-GB" sz="3200" b="1" i="1" dirty="0">
                <a:solidFill>
                  <a:srgbClr val="005DAA"/>
                </a:solidFill>
                <a:latin typeface="Calibri" panose="020F0502020204030204" pitchFamily="34" charset="0"/>
              </a:rPr>
              <a:t>Challenges to market operation and integration of renewables</a:t>
            </a:r>
            <a:endParaRPr lang="en-GB" sz="3200" b="1" i="1" dirty="0">
              <a:solidFill>
                <a:srgbClr val="005DAA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59242" y="2195718"/>
            <a:ext cx="6696075" cy="255454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endParaRPr lang="en-GB" sz="3200" b="1" i="1" dirty="0">
              <a:solidFill>
                <a:srgbClr val="339933"/>
              </a:solidFill>
              <a:latin typeface="Calibri" pitchFamily="34" charset="0"/>
              <a:ea typeface="+mj-ea"/>
              <a:cs typeface="+mj-cs"/>
            </a:endParaRPr>
          </a:p>
          <a:p>
            <a:pPr algn="ctr">
              <a:defRPr/>
            </a:pPr>
            <a:r>
              <a:rPr lang="en-GB" sz="3200" b="1" i="1" dirty="0">
                <a:solidFill>
                  <a:srgbClr val="339933"/>
                </a:solidFill>
                <a:latin typeface="Calibri" pitchFamily="34" charset="0"/>
              </a:rPr>
              <a:t>RES </a:t>
            </a:r>
            <a:r>
              <a:rPr lang="en-GB" sz="3200" b="1" i="1" dirty="0" smtClean="0">
                <a:solidFill>
                  <a:srgbClr val="339933"/>
                </a:solidFill>
                <a:latin typeface="Calibri" pitchFamily="34" charset="0"/>
              </a:rPr>
              <a:t>integration into the market</a:t>
            </a:r>
            <a:endParaRPr lang="en-GB" sz="3200" b="1" i="1" dirty="0" smtClean="0">
              <a:solidFill>
                <a:srgbClr val="339933"/>
              </a:solidFill>
              <a:latin typeface="Calibri" pitchFamily="34" charset="0"/>
            </a:endParaRPr>
          </a:p>
          <a:p>
            <a:pPr algn="ctr">
              <a:defRPr/>
            </a:pPr>
            <a:endParaRPr lang="en-GB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ea typeface="+mj-ea"/>
              <a:cs typeface="+mj-cs"/>
            </a:endParaRPr>
          </a:p>
          <a:p>
            <a:pPr algn="ctr">
              <a:defRPr/>
            </a:pPr>
            <a:endParaRPr lang="en-GB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ea typeface="+mj-ea"/>
              <a:cs typeface="+mj-cs"/>
            </a:endParaRPr>
          </a:p>
          <a:p>
            <a:pPr algn="ctr">
              <a:defRPr/>
            </a:pPr>
            <a:r>
              <a:rPr lang="en-GB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EURELECTRIC presentation</a:t>
            </a:r>
            <a:endParaRPr lang="en-GB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ea typeface="+mj-ea"/>
              <a:cs typeface="+mj-cs"/>
            </a:endParaRPr>
          </a:p>
          <a:p>
            <a:pPr algn="ctr">
              <a:defRPr/>
            </a:pPr>
            <a:endParaRPr lang="en-GB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4075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6456" y="836712"/>
            <a:ext cx="9785312" cy="992187"/>
          </a:xfrm>
        </p:spPr>
        <p:txBody>
          <a:bodyPr/>
          <a:lstStyle/>
          <a:p>
            <a:r>
              <a:rPr lang="en-US" sz="2800" dirty="0" smtClean="0">
                <a:solidFill>
                  <a:srgbClr val="005DAA"/>
                </a:solidFill>
                <a:latin typeface="Calibri" panose="020F0502020204030204" pitchFamily="34" charset="0"/>
              </a:rPr>
              <a:t>Operational </a:t>
            </a:r>
            <a:r>
              <a:rPr lang="en-US" sz="2800" dirty="0" smtClean="0">
                <a:solidFill>
                  <a:srgbClr val="005DAA"/>
                </a:solidFill>
                <a:latin typeface="Calibri" panose="020F0502020204030204" pitchFamily="34" charset="0"/>
              </a:rPr>
              <a:t>integration of RES is necessary, </a:t>
            </a:r>
            <a:r>
              <a:rPr lang="en-US" sz="2800" dirty="0" smtClean="0">
                <a:solidFill>
                  <a:srgbClr val="005DAA"/>
                </a:solidFill>
                <a:latin typeface="Calibri" panose="020F0502020204030204" pitchFamily="34" charset="0"/>
              </a:rPr>
              <a:t>both </a:t>
            </a:r>
            <a:r>
              <a:rPr lang="en-US" sz="2800" dirty="0" smtClean="0">
                <a:solidFill>
                  <a:srgbClr val="005DAA"/>
                </a:solidFill>
                <a:latin typeface="Calibri" panose="020F0502020204030204" pitchFamily="34" charset="0"/>
              </a:rPr>
              <a:t>in the market and grid aspects</a:t>
            </a:r>
          </a:p>
        </p:txBody>
      </p:sp>
      <p:sp>
        <p:nvSpPr>
          <p:cNvPr id="26" name="Pladsholder til diasnummer 149"/>
          <p:cNvSpPr txBox="1">
            <a:spLocks/>
          </p:cNvSpPr>
          <p:nvPr/>
        </p:nvSpPr>
        <p:spPr bwMode="auto">
          <a:xfrm>
            <a:off x="9624642" y="6391922"/>
            <a:ext cx="27248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da-DK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4FC625-2F98-49B5-B05F-EBCAB71C58E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31" name="Content Placeholder 2"/>
          <p:cNvSpPr>
            <a:spLocks noGrp="1"/>
          </p:cNvSpPr>
          <p:nvPr>
            <p:ph idx="1"/>
          </p:nvPr>
        </p:nvSpPr>
        <p:spPr>
          <a:xfrm>
            <a:off x="344488" y="2201520"/>
            <a:ext cx="9145016" cy="4251816"/>
          </a:xfrm>
        </p:spPr>
        <p:txBody>
          <a:bodyPr/>
          <a:lstStyle/>
          <a:p>
            <a:pPr algn="just">
              <a:spcBef>
                <a:spcPts val="600"/>
              </a:spcBef>
            </a:pPr>
            <a:r>
              <a:rPr lang="en-GB" sz="2400" kern="1200" dirty="0" smtClean="0">
                <a:latin typeface="Calibri" pitchFamily="34" charset="0"/>
              </a:rPr>
              <a:t>Responsibility</a:t>
            </a:r>
            <a:r>
              <a:rPr lang="en-GB" sz="2400" b="0" kern="1200" dirty="0" smtClean="0">
                <a:latin typeface="Calibri" pitchFamily="34" charset="0"/>
              </a:rPr>
              <a:t> of generators for:</a:t>
            </a:r>
          </a:p>
          <a:p>
            <a:pPr lvl="1" algn="just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200" kern="1200" dirty="0" smtClean="0">
                <a:latin typeface="Calibri" pitchFamily="34" charset="0"/>
              </a:rPr>
              <a:t>Selling</a:t>
            </a:r>
            <a:r>
              <a:rPr lang="en-GB" sz="2200" b="0" kern="1200" dirty="0" smtClean="0">
                <a:latin typeface="Calibri" pitchFamily="34" charset="0"/>
              </a:rPr>
              <a:t> in the market (directly or via aggregators)</a:t>
            </a:r>
          </a:p>
          <a:p>
            <a:pPr lvl="1" algn="just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200" kern="1200" dirty="0" smtClean="0">
                <a:latin typeface="Calibri" pitchFamily="34" charset="0"/>
              </a:rPr>
              <a:t>Nominating / Scheduling</a:t>
            </a:r>
            <a:r>
              <a:rPr lang="en-GB" sz="2200" b="0" kern="1200" dirty="0" smtClean="0">
                <a:latin typeface="Calibri" pitchFamily="34" charset="0"/>
              </a:rPr>
              <a:t> (towards TSO)</a:t>
            </a:r>
          </a:p>
          <a:p>
            <a:pPr lvl="1" algn="just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200" kern="1200" dirty="0" smtClean="0">
                <a:latin typeface="Calibri" pitchFamily="34" charset="0"/>
              </a:rPr>
              <a:t>Balancing</a:t>
            </a:r>
            <a:r>
              <a:rPr lang="en-GB" sz="2200" b="0" kern="1200" dirty="0" smtClean="0">
                <a:latin typeface="Calibri" pitchFamily="34" charset="0"/>
              </a:rPr>
              <a:t> (costs of imbalances)</a:t>
            </a:r>
            <a:endParaRPr lang="en-GB" sz="2400" kern="1200" dirty="0" smtClean="0">
              <a:latin typeface="Calibri" pitchFamily="34" charset="0"/>
            </a:endParaRP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kern="1200" dirty="0" smtClean="0">
                <a:latin typeface="Calibri" pitchFamily="34" charset="0"/>
              </a:rPr>
              <a:t>Same obligation</a:t>
            </a:r>
            <a:r>
              <a:rPr lang="en-GB" sz="2400" b="0" kern="1200" dirty="0" smtClean="0">
                <a:latin typeface="Calibri" pitchFamily="34" charset="0"/>
              </a:rPr>
              <a:t> for all generators for:</a:t>
            </a:r>
          </a:p>
          <a:p>
            <a:pPr lvl="1" algn="just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200" kern="1200" dirty="0" smtClean="0">
                <a:latin typeface="Calibri" pitchFamily="34" charset="0"/>
              </a:rPr>
              <a:t>Grid connection / usage </a:t>
            </a:r>
            <a:r>
              <a:rPr lang="en-GB" sz="2200" b="0" kern="1200" dirty="0" smtClean="0">
                <a:latin typeface="Calibri" pitchFamily="34" charset="0"/>
              </a:rPr>
              <a:t>(fees)</a:t>
            </a:r>
          </a:p>
          <a:p>
            <a:pPr lvl="1" algn="just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en-GB" sz="2200" kern="1200" dirty="0" smtClean="0">
                <a:latin typeface="Calibri" pitchFamily="34" charset="0"/>
              </a:rPr>
              <a:t>Dispatch / Grid access </a:t>
            </a:r>
            <a:r>
              <a:rPr lang="en-GB" sz="2200" b="0" kern="1200" dirty="0" smtClean="0">
                <a:latin typeface="Calibri" pitchFamily="34" charset="0"/>
              </a:rPr>
              <a:t>(no priority)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kern="1200" dirty="0">
                <a:latin typeface="Calibri" pitchFamily="34" charset="0"/>
              </a:rPr>
              <a:t>For existing plants there will have to be a transition depending on national circumstances</a:t>
            </a:r>
            <a:r>
              <a:rPr lang="en-GB" sz="2400" b="0" kern="1200" dirty="0">
                <a:latin typeface="Calibri" pitchFamily="34" charset="0"/>
              </a:rPr>
              <a:t> and incentives/compensation in Member States, full market integration being the </a:t>
            </a:r>
            <a:r>
              <a:rPr lang="en-GB" sz="2400" b="0" kern="1200" dirty="0" smtClean="0">
                <a:latin typeface="Calibri" pitchFamily="34" charset="0"/>
              </a:rPr>
              <a:t>objective</a:t>
            </a:r>
            <a:endParaRPr lang="en-GB" sz="2400" b="0" kern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02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6456" y="836712"/>
            <a:ext cx="9785312" cy="992187"/>
          </a:xfrm>
        </p:spPr>
        <p:txBody>
          <a:bodyPr/>
          <a:lstStyle/>
          <a:p>
            <a:r>
              <a:rPr lang="en-GB" sz="2800" dirty="0" smtClean="0">
                <a:solidFill>
                  <a:srgbClr val="005DAA"/>
                </a:solidFill>
                <a:latin typeface="Calibri" panose="020F0502020204030204" pitchFamily="34" charset="0"/>
              </a:rPr>
              <a:t>RES </a:t>
            </a:r>
            <a:r>
              <a:rPr lang="en-GB" sz="2800" dirty="0" smtClean="0">
                <a:solidFill>
                  <a:srgbClr val="005DAA"/>
                </a:solidFill>
                <a:latin typeface="Calibri" panose="020F0502020204030204" pitchFamily="34" charset="0"/>
              </a:rPr>
              <a:t>remuneration should </a:t>
            </a:r>
            <a:r>
              <a:rPr lang="en-GB" sz="2800" dirty="0" smtClean="0">
                <a:solidFill>
                  <a:srgbClr val="005DAA"/>
                </a:solidFill>
                <a:latin typeface="Calibri" panose="020F0502020204030204" pitchFamily="34" charset="0"/>
              </a:rPr>
              <a:t>undergo </a:t>
            </a:r>
            <a:r>
              <a:rPr lang="en-GB" sz="2800" dirty="0" smtClean="0">
                <a:solidFill>
                  <a:srgbClr val="005DAA"/>
                </a:solidFill>
                <a:latin typeface="Calibri" panose="020F0502020204030204" pitchFamily="34" charset="0"/>
              </a:rPr>
              <a:t>an evolutionary process</a:t>
            </a:r>
            <a:endParaRPr lang="en-GB" sz="2000" dirty="0">
              <a:solidFill>
                <a:srgbClr val="005DAA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Pladsholder til diasnummer 149"/>
          <p:cNvSpPr txBox="1">
            <a:spLocks/>
          </p:cNvSpPr>
          <p:nvPr/>
        </p:nvSpPr>
        <p:spPr bwMode="auto">
          <a:xfrm>
            <a:off x="9624642" y="6391922"/>
            <a:ext cx="27248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da-DK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4FC625-2F98-49B5-B05F-EBCAB71C58E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84648" y="4646620"/>
            <a:ext cx="1818903" cy="96003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/>
          <a:lstStyle/>
          <a:p>
            <a:pPr algn="ctr">
              <a:defRPr/>
            </a:pPr>
            <a:r>
              <a:rPr lang="en-GB" sz="1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FIP</a:t>
            </a:r>
            <a:r>
              <a:rPr lang="en-GB" sz="1800" b="1" baseline="300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1 </a:t>
            </a:r>
            <a:r>
              <a:rPr lang="en-GB" sz="1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/ Green Certificates</a:t>
            </a:r>
            <a:endParaRPr lang="en-GB" sz="18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2480" y="5527469"/>
            <a:ext cx="1818903" cy="96003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/>
          <a:lstStyle/>
          <a:p>
            <a:pPr algn="ctr">
              <a:defRPr/>
            </a:pPr>
            <a:r>
              <a:rPr lang="en-GB" sz="1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FIT</a:t>
            </a:r>
            <a:endParaRPr lang="en-GB" sz="1800" b="1" strike="sngStrike" dirty="0">
              <a:solidFill>
                <a:schemeClr val="accent1">
                  <a:lumMod val="50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06105" y="3765106"/>
            <a:ext cx="1818903" cy="96003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/>
          <a:lstStyle/>
          <a:p>
            <a:pPr algn="ctr">
              <a:defRPr/>
            </a:pPr>
            <a:r>
              <a:rPr lang="en-GB" sz="1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Investment aid</a:t>
            </a:r>
            <a:endParaRPr lang="en-GB" sz="1800" b="1" strike="sngStrike" dirty="0">
              <a:solidFill>
                <a:schemeClr val="accent1">
                  <a:lumMod val="50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416496" y="2536233"/>
            <a:ext cx="2736304" cy="124730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400" b="0" kern="1200" dirty="0">
                <a:latin typeface="Calibri" pitchFamily="34" charset="0"/>
              </a:rPr>
              <a:t>Tendering of support</a:t>
            </a:r>
          </a:p>
          <a:p>
            <a:pPr>
              <a:spcBef>
                <a:spcPts val="600"/>
              </a:spcBef>
            </a:pPr>
            <a:r>
              <a:rPr lang="en-GB" sz="1400" b="0" kern="1200" dirty="0">
                <a:latin typeface="Calibri" pitchFamily="34" charset="0"/>
              </a:rPr>
              <a:t>Reducing market distortions</a:t>
            </a:r>
          </a:p>
          <a:p>
            <a:pPr>
              <a:spcBef>
                <a:spcPts val="600"/>
              </a:spcBef>
            </a:pPr>
            <a:r>
              <a:rPr lang="en-GB" sz="1400" b="0" kern="1200" dirty="0" smtClean="0">
                <a:latin typeface="Calibri" pitchFamily="34" charset="0"/>
              </a:rPr>
              <a:t>Balancing obligations</a:t>
            </a:r>
          </a:p>
          <a:p>
            <a:pPr>
              <a:spcBef>
                <a:spcPts val="600"/>
              </a:spcBef>
            </a:pPr>
            <a:r>
              <a:rPr lang="en-GB" sz="1400" b="0" kern="1200" dirty="0" smtClean="0">
                <a:latin typeface="Calibri" pitchFamily="34" charset="0"/>
              </a:rPr>
              <a:t>Technology neutrality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60512" y="1975447"/>
            <a:ext cx="4320480" cy="374926"/>
            <a:chOff x="1352600" y="2631318"/>
            <a:chExt cx="3312368" cy="374926"/>
          </a:xfrm>
        </p:grpSpPr>
        <p:sp>
          <p:nvSpPr>
            <p:cNvPr id="26" name="TextBox 25"/>
            <p:cNvSpPr txBox="1"/>
            <p:nvPr/>
          </p:nvSpPr>
          <p:spPr>
            <a:xfrm>
              <a:off x="1352600" y="2631318"/>
              <a:ext cx="3240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1" dirty="0" smtClean="0">
                  <a:solidFill>
                    <a:srgbClr val="005DAA"/>
                  </a:solidFill>
                  <a:latin typeface="Calibri" panose="020F0502020204030204" pitchFamily="34" charset="0"/>
                  <a:ea typeface="+mj-ea"/>
                  <a:cs typeface="+mj-cs"/>
                </a:rPr>
                <a:t>Before 2020</a:t>
              </a:r>
              <a:endParaRPr lang="en-GB" sz="1600" dirty="0">
                <a:solidFill>
                  <a:srgbClr val="005DAA"/>
                </a:solidFill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>
              <a:off x="1352600" y="3006244"/>
              <a:ext cx="331236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5DAA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8" name="Group 27"/>
          <p:cNvGrpSpPr/>
          <p:nvPr/>
        </p:nvGrpSpPr>
        <p:grpSpPr>
          <a:xfrm>
            <a:off x="5359189" y="1975447"/>
            <a:ext cx="3986299" cy="374926"/>
            <a:chOff x="1352600" y="2631318"/>
            <a:chExt cx="3312368" cy="374926"/>
          </a:xfrm>
        </p:grpSpPr>
        <p:sp>
          <p:nvSpPr>
            <p:cNvPr id="29" name="TextBox 28"/>
            <p:cNvSpPr txBox="1"/>
            <p:nvPr/>
          </p:nvSpPr>
          <p:spPr>
            <a:xfrm>
              <a:off x="1352600" y="2631318"/>
              <a:ext cx="3240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1" dirty="0" smtClean="0">
                  <a:solidFill>
                    <a:srgbClr val="005DAA"/>
                  </a:solidFill>
                  <a:latin typeface="Calibri" panose="020F0502020204030204" pitchFamily="34" charset="0"/>
                  <a:ea typeface="+mj-ea"/>
                  <a:cs typeface="+mj-cs"/>
                </a:rPr>
                <a:t>After 2020</a:t>
              </a:r>
              <a:endParaRPr lang="en-GB" sz="1600" dirty="0">
                <a:solidFill>
                  <a:srgbClr val="005DAA"/>
                </a:solidFill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1352600" y="3006244"/>
              <a:ext cx="331236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5DAA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1" name="Content Placeholder 2"/>
          <p:cNvSpPr txBox="1">
            <a:spLocks/>
          </p:cNvSpPr>
          <p:nvPr/>
        </p:nvSpPr>
        <p:spPr bwMode="auto">
          <a:xfrm>
            <a:off x="5457056" y="2780928"/>
            <a:ext cx="3854766" cy="2005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41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000099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99"/>
                </a:solidFill>
                <a:latin typeface="+mn-lt"/>
              </a:defRPr>
            </a:lvl3pPr>
            <a:lvl4pPr marL="1598613" indent="-225425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000099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0099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0099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0099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0099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0099"/>
                </a:solidFill>
                <a:latin typeface="+mn-lt"/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en-GB" sz="1800" kern="1200" dirty="0" smtClean="0">
                <a:latin typeface="Calibri" pitchFamily="34" charset="0"/>
              </a:rPr>
              <a:t>ETS as the main driver</a:t>
            </a:r>
            <a:r>
              <a:rPr lang="en-GB" sz="1800" b="0" kern="1200" dirty="0" smtClean="0">
                <a:latin typeface="Calibri" pitchFamily="34" charset="0"/>
              </a:rPr>
              <a:t> for RES deployment and mature RES in the market</a:t>
            </a:r>
          </a:p>
          <a:p>
            <a:pPr algn="just">
              <a:spcBef>
                <a:spcPts val="600"/>
              </a:spcBef>
            </a:pPr>
            <a:endParaRPr lang="en-GB" sz="1800" b="0" kern="1200" dirty="0" smtClean="0">
              <a:latin typeface="Calibri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GB" sz="1800" dirty="0" smtClean="0">
                <a:latin typeface="Calibri" pitchFamily="34" charset="0"/>
              </a:rPr>
              <a:t>Immature technologies with possible support </a:t>
            </a:r>
            <a:r>
              <a:rPr lang="en-GB" sz="1800" b="0" dirty="0" smtClean="0">
                <a:latin typeface="Calibri" pitchFamily="34" charset="0"/>
              </a:rPr>
              <a:t>subject to a dynamic approach to follow technology development</a:t>
            </a:r>
          </a:p>
        </p:txBody>
      </p:sp>
      <p:grpSp>
        <p:nvGrpSpPr>
          <p:cNvPr id="3" name="Group 2"/>
          <p:cNvGrpSpPr/>
          <p:nvPr/>
        </p:nvGrpSpPr>
        <p:grpSpPr>
          <a:xfrm rot="19586243">
            <a:off x="412438" y="4221319"/>
            <a:ext cx="3006498" cy="464859"/>
            <a:chOff x="4633249" y="5723632"/>
            <a:chExt cx="2394477" cy="648076"/>
          </a:xfrm>
        </p:grpSpPr>
        <p:sp>
          <p:nvSpPr>
            <p:cNvPr id="2" name="Pentagon 1"/>
            <p:cNvSpPr/>
            <p:nvPr/>
          </p:nvSpPr>
          <p:spPr bwMode="auto">
            <a:xfrm>
              <a:off x="4633249" y="5723632"/>
              <a:ext cx="1242350" cy="648072"/>
            </a:xfrm>
            <a:prstGeom prst="homePlate">
              <a:avLst/>
            </a:prstGeom>
            <a:solidFill>
              <a:schemeClr val="accent5">
                <a:lumMod val="60000"/>
                <a:lumOff val="40000"/>
              </a:schemeClr>
            </a:solidFill>
            <a:extLst/>
          </p:spPr>
          <p:txBody>
            <a:bodyPr anchor="ctr"/>
            <a:lstStyle/>
            <a:p>
              <a:pPr algn="ctr"/>
              <a:endParaRPr lang="en-GB" sz="18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endParaRPr>
            </a:p>
          </p:txBody>
        </p:sp>
        <p:sp>
          <p:nvSpPr>
            <p:cNvPr id="18" name="Chevron 17"/>
            <p:cNvSpPr/>
            <p:nvPr/>
          </p:nvSpPr>
          <p:spPr bwMode="auto">
            <a:xfrm>
              <a:off x="5785376" y="5723636"/>
              <a:ext cx="1242350" cy="648072"/>
            </a:xfrm>
            <a:prstGeom prst="chevron">
              <a:avLst/>
            </a:prstGeom>
            <a:solidFill>
              <a:schemeClr val="accent5">
                <a:lumMod val="60000"/>
                <a:lumOff val="40000"/>
              </a:schemeClr>
            </a:solidFill>
            <a:extLst/>
          </p:spPr>
          <p:txBody>
            <a:bodyPr anchor="ctr"/>
            <a:lstStyle/>
            <a:p>
              <a:pPr algn="ctr"/>
              <a:endParaRPr lang="en-GB" sz="1800" b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endParaRPr>
            </a:p>
          </p:txBody>
        </p:sp>
      </p:grp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7446" y="6611730"/>
            <a:ext cx="9145016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41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000099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99"/>
                </a:solidFill>
                <a:latin typeface="+mn-lt"/>
              </a:defRPr>
            </a:lvl3pPr>
            <a:lvl4pPr marL="1598613" indent="-225425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000099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0099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0099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0099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0099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0099"/>
                </a:solidFill>
                <a:latin typeface="+mn-lt"/>
              </a:defRPr>
            </a:lvl9pPr>
          </a:lstStyle>
          <a:p>
            <a:pPr marL="0" indent="0" algn="just">
              <a:spcBef>
                <a:spcPts val="600"/>
              </a:spcBef>
              <a:buFontTx/>
              <a:buNone/>
            </a:pPr>
            <a:r>
              <a:rPr lang="en-GB" sz="1200" b="0" kern="1200" dirty="0" smtClean="0">
                <a:latin typeface="Calibri" pitchFamily="34" charset="0"/>
              </a:rPr>
              <a:t>1. Fixed or variable, including Contracts for Difference</a:t>
            </a:r>
          </a:p>
        </p:txBody>
      </p:sp>
    </p:spTree>
    <p:extLst>
      <p:ext uri="{BB962C8B-B14F-4D97-AF65-F5344CB8AC3E}">
        <p14:creationId xmlns:p14="http://schemas.microsoft.com/office/powerpoint/2010/main" val="165226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6712"/>
            <a:ext cx="9906000" cy="992187"/>
          </a:xfrm>
        </p:spPr>
        <p:txBody>
          <a:bodyPr/>
          <a:lstStyle/>
          <a:p>
            <a:r>
              <a:rPr lang="en-US" sz="2800" dirty="0" smtClean="0">
                <a:solidFill>
                  <a:srgbClr val="005DAA"/>
                </a:solidFill>
                <a:latin typeface="Calibri" panose="020F0502020204030204" pitchFamily="34" charset="0"/>
              </a:rPr>
              <a:t>EURELECTRIC has developed a set of key principles upon which RES support reform should be based (1/2)</a:t>
            </a:r>
          </a:p>
        </p:txBody>
      </p:sp>
      <p:sp>
        <p:nvSpPr>
          <p:cNvPr id="11" name="Pladsholder til diasnummer 149"/>
          <p:cNvSpPr txBox="1">
            <a:spLocks/>
          </p:cNvSpPr>
          <p:nvPr/>
        </p:nvSpPr>
        <p:spPr bwMode="auto">
          <a:xfrm>
            <a:off x="9624642" y="6391922"/>
            <a:ext cx="27248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da-DK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4FC625-2F98-49B5-B05F-EBCAB71C58E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344488" y="2109686"/>
            <a:ext cx="9145016" cy="4631682"/>
          </a:xfrm>
        </p:spPr>
        <p:txBody>
          <a:bodyPr/>
          <a:lstStyle/>
          <a:p>
            <a:pPr marL="457200" indent="-457200" algn="just">
              <a:spcBef>
                <a:spcPts val="1200"/>
              </a:spcBef>
              <a:buFont typeface="+mj-lt"/>
              <a:buAutoNum type="arabicPeriod"/>
            </a:pPr>
            <a:r>
              <a:rPr lang="en-GB" sz="2200" kern="1200" dirty="0" smtClean="0">
                <a:latin typeface="Calibri" pitchFamily="34" charset="0"/>
              </a:rPr>
              <a:t>Increase cost-efficiency </a:t>
            </a:r>
            <a:r>
              <a:rPr lang="en-GB" sz="2200" b="0" kern="1200" dirty="0" smtClean="0">
                <a:latin typeface="Calibri" pitchFamily="34" charset="0"/>
              </a:rPr>
              <a:t>by avoiding overcompensation</a:t>
            </a:r>
          </a:p>
          <a:p>
            <a:pPr lvl="1" algn="just">
              <a:spcBef>
                <a:spcPts val="600"/>
              </a:spcBef>
            </a:pPr>
            <a:r>
              <a:rPr lang="en-GB" sz="1800" kern="1200" dirty="0" smtClean="0">
                <a:latin typeface="Calibri" pitchFamily="34" charset="0"/>
              </a:rPr>
              <a:t>Tenders</a:t>
            </a:r>
            <a:r>
              <a:rPr lang="en-GB" sz="1800" b="0" kern="1200" dirty="0" smtClean="0">
                <a:latin typeface="Calibri" pitchFamily="34" charset="0"/>
              </a:rPr>
              <a:t> for investment or operating aid, with multiannual planning of volumes for investor visibility</a:t>
            </a:r>
          </a:p>
          <a:p>
            <a:pPr lvl="1" algn="just">
              <a:spcBef>
                <a:spcPts val="600"/>
              </a:spcBef>
            </a:pPr>
            <a:r>
              <a:rPr lang="en-GB" sz="1800" kern="1200" dirty="0" smtClean="0">
                <a:latin typeface="Calibri" pitchFamily="34" charset="0"/>
              </a:rPr>
              <a:t>Technology-neutral </a:t>
            </a:r>
            <a:r>
              <a:rPr lang="en-GB" sz="1800" b="0" kern="1200" dirty="0" smtClean="0">
                <a:latin typeface="Calibri" pitchFamily="34" charset="0"/>
              </a:rPr>
              <a:t>tenders for technologies that are </a:t>
            </a:r>
            <a:r>
              <a:rPr lang="en-GB" sz="1800" kern="1200" dirty="0" smtClean="0">
                <a:latin typeface="Calibri" pitchFamily="34" charset="0"/>
              </a:rPr>
              <a:t>mature</a:t>
            </a:r>
          </a:p>
          <a:p>
            <a:pPr lvl="1" algn="just">
              <a:spcBef>
                <a:spcPts val="600"/>
              </a:spcBef>
            </a:pPr>
            <a:r>
              <a:rPr lang="en-GB" sz="1800" b="0" kern="1200" dirty="0">
                <a:latin typeface="Calibri" pitchFamily="34" charset="0"/>
              </a:rPr>
              <a:t>When no tender, </a:t>
            </a:r>
            <a:r>
              <a:rPr lang="en-GB" sz="1800" b="0" kern="1200" dirty="0" smtClean="0">
                <a:latin typeface="Calibri" pitchFamily="34" charset="0"/>
              </a:rPr>
              <a:t>apply </a:t>
            </a:r>
            <a:r>
              <a:rPr lang="en-GB" sz="1800" kern="1200" dirty="0" err="1" smtClean="0">
                <a:latin typeface="Calibri" pitchFamily="34" charset="0"/>
              </a:rPr>
              <a:t>degression</a:t>
            </a:r>
            <a:r>
              <a:rPr lang="en-GB" sz="1800" kern="1200" dirty="0" smtClean="0">
                <a:latin typeface="Calibri" pitchFamily="34" charset="0"/>
              </a:rPr>
              <a:t> rates </a:t>
            </a:r>
            <a:r>
              <a:rPr lang="en-GB" sz="1800" b="0" kern="1200" dirty="0" smtClean="0">
                <a:latin typeface="Calibri" pitchFamily="34" charset="0"/>
              </a:rPr>
              <a:t>if transparent to investors</a:t>
            </a:r>
          </a:p>
          <a:p>
            <a:pPr marL="457200" indent="-457200" algn="just">
              <a:spcBef>
                <a:spcPts val="1200"/>
              </a:spcBef>
              <a:buFont typeface="+mj-lt"/>
              <a:buAutoNum type="arabicPeriod"/>
            </a:pPr>
            <a:r>
              <a:rPr lang="en-GB" sz="2200" kern="1200" dirty="0" smtClean="0">
                <a:latin typeface="Calibri" pitchFamily="34" charset="0"/>
              </a:rPr>
              <a:t>Avoid </a:t>
            </a:r>
            <a:r>
              <a:rPr lang="en-GB" sz="2200" kern="1200" dirty="0">
                <a:latin typeface="Calibri" pitchFamily="34" charset="0"/>
              </a:rPr>
              <a:t>market distortions</a:t>
            </a:r>
            <a:endParaRPr lang="en-GB" sz="2200" b="0" kern="1200" dirty="0">
              <a:latin typeface="Calibri" pitchFamily="34" charset="0"/>
            </a:endParaRPr>
          </a:p>
          <a:p>
            <a:pPr lvl="1" algn="just">
              <a:spcBef>
                <a:spcPts val="600"/>
              </a:spcBef>
            </a:pPr>
            <a:r>
              <a:rPr lang="en-GB" sz="1800" b="0" kern="1200" dirty="0">
                <a:latin typeface="Calibri" pitchFamily="34" charset="0"/>
              </a:rPr>
              <a:t>In operating aid schemes, </a:t>
            </a:r>
            <a:r>
              <a:rPr lang="en-GB" sz="1800" kern="1200" dirty="0">
                <a:latin typeface="Calibri" pitchFamily="34" charset="0"/>
              </a:rPr>
              <a:t>eliminate payments </a:t>
            </a:r>
            <a:r>
              <a:rPr lang="en-GB" sz="1800" kern="1200" dirty="0" smtClean="0">
                <a:latin typeface="Calibri" pitchFamily="34" charset="0"/>
              </a:rPr>
              <a:t>that distort operational/dispatch decisions</a:t>
            </a:r>
            <a:endParaRPr lang="en-GB" sz="1800" kern="1200" dirty="0">
              <a:latin typeface="Calibri" pitchFamily="34" charset="0"/>
            </a:endParaRPr>
          </a:p>
          <a:p>
            <a:pPr lvl="1" algn="just">
              <a:spcBef>
                <a:spcPts val="600"/>
              </a:spcBef>
            </a:pPr>
            <a:r>
              <a:rPr lang="en-GB" sz="1800" kern="1200" dirty="0">
                <a:latin typeface="Calibri" pitchFamily="34" charset="0"/>
              </a:rPr>
              <a:t>Limit remunerated hours</a:t>
            </a:r>
            <a:r>
              <a:rPr lang="en-GB" sz="1800" b="0" kern="1200" dirty="0">
                <a:latin typeface="Calibri" pitchFamily="34" charset="0"/>
              </a:rPr>
              <a:t> for operating </a:t>
            </a:r>
            <a:r>
              <a:rPr lang="en-GB" sz="1800" b="0" kern="1200" dirty="0" smtClean="0">
                <a:latin typeface="Calibri" pitchFamily="34" charset="0"/>
              </a:rPr>
              <a:t>aid</a:t>
            </a:r>
          </a:p>
          <a:p>
            <a:pPr lvl="1" algn="just">
              <a:spcBef>
                <a:spcPts val="600"/>
              </a:spcBef>
            </a:pPr>
            <a:r>
              <a:rPr lang="en-GB" sz="1800" b="0" kern="1200" dirty="0" smtClean="0">
                <a:latin typeface="Calibri" pitchFamily="34" charset="0"/>
              </a:rPr>
              <a:t>Introduction of </a:t>
            </a:r>
            <a:r>
              <a:rPr lang="en-GB" sz="1800" kern="1200" dirty="0">
                <a:latin typeface="Calibri" pitchFamily="34" charset="0"/>
              </a:rPr>
              <a:t>investment aid</a:t>
            </a:r>
            <a:r>
              <a:rPr lang="en-GB" sz="1800" b="0" kern="1200" dirty="0">
                <a:latin typeface="Calibri" pitchFamily="34" charset="0"/>
              </a:rPr>
              <a:t> (€/</a:t>
            </a:r>
            <a:r>
              <a:rPr lang="en-GB" sz="1800" b="0" kern="1200" dirty="0" smtClean="0">
                <a:latin typeface="Calibri" pitchFamily="34" charset="0"/>
              </a:rPr>
              <a:t>MW) minimizes </a:t>
            </a:r>
            <a:r>
              <a:rPr lang="en-GB" sz="1800" b="0" kern="1200" dirty="0">
                <a:latin typeface="Calibri" pitchFamily="34" charset="0"/>
              </a:rPr>
              <a:t>distortion, </a:t>
            </a:r>
            <a:r>
              <a:rPr lang="en-GB" sz="1800" b="0" kern="1200" dirty="0" smtClean="0">
                <a:latin typeface="Calibri" pitchFamily="34" charset="0"/>
              </a:rPr>
              <a:t>can </a:t>
            </a:r>
            <a:r>
              <a:rPr lang="en-GB" sz="1800" b="0" kern="1200" dirty="0">
                <a:latin typeface="Calibri" pitchFamily="34" charset="0"/>
              </a:rPr>
              <a:t>be technology-neutral and </a:t>
            </a:r>
            <a:r>
              <a:rPr lang="en-GB" sz="1800" b="0" kern="1200" dirty="0" smtClean="0">
                <a:latin typeface="Calibri" pitchFamily="34" charset="0"/>
              </a:rPr>
              <a:t>facilitates </a:t>
            </a:r>
            <a:r>
              <a:rPr lang="en-GB" sz="1800" b="0" kern="1200" dirty="0">
                <a:latin typeface="Calibri" pitchFamily="34" charset="0"/>
              </a:rPr>
              <a:t>transition towards full market integration of RES</a:t>
            </a:r>
          </a:p>
        </p:txBody>
      </p:sp>
    </p:spTree>
    <p:extLst>
      <p:ext uri="{BB962C8B-B14F-4D97-AF65-F5344CB8AC3E}">
        <p14:creationId xmlns:p14="http://schemas.microsoft.com/office/powerpoint/2010/main" val="44167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6712"/>
            <a:ext cx="9906000" cy="992187"/>
          </a:xfrm>
        </p:spPr>
        <p:txBody>
          <a:bodyPr/>
          <a:lstStyle/>
          <a:p>
            <a:r>
              <a:rPr lang="en-US" sz="2800" dirty="0" smtClean="0">
                <a:solidFill>
                  <a:srgbClr val="005DAA"/>
                </a:solidFill>
                <a:latin typeface="Calibri" panose="020F0502020204030204" pitchFamily="34" charset="0"/>
              </a:rPr>
              <a:t>EURELECTRIC has developed a set of key principles upon which RES support reform should be based (2/2)</a:t>
            </a:r>
            <a:endParaRPr lang="en-US" sz="2000" dirty="0" smtClean="0">
              <a:solidFill>
                <a:srgbClr val="005DA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Pladsholder til diasnummer 149"/>
          <p:cNvSpPr txBox="1">
            <a:spLocks/>
          </p:cNvSpPr>
          <p:nvPr/>
        </p:nvSpPr>
        <p:spPr bwMode="auto">
          <a:xfrm>
            <a:off x="9624642" y="6391922"/>
            <a:ext cx="27248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da-DK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4FC625-2F98-49B5-B05F-EBCAB71C58E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344488" y="2109686"/>
            <a:ext cx="9145016" cy="4631682"/>
          </a:xfrm>
        </p:spPr>
        <p:txBody>
          <a:bodyPr/>
          <a:lstStyle/>
          <a:p>
            <a:pPr marL="457200" indent="-457200" algn="just">
              <a:spcBef>
                <a:spcPts val="1200"/>
              </a:spcBef>
              <a:buFont typeface="+mj-lt"/>
              <a:buAutoNum type="arabicPeriod" startAt="3"/>
            </a:pPr>
            <a:r>
              <a:rPr lang="en-GB" sz="2200" kern="1200" dirty="0">
                <a:latin typeface="Calibri" pitchFamily="34" charset="0"/>
              </a:rPr>
              <a:t>Link support schemes with </a:t>
            </a:r>
            <a:r>
              <a:rPr lang="en-GB" sz="2200" b="0" kern="1200" dirty="0">
                <a:latin typeface="Calibri" pitchFamily="34" charset="0"/>
              </a:rPr>
              <a:t>their stage in the </a:t>
            </a:r>
            <a:r>
              <a:rPr lang="en-GB" sz="2200" kern="1200" dirty="0">
                <a:latin typeface="Calibri" pitchFamily="34" charset="0"/>
              </a:rPr>
              <a:t>maturity </a:t>
            </a:r>
            <a:r>
              <a:rPr lang="en-GB" sz="2200" b="0" kern="1200" dirty="0">
                <a:latin typeface="Calibri" pitchFamily="34" charset="0"/>
              </a:rPr>
              <a:t>value chain</a:t>
            </a:r>
          </a:p>
          <a:p>
            <a:pPr lvl="1" algn="just">
              <a:spcBef>
                <a:spcPts val="600"/>
              </a:spcBef>
            </a:pPr>
            <a:r>
              <a:rPr lang="en-GB" sz="1800" kern="1200" dirty="0">
                <a:latin typeface="Calibri" pitchFamily="34" charset="0"/>
              </a:rPr>
              <a:t>R&amp;D</a:t>
            </a:r>
            <a:r>
              <a:rPr lang="en-GB" sz="1800" b="0" kern="1200" dirty="0">
                <a:latin typeface="Calibri" pitchFamily="34" charset="0"/>
              </a:rPr>
              <a:t> phase: investment </a:t>
            </a:r>
            <a:r>
              <a:rPr lang="en-GB" sz="1800" b="0" kern="1200" dirty="0" smtClean="0">
                <a:latin typeface="Calibri" pitchFamily="34" charset="0"/>
              </a:rPr>
              <a:t>grants</a:t>
            </a:r>
          </a:p>
          <a:p>
            <a:pPr lvl="1" algn="just">
              <a:spcBef>
                <a:spcPts val="600"/>
              </a:spcBef>
            </a:pPr>
            <a:r>
              <a:rPr lang="en-GB" sz="1800" kern="1200" dirty="0">
                <a:latin typeface="Calibri" pitchFamily="34" charset="0"/>
              </a:rPr>
              <a:t>Increased attention </a:t>
            </a:r>
            <a:r>
              <a:rPr lang="en-GB" sz="1800" b="0" kern="1200" dirty="0">
                <a:latin typeface="Calibri" pitchFamily="34" charset="0"/>
              </a:rPr>
              <a:t>required for </a:t>
            </a:r>
            <a:r>
              <a:rPr lang="en-GB" sz="1800" kern="1200" dirty="0">
                <a:latin typeface="Calibri" pitchFamily="34" charset="0"/>
              </a:rPr>
              <a:t>demonstration plants</a:t>
            </a:r>
          </a:p>
          <a:p>
            <a:pPr lvl="1" algn="just">
              <a:spcBef>
                <a:spcPts val="600"/>
              </a:spcBef>
            </a:pPr>
            <a:r>
              <a:rPr lang="en-GB" sz="1800" kern="1200" dirty="0">
                <a:latin typeface="Calibri" pitchFamily="34" charset="0"/>
              </a:rPr>
              <a:t>First commercial</a:t>
            </a:r>
            <a:r>
              <a:rPr lang="en-GB" sz="1800" b="0" kern="1200" dirty="0">
                <a:latin typeface="Calibri" pitchFamily="34" charset="0"/>
              </a:rPr>
              <a:t> scale: </a:t>
            </a:r>
            <a:r>
              <a:rPr lang="en-GB" sz="1800" b="0" kern="1200" dirty="0" smtClean="0">
                <a:latin typeface="Calibri" pitchFamily="34" charset="0"/>
              </a:rPr>
              <a:t>aid that minimizes energy market price risk </a:t>
            </a:r>
            <a:r>
              <a:rPr lang="en-GB" sz="1800" b="0" kern="1200" dirty="0">
                <a:latin typeface="Calibri" pitchFamily="34" charset="0"/>
              </a:rPr>
              <a:t>with volume control</a:t>
            </a:r>
          </a:p>
          <a:p>
            <a:pPr lvl="1" algn="just">
              <a:spcBef>
                <a:spcPts val="600"/>
              </a:spcBef>
            </a:pPr>
            <a:r>
              <a:rPr lang="en-GB" sz="1800" kern="1200" dirty="0">
                <a:latin typeface="Calibri" pitchFamily="34" charset="0"/>
              </a:rPr>
              <a:t>Mature</a:t>
            </a:r>
            <a:r>
              <a:rPr lang="en-GB" sz="1800" b="0" kern="1200" dirty="0">
                <a:latin typeface="Calibri" pitchFamily="34" charset="0"/>
              </a:rPr>
              <a:t> technologies: </a:t>
            </a:r>
            <a:r>
              <a:rPr lang="en-GB" sz="1800" b="0" kern="1200" dirty="0" smtClean="0">
                <a:latin typeface="Calibri" pitchFamily="34" charset="0"/>
              </a:rPr>
              <a:t>volume steering and market-based setting of support level</a:t>
            </a:r>
            <a:endParaRPr lang="en-GB" sz="1800" b="0" kern="1200" dirty="0">
              <a:latin typeface="Calibri" pitchFamily="34" charset="0"/>
            </a:endParaRPr>
          </a:p>
          <a:p>
            <a:pPr marL="457200" indent="-457200" algn="just">
              <a:spcBef>
                <a:spcPts val="1200"/>
              </a:spcBef>
              <a:buFont typeface="+mj-lt"/>
              <a:buAutoNum type="arabicPeriod" startAt="4"/>
            </a:pPr>
            <a:r>
              <a:rPr lang="en-GB" sz="2200" kern="1200" dirty="0" smtClean="0">
                <a:latin typeface="Calibri" pitchFamily="34" charset="0"/>
              </a:rPr>
              <a:t>Avoid retroactive change</a:t>
            </a:r>
            <a:r>
              <a:rPr lang="en-GB" sz="2200" b="0" kern="1200" dirty="0" smtClean="0">
                <a:latin typeface="Calibri" pitchFamily="34" charset="0"/>
              </a:rPr>
              <a:t> for existing and firmly committed projects</a:t>
            </a:r>
          </a:p>
          <a:p>
            <a:pPr marL="457200" indent="-457200" algn="just">
              <a:spcBef>
                <a:spcPts val="1200"/>
              </a:spcBef>
              <a:buFont typeface="+mj-lt"/>
              <a:buAutoNum type="arabicPeriod" startAt="4"/>
            </a:pPr>
            <a:r>
              <a:rPr lang="en-GB" sz="2200" b="0" kern="1200" dirty="0" smtClean="0">
                <a:latin typeface="Calibri" pitchFamily="34" charset="0"/>
              </a:rPr>
              <a:t>Promote </a:t>
            </a:r>
            <a:r>
              <a:rPr lang="en-GB" sz="2200" kern="1200" dirty="0">
                <a:latin typeface="Calibri" pitchFamily="34" charset="0"/>
              </a:rPr>
              <a:t>further Europeanization of RES support</a:t>
            </a:r>
            <a:r>
              <a:rPr lang="en-GB" sz="2200" b="0" kern="1200" dirty="0">
                <a:latin typeface="Calibri" pitchFamily="34" charset="0"/>
              </a:rPr>
              <a:t> </a:t>
            </a:r>
            <a:r>
              <a:rPr lang="en-GB" sz="2200" b="0" kern="1200" dirty="0" smtClean="0">
                <a:latin typeface="Calibri" pitchFamily="34" charset="0"/>
              </a:rPr>
              <a:t>schemes</a:t>
            </a:r>
          </a:p>
          <a:p>
            <a:pPr lvl="1" algn="just">
              <a:spcBef>
                <a:spcPts val="600"/>
              </a:spcBef>
            </a:pPr>
            <a:r>
              <a:rPr lang="en-GB" sz="1800" b="0" kern="1200" dirty="0" smtClean="0">
                <a:latin typeface="Calibri" pitchFamily="34" charset="0"/>
              </a:rPr>
              <a:t>Increased use of </a:t>
            </a:r>
            <a:r>
              <a:rPr lang="en-GB" sz="1800" kern="1200" dirty="0" smtClean="0">
                <a:latin typeface="Calibri" pitchFamily="34" charset="0"/>
              </a:rPr>
              <a:t>cooperation mechanisms</a:t>
            </a:r>
            <a:endParaRPr lang="en-GB" sz="1800" b="0" kern="1200" dirty="0">
              <a:latin typeface="Calibri" pitchFamily="34" charset="0"/>
            </a:endParaRPr>
          </a:p>
          <a:p>
            <a:pPr marL="457200" indent="-457200" algn="just">
              <a:spcBef>
                <a:spcPts val="1200"/>
              </a:spcBef>
              <a:buFont typeface="+mj-lt"/>
              <a:buAutoNum type="arabicPeriod" startAt="4"/>
            </a:pPr>
            <a:r>
              <a:rPr lang="en-GB" sz="2200" kern="1200" dirty="0">
                <a:latin typeface="Calibri" pitchFamily="34" charset="0"/>
              </a:rPr>
              <a:t>After </a:t>
            </a:r>
            <a:r>
              <a:rPr lang="en-GB" sz="2200" kern="1200" dirty="0" smtClean="0">
                <a:latin typeface="Calibri" pitchFamily="34" charset="0"/>
              </a:rPr>
              <a:t>2020:</a:t>
            </a:r>
          </a:p>
          <a:p>
            <a:pPr lvl="1" algn="just">
              <a:spcBef>
                <a:spcPts val="600"/>
              </a:spcBef>
              <a:buFont typeface="+mj-lt"/>
              <a:buChar char="–"/>
            </a:pPr>
            <a:r>
              <a:rPr lang="en-GB" sz="1800" b="0" kern="1200" dirty="0">
                <a:latin typeface="Calibri" pitchFamily="34" charset="0"/>
              </a:rPr>
              <a:t>M</a:t>
            </a:r>
            <a:r>
              <a:rPr lang="en-GB" sz="1800" b="0" kern="1200" dirty="0" smtClean="0">
                <a:latin typeface="Calibri" pitchFamily="34" charset="0"/>
              </a:rPr>
              <a:t>arket </a:t>
            </a:r>
            <a:r>
              <a:rPr lang="en-GB" sz="1800" b="0" kern="1200" dirty="0">
                <a:latin typeface="Calibri" pitchFamily="34" charset="0"/>
              </a:rPr>
              <a:t>based and cost-effective </a:t>
            </a:r>
            <a:r>
              <a:rPr lang="en-GB" sz="1800" kern="1200" dirty="0">
                <a:latin typeface="Calibri" pitchFamily="34" charset="0"/>
              </a:rPr>
              <a:t>deployment of RES through a strengthened EU </a:t>
            </a:r>
            <a:r>
              <a:rPr lang="en-GB" sz="1800" kern="1200" dirty="0" smtClean="0">
                <a:latin typeface="Calibri" pitchFamily="34" charset="0"/>
              </a:rPr>
              <a:t>ETS</a:t>
            </a:r>
          </a:p>
          <a:p>
            <a:pPr lvl="1" algn="just">
              <a:spcBef>
                <a:spcPts val="600"/>
              </a:spcBef>
              <a:buFont typeface="+mj-lt"/>
              <a:buChar char="–"/>
            </a:pPr>
            <a:r>
              <a:rPr lang="en-GB" sz="1800" kern="1200" dirty="0" smtClean="0">
                <a:latin typeface="Calibri" pitchFamily="34" charset="0"/>
              </a:rPr>
              <a:t>Reinforced </a:t>
            </a:r>
            <a:r>
              <a:rPr lang="en-GB" sz="1800" kern="1200" dirty="0">
                <a:latin typeface="Calibri" pitchFamily="34" charset="0"/>
              </a:rPr>
              <a:t>approach </a:t>
            </a:r>
            <a:r>
              <a:rPr lang="en-GB" sz="1800" b="0" kern="1200" dirty="0">
                <a:latin typeface="Calibri" pitchFamily="34" charset="0"/>
              </a:rPr>
              <a:t>to support for</a:t>
            </a:r>
            <a:r>
              <a:rPr lang="en-GB" sz="1800" kern="1200" dirty="0">
                <a:latin typeface="Calibri" pitchFamily="34" charset="0"/>
              </a:rPr>
              <a:t> immature</a:t>
            </a:r>
            <a:r>
              <a:rPr lang="en-GB" sz="1800" kern="12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GB" sz="1800" kern="1200" dirty="0" smtClean="0">
                <a:latin typeface="Calibri" pitchFamily="34" charset="0"/>
              </a:rPr>
              <a:t>technologies</a:t>
            </a:r>
            <a:endParaRPr lang="en-GB" sz="1800" kern="1200" dirty="0">
              <a:latin typeface="Calibri" pitchFamily="34" charset="0"/>
            </a:endParaRPr>
          </a:p>
          <a:p>
            <a:pPr marL="457200" indent="-457200" algn="just">
              <a:spcBef>
                <a:spcPts val="1200"/>
              </a:spcBef>
              <a:buFont typeface="+mj-lt"/>
              <a:buAutoNum type="arabicPeriod" startAt="4"/>
            </a:pPr>
            <a:endParaRPr lang="en-GB" sz="2200" b="0" kern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30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 00">
  <a:themeElements>
    <a:clrScheme name="PowerPoint Eurelectric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owerPoint Eurelectric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 Eurelectric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urelectric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urelectric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urelectric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urelectric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urelectric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urelectric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00</Template>
  <TotalTime>2499</TotalTime>
  <Words>397</Words>
  <Application>Microsoft Office PowerPoint</Application>
  <PresentationFormat>A4 Paper (210x297 mm)</PresentationFormat>
  <Paragraphs>64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PowerPoint Template 00</vt:lpstr>
      <vt:lpstr>PowerPoint Presentation</vt:lpstr>
      <vt:lpstr>Operational integration of RES is necessary, both in the market and grid aspects</vt:lpstr>
      <vt:lpstr>RES remuneration should undergo an evolutionary process</vt:lpstr>
      <vt:lpstr>EURELECTRIC has developed a set of key principles upon which RES support reform should be based (1/2)</vt:lpstr>
      <vt:lpstr>EURELECTRIC has developed a set of key principles upon which RES support reform should be based (2/2)</vt:lpstr>
    </vt:vector>
  </TitlesOfParts>
  <Company>Eurelectric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1 overview</dc:title>
  <dc:creator>Paulo LOPES</dc:creator>
  <cp:lastModifiedBy>Paulo LOPES</cp:lastModifiedBy>
  <cp:revision>591</cp:revision>
  <cp:lastPrinted>2014-05-28T12:05:18Z</cp:lastPrinted>
  <dcterms:created xsi:type="dcterms:W3CDTF">2014-01-09T13:13:08Z</dcterms:created>
  <dcterms:modified xsi:type="dcterms:W3CDTF">2015-06-01T12:24:16Z</dcterms:modified>
</cp:coreProperties>
</file>