
<file path=[Content_Types].xml><?xml version="1.0" encoding="utf-8"?>
<Types xmlns="http://schemas.openxmlformats.org/package/2006/content-types">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2" r:id="rId1"/>
  </p:sldMasterIdLst>
  <p:notesMasterIdLst>
    <p:notesMasterId r:id="rId9"/>
  </p:notesMasterIdLst>
  <p:handoutMasterIdLst>
    <p:handoutMasterId r:id="rId10"/>
  </p:handoutMasterIdLst>
  <p:sldIdLst>
    <p:sldId id="282" r:id="rId2"/>
    <p:sldId id="445" r:id="rId3"/>
    <p:sldId id="436" r:id="rId4"/>
    <p:sldId id="442" r:id="rId5"/>
    <p:sldId id="446" r:id="rId6"/>
    <p:sldId id="443" r:id="rId7"/>
    <p:sldId id="281" r:id="rId8"/>
  </p:sldIdLst>
  <p:sldSz cx="9144000" cy="6858000" type="screen4x3"/>
  <p:notesSz cx="6797675" cy="9926638"/>
  <p:custDataLst>
    <p:tags r:id="rId11"/>
  </p:custDataLst>
  <p:defaultTextStyle>
    <a:defPPr>
      <a:defRPr lang="de-DE"/>
    </a:defPPr>
    <a:lvl1pPr algn="l" rtl="0" fontAlgn="base">
      <a:spcBef>
        <a:spcPct val="0"/>
      </a:spcBef>
      <a:spcAft>
        <a:spcPct val="0"/>
      </a:spcAft>
      <a:defRPr sz="2400" b="1" kern="1200">
        <a:solidFill>
          <a:schemeClr val="bg1"/>
        </a:solidFill>
        <a:latin typeface="Arial" charset="0"/>
        <a:ea typeface="+mn-ea"/>
        <a:cs typeface="Arial" charset="0"/>
      </a:defRPr>
    </a:lvl1pPr>
    <a:lvl2pPr marL="457200" algn="l" rtl="0" fontAlgn="base">
      <a:spcBef>
        <a:spcPct val="0"/>
      </a:spcBef>
      <a:spcAft>
        <a:spcPct val="0"/>
      </a:spcAft>
      <a:defRPr sz="2400" b="1" kern="1200">
        <a:solidFill>
          <a:schemeClr val="bg1"/>
        </a:solidFill>
        <a:latin typeface="Arial" charset="0"/>
        <a:ea typeface="+mn-ea"/>
        <a:cs typeface="Arial" charset="0"/>
      </a:defRPr>
    </a:lvl2pPr>
    <a:lvl3pPr marL="914400" algn="l" rtl="0" fontAlgn="base">
      <a:spcBef>
        <a:spcPct val="0"/>
      </a:spcBef>
      <a:spcAft>
        <a:spcPct val="0"/>
      </a:spcAft>
      <a:defRPr sz="2400" b="1" kern="1200">
        <a:solidFill>
          <a:schemeClr val="bg1"/>
        </a:solidFill>
        <a:latin typeface="Arial" charset="0"/>
        <a:ea typeface="+mn-ea"/>
        <a:cs typeface="Arial" charset="0"/>
      </a:defRPr>
    </a:lvl3pPr>
    <a:lvl4pPr marL="1371600" algn="l" rtl="0" fontAlgn="base">
      <a:spcBef>
        <a:spcPct val="0"/>
      </a:spcBef>
      <a:spcAft>
        <a:spcPct val="0"/>
      </a:spcAft>
      <a:defRPr sz="2400" b="1" kern="1200">
        <a:solidFill>
          <a:schemeClr val="bg1"/>
        </a:solidFill>
        <a:latin typeface="Arial" charset="0"/>
        <a:ea typeface="+mn-ea"/>
        <a:cs typeface="Arial" charset="0"/>
      </a:defRPr>
    </a:lvl4pPr>
    <a:lvl5pPr marL="1828800" algn="l" rtl="0" fontAlgn="base">
      <a:spcBef>
        <a:spcPct val="0"/>
      </a:spcBef>
      <a:spcAft>
        <a:spcPct val="0"/>
      </a:spcAft>
      <a:defRPr sz="2400" b="1" kern="1200">
        <a:solidFill>
          <a:schemeClr val="bg1"/>
        </a:solidFill>
        <a:latin typeface="Arial" charset="0"/>
        <a:ea typeface="+mn-ea"/>
        <a:cs typeface="Arial" charset="0"/>
      </a:defRPr>
    </a:lvl5pPr>
    <a:lvl6pPr marL="2286000" algn="l" defTabSz="914400" rtl="0" eaLnBrk="1" latinLnBrk="0" hangingPunct="1">
      <a:defRPr sz="2400" b="1" kern="1200">
        <a:solidFill>
          <a:schemeClr val="bg1"/>
        </a:solidFill>
        <a:latin typeface="Arial" charset="0"/>
        <a:ea typeface="+mn-ea"/>
        <a:cs typeface="Arial" charset="0"/>
      </a:defRPr>
    </a:lvl6pPr>
    <a:lvl7pPr marL="2743200" algn="l" defTabSz="914400" rtl="0" eaLnBrk="1" latinLnBrk="0" hangingPunct="1">
      <a:defRPr sz="2400" b="1" kern="1200">
        <a:solidFill>
          <a:schemeClr val="bg1"/>
        </a:solidFill>
        <a:latin typeface="Arial" charset="0"/>
        <a:ea typeface="+mn-ea"/>
        <a:cs typeface="Arial" charset="0"/>
      </a:defRPr>
    </a:lvl7pPr>
    <a:lvl8pPr marL="3200400" algn="l" defTabSz="914400" rtl="0" eaLnBrk="1" latinLnBrk="0" hangingPunct="1">
      <a:defRPr sz="2400" b="1" kern="1200">
        <a:solidFill>
          <a:schemeClr val="bg1"/>
        </a:solidFill>
        <a:latin typeface="Arial" charset="0"/>
        <a:ea typeface="+mn-ea"/>
        <a:cs typeface="Arial" charset="0"/>
      </a:defRPr>
    </a:lvl8pPr>
    <a:lvl9pPr marL="3657600" algn="l" defTabSz="914400" rtl="0" eaLnBrk="1" latinLnBrk="0" hangingPunct="1">
      <a:defRPr sz="2400" b="1" kern="1200">
        <a:solidFill>
          <a:schemeClr val="bg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orient="horz" pos="171">
          <p15:clr>
            <a:srgbClr val="A4A3A4"/>
          </p15:clr>
        </p15:guide>
        <p15:guide id="3" orient="horz" pos="399">
          <p15:clr>
            <a:srgbClr val="A4A3A4"/>
          </p15:clr>
        </p15:guide>
        <p15:guide id="4" orient="horz" pos="3354">
          <p15:clr>
            <a:srgbClr val="A4A3A4"/>
          </p15:clr>
        </p15:guide>
        <p15:guide id="5" pos="2880">
          <p15:clr>
            <a:srgbClr val="A4A3A4"/>
          </p15:clr>
        </p15:guide>
        <p15:guide id="6" pos="159">
          <p15:clr>
            <a:srgbClr val="A4A3A4"/>
          </p15:clr>
        </p15:guide>
        <p15:guide id="7" pos="5608">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LA" initials="REE" lastIdx="6" clrIdx="0"/>
  <p:cmAuthor id="1" name="LOXQ Tudal" initials="RTE" lastIdx="9" clrIdx="1"/>
  <p:cmAuthor id="2" name="Emmanouil Styvaktakis" initials="EST"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1B72"/>
    <a:srgbClr val="0000FF"/>
    <a:srgbClr val="1B8A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69" autoAdjust="0"/>
    <p:restoredTop sz="95024" autoAdjust="0"/>
  </p:normalViewPr>
  <p:slideViewPr>
    <p:cSldViewPr snapToGrid="0">
      <p:cViewPr varScale="1">
        <p:scale>
          <a:sx n="89" d="100"/>
          <a:sy n="89" d="100"/>
        </p:scale>
        <p:origin x="102" y="600"/>
      </p:cViewPr>
      <p:guideLst>
        <p:guide orient="horz" pos="2160"/>
        <p:guide orient="horz" pos="171"/>
        <p:guide orient="horz" pos="399"/>
        <p:guide orient="horz" pos="3354"/>
        <p:guide pos="2880"/>
        <p:guide pos="159"/>
        <p:guide pos="5608"/>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90" d="100"/>
          <a:sy n="90" d="100"/>
        </p:scale>
        <p:origin x="-3714" y="7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0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cs typeface="Arial" charset="0"/>
              </a:defRPr>
            </a:lvl1pPr>
          </a:lstStyle>
          <a:p>
            <a:pPr>
              <a:defRPr/>
            </a:pPr>
            <a:endParaRPr lang="en-US"/>
          </a:p>
        </p:txBody>
      </p:sp>
      <p:sp>
        <p:nvSpPr>
          <p:cNvPr id="1402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cs typeface="Arial" charset="0"/>
              </a:defRPr>
            </a:lvl1pPr>
          </a:lstStyle>
          <a:p>
            <a:pPr>
              <a:defRPr/>
            </a:pPr>
            <a:endParaRPr lang="en-US"/>
          </a:p>
        </p:txBody>
      </p:sp>
      <p:sp>
        <p:nvSpPr>
          <p:cNvPr id="140292" name="Rectangle 4"/>
          <p:cNvSpPr>
            <a:spLocks noGrp="1" noChangeArrowheads="1"/>
          </p:cNvSpPr>
          <p:nvPr>
            <p:ph type="ftr" sz="quarter" idx="2"/>
          </p:nvPr>
        </p:nvSpPr>
        <p:spPr bwMode="auto">
          <a:xfrm>
            <a:off x="0" y="9428164"/>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cs typeface="Arial" charset="0"/>
              </a:defRPr>
            </a:lvl1pPr>
          </a:lstStyle>
          <a:p>
            <a:pPr>
              <a:defRPr/>
            </a:pPr>
            <a:endParaRPr lang="en-US"/>
          </a:p>
        </p:txBody>
      </p:sp>
      <p:sp>
        <p:nvSpPr>
          <p:cNvPr id="140293" name="Rectangle 5"/>
          <p:cNvSpPr>
            <a:spLocks noGrp="1" noChangeArrowheads="1"/>
          </p:cNvSpPr>
          <p:nvPr>
            <p:ph type="sldNum" sz="quarter" idx="3"/>
          </p:nvPr>
        </p:nvSpPr>
        <p:spPr bwMode="auto">
          <a:xfrm>
            <a:off x="3849688" y="9428164"/>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cs typeface="Arial" charset="0"/>
              </a:defRPr>
            </a:lvl1pPr>
          </a:lstStyle>
          <a:p>
            <a:pPr>
              <a:defRPr/>
            </a:pPr>
            <a:fld id="{DF7A0CBC-1B81-4B47-B1DF-149B23A3FC46}" type="slidenum">
              <a:rPr lang="en-US"/>
              <a:pPr>
                <a:defRPr/>
              </a:pPr>
              <a:t>‹#›</a:t>
            </a:fld>
            <a:endParaRPr lang="en-US"/>
          </a:p>
        </p:txBody>
      </p:sp>
    </p:spTree>
    <p:extLst>
      <p:ext uri="{BB962C8B-B14F-4D97-AF65-F5344CB8AC3E}">
        <p14:creationId xmlns:p14="http://schemas.microsoft.com/office/powerpoint/2010/main" val="21344470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1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cs typeface="Arial" charset="0"/>
              </a:defRPr>
            </a:lvl1pPr>
          </a:lstStyle>
          <a:p>
            <a:pPr>
              <a:defRPr/>
            </a:pPr>
            <a:endParaRPr lang="en-US"/>
          </a:p>
        </p:txBody>
      </p:sp>
      <p:sp>
        <p:nvSpPr>
          <p:cNvPr id="141315"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cs typeface="Arial" charset="0"/>
              </a:defRPr>
            </a:lvl1pPr>
          </a:lstStyle>
          <a:p>
            <a:pPr>
              <a:defRPr/>
            </a:pPr>
            <a:endParaRPr lang="en-US"/>
          </a:p>
        </p:txBody>
      </p:sp>
      <p:sp>
        <p:nvSpPr>
          <p:cNvPr id="1024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7" name="Rectangle 5"/>
          <p:cNvSpPr>
            <a:spLocks noGrp="1" noChangeArrowheads="1"/>
          </p:cNvSpPr>
          <p:nvPr>
            <p:ph type="body" sz="quarter" idx="3"/>
          </p:nvPr>
        </p:nvSpPr>
        <p:spPr bwMode="auto">
          <a:xfrm>
            <a:off x="679450" y="4714876"/>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Textmasterformate durch Klicken bearbeiten</a:t>
            </a:r>
          </a:p>
          <a:p>
            <a:pPr lvl="1"/>
            <a:r>
              <a:rPr lang="en-US" noProof="0" smtClean="0"/>
              <a:t>Zweite Ebene</a:t>
            </a:r>
          </a:p>
          <a:p>
            <a:pPr lvl="2"/>
            <a:r>
              <a:rPr lang="en-US" noProof="0" smtClean="0"/>
              <a:t>Dritte Ebene</a:t>
            </a:r>
          </a:p>
          <a:p>
            <a:pPr lvl="3"/>
            <a:r>
              <a:rPr lang="en-US" noProof="0" smtClean="0"/>
              <a:t>Vierte Ebene</a:t>
            </a:r>
          </a:p>
          <a:p>
            <a:pPr lvl="4"/>
            <a:r>
              <a:rPr lang="en-US" noProof="0" smtClean="0"/>
              <a:t>Fünfte Ebene</a:t>
            </a:r>
          </a:p>
        </p:txBody>
      </p:sp>
      <p:sp>
        <p:nvSpPr>
          <p:cNvPr id="141318" name="Rectangle 6"/>
          <p:cNvSpPr>
            <a:spLocks noGrp="1" noChangeArrowheads="1"/>
          </p:cNvSpPr>
          <p:nvPr>
            <p:ph type="ftr" sz="quarter" idx="4"/>
          </p:nvPr>
        </p:nvSpPr>
        <p:spPr bwMode="auto">
          <a:xfrm>
            <a:off x="0" y="9428164"/>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cs typeface="Arial" charset="0"/>
              </a:defRPr>
            </a:lvl1pPr>
          </a:lstStyle>
          <a:p>
            <a:pPr>
              <a:defRPr/>
            </a:pPr>
            <a:endParaRPr lang="en-US"/>
          </a:p>
        </p:txBody>
      </p:sp>
      <p:sp>
        <p:nvSpPr>
          <p:cNvPr id="141319" name="Rectangle 7"/>
          <p:cNvSpPr>
            <a:spLocks noGrp="1" noChangeArrowheads="1"/>
          </p:cNvSpPr>
          <p:nvPr>
            <p:ph type="sldNum" sz="quarter" idx="5"/>
          </p:nvPr>
        </p:nvSpPr>
        <p:spPr bwMode="auto">
          <a:xfrm>
            <a:off x="3849688" y="9428164"/>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cs typeface="Arial" charset="0"/>
              </a:defRPr>
            </a:lvl1pPr>
          </a:lstStyle>
          <a:p>
            <a:pPr>
              <a:defRPr/>
            </a:pPr>
            <a:fld id="{B36DB13E-4A8C-401F-A702-F35E7ADFC4E9}" type="slidenum">
              <a:rPr lang="en-US"/>
              <a:pPr>
                <a:defRPr/>
              </a:pPr>
              <a:t>‹#›</a:t>
            </a:fld>
            <a:endParaRPr lang="en-US"/>
          </a:p>
        </p:txBody>
      </p:sp>
    </p:spTree>
    <p:extLst>
      <p:ext uri="{BB962C8B-B14F-4D97-AF65-F5344CB8AC3E}">
        <p14:creationId xmlns:p14="http://schemas.microsoft.com/office/powerpoint/2010/main" val="406741227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36DB13E-4A8C-401F-A702-F35E7ADFC4E9}" type="slidenum">
              <a:rPr lang="en-US" smtClean="0"/>
              <a:pPr>
                <a:defRPr/>
              </a:pPr>
              <a:t>1</a:t>
            </a:fld>
            <a:endParaRPr lang="en-US"/>
          </a:p>
        </p:txBody>
      </p:sp>
    </p:spTree>
    <p:extLst>
      <p:ext uri="{BB962C8B-B14F-4D97-AF65-F5344CB8AC3E}">
        <p14:creationId xmlns:p14="http://schemas.microsoft.com/office/powerpoint/2010/main" val="3348962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TSOs have already started implementing the coordination strategy as described in the ENTSO-E</a:t>
            </a:r>
            <a:r>
              <a:rPr lang="en-GB" baseline="0" dirty="0" smtClean="0"/>
              <a:t> policy paper of November 2015. The established RSCIs have already produced an implementation roadmap. </a:t>
            </a:r>
            <a:endParaRPr lang="en-GB" dirty="0" smtClean="0"/>
          </a:p>
          <a:p>
            <a:endParaRPr lang="en-GB" dirty="0" smtClean="0"/>
          </a:p>
          <a:p>
            <a:r>
              <a:rPr lang="en-GB" dirty="0" smtClean="0"/>
              <a:t>The key messages for the established RSCIs are that: </a:t>
            </a:r>
          </a:p>
          <a:p>
            <a:pPr marL="171450" indent="-171450">
              <a:buFontTx/>
              <a:buChar char="-"/>
            </a:pPr>
            <a:r>
              <a:rPr lang="en-GB" dirty="0" smtClean="0"/>
              <a:t>already many activities are in place</a:t>
            </a:r>
            <a:r>
              <a:rPr lang="en-GB" baseline="0" dirty="0" smtClean="0"/>
              <a:t> and in 2016 all five functions as described in the Policy Paper will be ready.</a:t>
            </a:r>
            <a:endParaRPr lang="en-GB" dirty="0" smtClean="0"/>
          </a:p>
          <a:p>
            <a:pPr marL="171450" indent="-171450">
              <a:buFontTx/>
              <a:buChar char="-"/>
            </a:pPr>
            <a:r>
              <a:rPr lang="en-GB" dirty="0" smtClean="0"/>
              <a:t>the established RSCIs cover 75% of the European</a:t>
            </a:r>
            <a:r>
              <a:rPr lang="en-GB" baseline="0" dirty="0" smtClean="0"/>
              <a:t> </a:t>
            </a:r>
            <a:r>
              <a:rPr lang="en-GB" dirty="0" smtClean="0"/>
              <a:t>population. </a:t>
            </a:r>
          </a:p>
          <a:p>
            <a:pPr marL="0" indent="0">
              <a:buFontTx/>
              <a:buNone/>
            </a:pPr>
            <a:endParaRPr lang="en-GB" dirty="0" smtClean="0"/>
          </a:p>
          <a:p>
            <a:pPr marL="0" indent="0">
              <a:buFontTx/>
              <a:buNone/>
            </a:pPr>
            <a:r>
              <a:rPr lang="en-GB" dirty="0" smtClean="0"/>
              <a:t>Notes:</a:t>
            </a:r>
            <a:r>
              <a:rPr lang="en-GB" baseline="0" dirty="0" smtClean="0"/>
              <a:t> </a:t>
            </a:r>
          </a:p>
          <a:p>
            <a:pPr marL="0" indent="0">
              <a:buFontTx/>
              <a:buNone/>
            </a:pPr>
            <a:r>
              <a:rPr lang="en-GB" baseline="0" dirty="0" smtClean="0"/>
              <a:t>(1) SCC is the RSCI established by the TSOs of Bosnia-Herzegovina, Montenegro and Serbia and is based in Belgrade.</a:t>
            </a:r>
          </a:p>
          <a:p>
            <a:pPr marL="228600" indent="-228600">
              <a:buFontTx/>
              <a:buAutoNum type="arabicParenBoth" startAt="2"/>
            </a:pPr>
            <a:r>
              <a:rPr lang="en-GB" dirty="0" smtClean="0"/>
              <a:t>For coordinated</a:t>
            </a:r>
            <a:r>
              <a:rPr lang="en-GB" baseline="0" dirty="0" smtClean="0"/>
              <a:t> </a:t>
            </a:r>
            <a:r>
              <a:rPr lang="en-GB" dirty="0" smtClean="0"/>
              <a:t>capacity calculation</a:t>
            </a:r>
            <a:r>
              <a:rPr lang="en-GB" baseline="0" dirty="0" smtClean="0"/>
              <a:t>, the existing arrangements are being reviewed and adjusted to meet the requirements of CACM</a:t>
            </a:r>
          </a:p>
          <a:p>
            <a:pPr marL="0" indent="0">
              <a:buFontTx/>
              <a:buNone/>
            </a:pPr>
            <a:endParaRPr lang="en-GB" baseline="0" dirty="0" smtClean="0"/>
          </a:p>
          <a:p>
            <a:pPr marL="0" indent="0">
              <a:buFontTx/>
              <a:buNone/>
            </a:pPr>
            <a:r>
              <a:rPr lang="en-GB" baseline="0" dirty="0" smtClean="0"/>
              <a:t>Discussions are currently taking place among the TSOs that are not at present RSCI members and the timeline is being refined to be ready in July 2015.</a:t>
            </a:r>
          </a:p>
          <a:p>
            <a:pPr marL="0" indent="0">
              <a:buFontTx/>
              <a:buNone/>
            </a:pPr>
            <a:r>
              <a:rPr lang="en-GB" baseline="0" dirty="0" smtClean="0"/>
              <a:t>The full deployment of the strategy is expected by the end of 2017.</a:t>
            </a:r>
          </a:p>
          <a:p>
            <a:pPr marL="0" indent="0">
              <a:buFontTx/>
              <a:buNone/>
            </a:pPr>
            <a:endParaRPr lang="en-GB" baseline="0" dirty="0" smtClean="0"/>
          </a:p>
          <a:p>
            <a:pPr marL="0" indent="0">
              <a:buFontTx/>
              <a:buNone/>
            </a:pPr>
            <a:endParaRPr lang="en-GB" dirty="0" smtClean="0"/>
          </a:p>
        </p:txBody>
      </p:sp>
      <p:sp>
        <p:nvSpPr>
          <p:cNvPr id="4" name="Slide Number Placeholder 3"/>
          <p:cNvSpPr>
            <a:spLocks noGrp="1"/>
          </p:cNvSpPr>
          <p:nvPr>
            <p:ph type="sldNum" sz="quarter" idx="10"/>
          </p:nvPr>
        </p:nvSpPr>
        <p:spPr/>
        <p:txBody>
          <a:bodyPr/>
          <a:lstStyle/>
          <a:p>
            <a:pPr>
              <a:defRPr/>
            </a:pPr>
            <a:fld id="{B36DB13E-4A8C-401F-A702-F35E7ADFC4E9}" type="slidenum">
              <a:rPr lang="en-US" smtClean="0"/>
              <a:pPr>
                <a:defRPr/>
              </a:pPr>
              <a:t>3</a:t>
            </a:fld>
            <a:endParaRPr lang="en-US"/>
          </a:p>
        </p:txBody>
      </p:sp>
    </p:spTree>
    <p:extLst>
      <p:ext uri="{BB962C8B-B14F-4D97-AF65-F5344CB8AC3E}">
        <p14:creationId xmlns:p14="http://schemas.microsoft.com/office/powerpoint/2010/main" val="1830438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kumimoji="0" lang="en-US" sz="2400" b="0" i="0" u="none" strike="noStrike" kern="0" cap="none" spc="0" normalizeH="0" baseline="0" noProof="0" dirty="0" smtClean="0">
                <a:ln>
                  <a:noFill/>
                </a:ln>
                <a:solidFill>
                  <a:srgbClr val="FFFFFF"/>
                </a:solidFill>
                <a:effectLst/>
                <a:uLnTx/>
                <a:uFillTx/>
                <a:latin typeface="Arial" charset="0"/>
                <a:cs typeface="Arial" charset="0"/>
              </a:rPr>
              <a:t>The strategy ensures full geographical coverage with RSCIs through Capacity Calculation Regions.</a:t>
            </a:r>
            <a:endParaRPr lang="en-US" sz="1200" b="0" i="0" u="none" strike="noStrike" baseline="0" dirty="0" smtClean="0">
              <a:latin typeface="KeplerStd-Light"/>
            </a:endParaRPr>
          </a:p>
          <a:p>
            <a:pPr algn="l"/>
            <a:endParaRPr lang="en-US" sz="1200" b="0" i="0" u="none" strike="noStrike" baseline="0" dirty="0" smtClean="0">
              <a:latin typeface="KeplerStd-Light"/>
            </a:endParaRPr>
          </a:p>
          <a:p>
            <a:r>
              <a:rPr lang="en-US" sz="1200" b="0" i="0" u="none" strike="noStrike" kern="1200" baseline="0" dirty="0" smtClean="0">
                <a:solidFill>
                  <a:schemeClr val="tx1"/>
                </a:solidFill>
                <a:latin typeface="Arial" charset="0"/>
                <a:ea typeface="+mn-ea"/>
                <a:cs typeface="Arial" charset="0"/>
              </a:rPr>
              <a:t>For one Capacity Calculation Region (as defined in CACM) with more than one established RSCIs, at a given point in time, one</a:t>
            </a:r>
          </a:p>
          <a:p>
            <a:r>
              <a:rPr lang="en-US" sz="1200" b="0" i="0" u="none" strike="noStrike" kern="1200" baseline="0" dirty="0" smtClean="0">
                <a:solidFill>
                  <a:schemeClr val="tx1"/>
                </a:solidFill>
                <a:latin typeface="Arial" charset="0"/>
                <a:ea typeface="+mn-ea"/>
                <a:cs typeface="Arial" charset="0"/>
              </a:rPr>
              <a:t>RSCI will be responsible for assuming the function of the Coordinated Capacity Calculator; other RSCIs having responsibilities</a:t>
            </a:r>
          </a:p>
          <a:p>
            <a:r>
              <a:rPr lang="en-US" sz="1200" b="0" i="0" u="none" strike="noStrike" kern="1200" baseline="0" dirty="0" smtClean="0">
                <a:solidFill>
                  <a:schemeClr val="tx1"/>
                </a:solidFill>
                <a:latin typeface="Arial" charset="0"/>
                <a:ea typeface="+mn-ea"/>
                <a:cs typeface="Arial" charset="0"/>
              </a:rPr>
              <a:t>within this Coordinated Capacity Calculation Region can assume this function at any time in a rotating schedule.</a:t>
            </a:r>
          </a:p>
          <a:p>
            <a:endParaRPr lang="en-US" sz="1200" b="0" i="0" u="none" strike="noStrike" kern="1200" baseline="0" dirty="0" smtClean="0">
              <a:solidFill>
                <a:schemeClr val="tx1"/>
              </a:solidFill>
              <a:latin typeface="Arial" charset="0"/>
              <a:ea typeface="+mn-ea"/>
              <a:cs typeface="Arial" charset="0"/>
            </a:endParaRPr>
          </a:p>
          <a:p>
            <a:r>
              <a:rPr lang="en-US" sz="1200" b="0" i="0" u="none" strike="noStrike" kern="1200" baseline="0" dirty="0" smtClean="0">
                <a:solidFill>
                  <a:schemeClr val="tx1"/>
                </a:solidFill>
                <a:latin typeface="Arial" charset="0"/>
                <a:ea typeface="+mn-ea"/>
                <a:cs typeface="Arial" charset="0"/>
              </a:rPr>
              <a:t>To ensure consistency, security coordination  and outage planning will be organized by RSCIs in the capacity calculation regions. Two options are possible:</a:t>
            </a:r>
          </a:p>
          <a:p>
            <a:r>
              <a:rPr lang="en-US" sz="1200" b="0" i="0" u="none" strike="noStrike" kern="1200" baseline="0" dirty="0" smtClean="0">
                <a:solidFill>
                  <a:schemeClr val="tx1"/>
                </a:solidFill>
                <a:latin typeface="Arial" charset="0"/>
                <a:ea typeface="+mn-ea"/>
                <a:cs typeface="Arial" charset="0"/>
              </a:rPr>
              <a:t>1. Either TSOs of the region will procure the services from the same RSCI. </a:t>
            </a:r>
          </a:p>
          <a:p>
            <a:r>
              <a:rPr lang="en-GB" dirty="0" smtClean="0"/>
              <a:t>2.  Or,</a:t>
            </a:r>
            <a:r>
              <a:rPr lang="en-GB" baseline="0" dirty="0" smtClean="0"/>
              <a:t> if </a:t>
            </a:r>
            <a:r>
              <a:rPr lang="en-US" dirty="0" smtClean="0"/>
              <a:t>a </a:t>
            </a:r>
            <a:r>
              <a:rPr lang="en-US" dirty="0"/>
              <a:t>Region is large/complex, the Region will be managed by the involved RSCIs in </a:t>
            </a:r>
            <a:r>
              <a:rPr lang="en-US" dirty="0" smtClean="0"/>
              <a:t>coordination</a:t>
            </a:r>
            <a:r>
              <a:rPr lang="en-US" dirty="0"/>
              <a:t>.</a:t>
            </a:r>
            <a:r>
              <a:rPr lang="en-US" dirty="0" smtClean="0"/>
              <a:t> This applies especially to </a:t>
            </a:r>
            <a:r>
              <a:rPr lang="en-US" dirty="0"/>
              <a:t>the case where the CCRs would merge, because the region would become more and more </a:t>
            </a:r>
            <a:r>
              <a:rPr lang="en-US" dirty="0" smtClean="0"/>
              <a:t>complex.</a:t>
            </a:r>
          </a:p>
          <a:p>
            <a:endParaRPr lang="en-US" dirty="0" smtClean="0"/>
          </a:p>
          <a:p>
            <a:r>
              <a:rPr lang="en-US" dirty="0" smtClean="0"/>
              <a:t>It is important to note that in central</a:t>
            </a:r>
            <a:r>
              <a:rPr lang="en-US" baseline="0" dirty="0" smtClean="0"/>
              <a:t> Europe the established RSCIs count several years of close cooperation and coordination  both for longer and shorted time frames. The cross-RSCI coordination is an important aspect of the TSO coordination strategy implementation. </a:t>
            </a:r>
            <a:endParaRPr lang="en-GB" dirty="0"/>
          </a:p>
        </p:txBody>
      </p:sp>
      <p:sp>
        <p:nvSpPr>
          <p:cNvPr id="4" name="Slide Number Placeholder 3"/>
          <p:cNvSpPr>
            <a:spLocks noGrp="1"/>
          </p:cNvSpPr>
          <p:nvPr>
            <p:ph type="sldNum" sz="quarter" idx="10"/>
          </p:nvPr>
        </p:nvSpPr>
        <p:spPr/>
        <p:txBody>
          <a:bodyPr/>
          <a:lstStyle/>
          <a:p>
            <a:pPr>
              <a:defRPr/>
            </a:pPr>
            <a:fld id="{B36DB13E-4A8C-401F-A702-F35E7ADFC4E9}" type="slidenum">
              <a:rPr lang="en-US" smtClean="0"/>
              <a:pPr>
                <a:defRPr/>
              </a:pPr>
              <a:t>4</a:t>
            </a:fld>
            <a:endParaRPr lang="en-US"/>
          </a:p>
        </p:txBody>
      </p:sp>
    </p:spTree>
    <p:extLst>
      <p:ext uri="{BB962C8B-B14F-4D97-AF65-F5344CB8AC3E}">
        <p14:creationId xmlns:p14="http://schemas.microsoft.com/office/powerpoint/2010/main" val="1830438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kumimoji="0" lang="en-US" sz="4400" b="0" i="0" u="none" strike="noStrike" kern="0" cap="none" spc="0" normalizeH="0" baseline="0" noProof="0" dirty="0" smtClean="0">
                <a:ln>
                  <a:noFill/>
                </a:ln>
                <a:solidFill>
                  <a:srgbClr val="FFFFFF"/>
                </a:solidFill>
                <a:effectLst/>
                <a:uLnTx/>
                <a:uFillTx/>
                <a:latin typeface="Arial" charset="0"/>
                <a:cs typeface="Arial" charset="0"/>
              </a:rPr>
              <a:t>RSCIs offer regional coordination services and provide TSOs with an overview of electricity flows at European regional level to complement their own system data. This enables them to identify and manage potential threats to secure system operations.</a:t>
            </a:r>
            <a:endParaRPr lang="en-US" sz="2400" dirty="0" smtClean="0"/>
          </a:p>
          <a:p>
            <a:pPr algn="l"/>
            <a:endParaRPr lang="en-US" sz="2400" dirty="0" smtClean="0"/>
          </a:p>
          <a:p>
            <a:pPr algn="l"/>
            <a:r>
              <a:rPr lang="en-US" sz="2400" dirty="0" smtClean="0"/>
              <a:t>RSCIs have no operational role; system management and operation is the sole responsibility of the TSO. RSCIs design, develop and operate processes to cope with these time constraints to </a:t>
            </a:r>
            <a:r>
              <a:rPr lang="en-US" sz="2400" dirty="0" err="1" smtClean="0"/>
              <a:t>analyse</a:t>
            </a:r>
            <a:r>
              <a:rPr lang="en-US" sz="2400" dirty="0" smtClean="0"/>
              <a:t> the conditions of the regional system and  support TSOs decision making in system management.</a:t>
            </a:r>
          </a:p>
          <a:p>
            <a:pPr algn="l"/>
            <a:endParaRPr lang="en-US" sz="2400" dirty="0" smtClean="0"/>
          </a:p>
          <a:p>
            <a:pPr algn="l"/>
            <a:r>
              <a:rPr lang="en-US" sz="2400" dirty="0" smtClean="0"/>
              <a:t>The support of RSCIs is focused on the planning phase; getting closer to real time the decision making window decreases therefore the opportunities for decision support and the role of RSCIs decreases.</a:t>
            </a:r>
          </a:p>
          <a:p>
            <a:pPr algn="l"/>
            <a:endParaRPr lang="en-US" sz="2400" dirty="0" smtClean="0"/>
          </a:p>
          <a:p>
            <a:pPr algn="l"/>
            <a:r>
              <a:rPr lang="en-US" sz="2400" dirty="0" smtClean="0"/>
              <a:t>A decentralized approach is the only way to manage system complexity and risks. The responsibility area of one control room should have </a:t>
            </a:r>
            <a:r>
              <a:rPr lang="en-US" sz="2400" dirty="0" err="1" smtClean="0"/>
              <a:t>approrpiate</a:t>
            </a:r>
            <a:r>
              <a:rPr lang="en-US" sz="2400" dirty="0" smtClean="0"/>
              <a:t> size and complexity; for larger systems regional control rooms are used. There is also an optimum area for RSCIs to cover; if the area becomes too wide then the processes become too complex to manage. </a:t>
            </a:r>
          </a:p>
          <a:p>
            <a:pPr algn="l"/>
            <a:endParaRPr lang="en-GB" dirty="0"/>
          </a:p>
        </p:txBody>
      </p:sp>
      <p:sp>
        <p:nvSpPr>
          <p:cNvPr id="4" name="Slide Number Placeholder 3"/>
          <p:cNvSpPr>
            <a:spLocks noGrp="1"/>
          </p:cNvSpPr>
          <p:nvPr>
            <p:ph type="sldNum" sz="quarter" idx="10"/>
          </p:nvPr>
        </p:nvSpPr>
        <p:spPr/>
        <p:txBody>
          <a:bodyPr/>
          <a:lstStyle/>
          <a:p>
            <a:pPr>
              <a:defRPr/>
            </a:pPr>
            <a:fld id="{B36DB13E-4A8C-401F-A702-F35E7ADFC4E9}" type="slidenum">
              <a:rPr lang="en-US" smtClean="0"/>
              <a:pPr>
                <a:defRPr/>
              </a:pPr>
              <a:t>5</a:t>
            </a:fld>
            <a:endParaRPr lang="en-US"/>
          </a:p>
        </p:txBody>
      </p:sp>
    </p:spTree>
    <p:extLst>
      <p:ext uri="{BB962C8B-B14F-4D97-AF65-F5344CB8AC3E}">
        <p14:creationId xmlns:p14="http://schemas.microsoft.com/office/powerpoint/2010/main" val="3562533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a:spcBef>
                <a:spcPts val="0"/>
              </a:spcBef>
              <a:spcAft>
                <a:spcPts val="0"/>
              </a:spcAft>
              <a:buFont typeface="Symbol"/>
              <a:buNone/>
            </a:pPr>
            <a:r>
              <a:rPr kumimoji="0" lang="en-US" sz="2400" b="0" i="0" u="none" strike="noStrike" kern="0" cap="none" spc="0" normalizeH="0" baseline="0" noProof="0" dirty="0" smtClean="0">
                <a:ln>
                  <a:noFill/>
                </a:ln>
                <a:solidFill>
                  <a:srgbClr val="FFFFFF"/>
                </a:solidFill>
                <a:effectLst/>
                <a:uLnTx/>
                <a:uFillTx/>
                <a:latin typeface="Arial" charset="0"/>
                <a:cs typeface="Arial" charset="0"/>
              </a:rPr>
              <a:t>How to maximize RSCIs’ contribution to IEM? </a:t>
            </a:r>
            <a:endParaRPr lang="en-GB" sz="1200" b="0" dirty="0" smtClean="0">
              <a:effectLst/>
              <a:latin typeface="Times New Roman"/>
              <a:ea typeface="Cambria"/>
              <a:cs typeface="Times New Roman"/>
            </a:endParaRPr>
          </a:p>
          <a:p>
            <a:pPr marL="342900" marR="0" lvl="0" indent="-342900" algn="just">
              <a:spcBef>
                <a:spcPts val="0"/>
              </a:spcBef>
              <a:spcAft>
                <a:spcPts val="0"/>
              </a:spcAft>
              <a:buFont typeface="Symbol"/>
              <a:buChar char=""/>
            </a:pPr>
            <a:endParaRPr lang="en-GB" sz="1200" dirty="0" smtClean="0">
              <a:effectLst/>
              <a:latin typeface="Times New Roman"/>
              <a:ea typeface="Cambria"/>
              <a:cs typeface="Times New Roman"/>
            </a:endParaRPr>
          </a:p>
          <a:p>
            <a:pPr marL="342900" marR="0" lvl="0" indent="-342900" algn="just">
              <a:spcBef>
                <a:spcPts val="0"/>
              </a:spcBef>
              <a:spcAft>
                <a:spcPts val="0"/>
              </a:spcAft>
              <a:buFont typeface="Symbol"/>
              <a:buChar char=""/>
            </a:pPr>
            <a:r>
              <a:rPr lang="en-GB" sz="1200" dirty="0" smtClean="0">
                <a:effectLst/>
                <a:latin typeface="Times New Roman"/>
                <a:ea typeface="Cambria"/>
                <a:cs typeface="Times New Roman"/>
              </a:rPr>
              <a:t>RSCIs design</a:t>
            </a:r>
            <a:r>
              <a:rPr lang="en-US" sz="1200" dirty="0" smtClean="0">
                <a:solidFill>
                  <a:srgbClr val="000000"/>
                </a:solidFill>
                <a:effectLst/>
                <a:latin typeface="Times New Roman"/>
                <a:ea typeface="Cambria"/>
                <a:cs typeface="Times New Roman"/>
              </a:rPr>
              <a:t>,</a:t>
            </a:r>
            <a:r>
              <a:rPr lang="en-GB" sz="1200" dirty="0" smtClean="0">
                <a:effectLst/>
                <a:latin typeface="Times New Roman"/>
                <a:ea typeface="Cambria"/>
                <a:cs typeface="Times New Roman"/>
              </a:rPr>
              <a:t> develop </a:t>
            </a:r>
            <a:r>
              <a:rPr lang="en-US" sz="1200" dirty="0" smtClean="0">
                <a:solidFill>
                  <a:srgbClr val="000000"/>
                </a:solidFill>
                <a:effectLst/>
                <a:latin typeface="Times New Roman"/>
                <a:ea typeface="Cambria"/>
                <a:cs typeface="Times New Roman"/>
              </a:rPr>
              <a:t>and operate </a:t>
            </a:r>
            <a:r>
              <a:rPr lang="en-GB" sz="1200" dirty="0" smtClean="0">
                <a:effectLst/>
                <a:latin typeface="Times New Roman"/>
                <a:ea typeface="Cambria"/>
                <a:cs typeface="Times New Roman"/>
              </a:rPr>
              <a:t>processes to cope with these time constraints </a:t>
            </a:r>
            <a:r>
              <a:rPr lang="en-US" sz="1200" dirty="0" smtClean="0">
                <a:solidFill>
                  <a:srgbClr val="000000"/>
                </a:solidFill>
                <a:effectLst/>
                <a:latin typeface="Times New Roman"/>
                <a:ea typeface="Cambria"/>
                <a:cs typeface="Times New Roman"/>
              </a:rPr>
              <a:t>to analyze the conditions of the regional system and </a:t>
            </a:r>
            <a:r>
              <a:rPr lang="en-GB" sz="1200" dirty="0" smtClean="0">
                <a:effectLst/>
                <a:latin typeface="Times New Roman"/>
                <a:ea typeface="Cambria"/>
                <a:cs typeface="Times New Roman"/>
              </a:rPr>
              <a:t>support TSOs decision making in system management</a:t>
            </a:r>
            <a:r>
              <a:rPr lang="en-US" sz="1200" dirty="0" smtClean="0">
                <a:solidFill>
                  <a:srgbClr val="000000"/>
                </a:solidFill>
                <a:effectLst/>
                <a:latin typeface="Times New Roman"/>
                <a:ea typeface="Cambria"/>
                <a:cs typeface="Times New Roman"/>
              </a:rPr>
              <a:t>. </a:t>
            </a:r>
          </a:p>
          <a:p>
            <a:pPr marL="342900" marR="0" lvl="0" indent="-342900" algn="just">
              <a:spcBef>
                <a:spcPts val="0"/>
              </a:spcBef>
              <a:spcAft>
                <a:spcPts val="0"/>
              </a:spcAft>
              <a:buFont typeface="Symbol"/>
              <a:buChar char=""/>
            </a:pPr>
            <a:r>
              <a:rPr lang="en-US" dirty="0" smtClean="0"/>
              <a:t>The quick adoption of the network codes and guidelines will minimize the regulatory gaps that limit the deployment of the full potential of RSCIs.</a:t>
            </a:r>
          </a:p>
          <a:p>
            <a:pPr marL="342900" marR="0" lvl="0" indent="-342900" algn="just">
              <a:spcBef>
                <a:spcPts val="0"/>
              </a:spcBef>
              <a:spcAft>
                <a:spcPts val="0"/>
              </a:spcAft>
              <a:buFont typeface="Symbol"/>
              <a:buChar char=""/>
            </a:pPr>
            <a:r>
              <a:rPr lang="en-US" dirty="0" smtClean="0"/>
              <a:t>On-going analysis at ENTSO-E to be finalized soon about enlarging</a:t>
            </a:r>
            <a:r>
              <a:rPr lang="en-US" baseline="0" dirty="0" smtClean="0"/>
              <a:t> the scope of RSCIs. The following are under consideration: </a:t>
            </a:r>
          </a:p>
          <a:p>
            <a:pPr marL="800100" marR="0" lvl="1" indent="-342900" algn="just">
              <a:spcBef>
                <a:spcPts val="0"/>
              </a:spcBef>
              <a:spcAft>
                <a:spcPts val="0"/>
              </a:spcAft>
              <a:buFont typeface="Symbol"/>
              <a:buChar char=""/>
            </a:pPr>
            <a:r>
              <a:rPr lang="en-US" baseline="0" dirty="0" smtClean="0"/>
              <a:t>How RSCIs can facilitate crisis communication to help TSOs in emergency situations</a:t>
            </a:r>
          </a:p>
          <a:p>
            <a:pPr marL="800100" marR="0" lvl="1" indent="-342900" algn="just">
              <a:spcBef>
                <a:spcPts val="0"/>
              </a:spcBef>
              <a:spcAft>
                <a:spcPts val="0"/>
              </a:spcAft>
              <a:buFont typeface="Symbol"/>
              <a:buChar char=""/>
            </a:pPr>
            <a:r>
              <a:rPr lang="en-US" baseline="0" dirty="0" smtClean="0"/>
              <a:t>Close to real time remedial action coordination</a:t>
            </a:r>
          </a:p>
          <a:p>
            <a:pPr marL="800100" marR="0" lvl="1" indent="-342900" algn="just">
              <a:spcBef>
                <a:spcPts val="0"/>
              </a:spcBef>
              <a:spcAft>
                <a:spcPts val="0"/>
              </a:spcAft>
              <a:buFont typeface="Symbol"/>
              <a:buChar char=""/>
            </a:pPr>
            <a:r>
              <a:rPr lang="en-US" baseline="0" dirty="0" smtClean="0"/>
              <a:t>Market implementation projects</a:t>
            </a:r>
          </a:p>
          <a:p>
            <a:pPr marL="342900" marR="0" lvl="0" indent="-342900" algn="just">
              <a:spcBef>
                <a:spcPts val="0"/>
              </a:spcBef>
              <a:spcAft>
                <a:spcPts val="0"/>
              </a:spcAft>
              <a:buFont typeface="Symbol"/>
              <a:buChar char=""/>
            </a:pPr>
            <a:endParaRPr lang="en-US" dirty="0" smtClean="0"/>
          </a:p>
          <a:p>
            <a:pPr marL="342900" marR="0" lvl="0" indent="-342900" algn="just">
              <a:spcBef>
                <a:spcPts val="0"/>
              </a:spcBef>
              <a:spcAft>
                <a:spcPts val="0"/>
              </a:spcAft>
              <a:buFont typeface="Symbol"/>
              <a:buChar char=""/>
            </a:pPr>
            <a:endParaRPr lang="en-US" dirty="0" smtClean="0"/>
          </a:p>
          <a:p>
            <a:pPr marL="342900" marR="0" lvl="0" indent="-342900" algn="just">
              <a:spcBef>
                <a:spcPts val="0"/>
              </a:spcBef>
              <a:spcAft>
                <a:spcPts val="0"/>
              </a:spcAft>
              <a:buFont typeface="Symbol"/>
              <a:buChar char=""/>
            </a:pPr>
            <a:endParaRPr lang="en-GB" dirty="0"/>
          </a:p>
        </p:txBody>
      </p:sp>
      <p:sp>
        <p:nvSpPr>
          <p:cNvPr id="4" name="Slide Number Placeholder 3"/>
          <p:cNvSpPr>
            <a:spLocks noGrp="1"/>
          </p:cNvSpPr>
          <p:nvPr>
            <p:ph type="sldNum" sz="quarter" idx="10"/>
          </p:nvPr>
        </p:nvSpPr>
        <p:spPr/>
        <p:txBody>
          <a:bodyPr/>
          <a:lstStyle/>
          <a:p>
            <a:pPr>
              <a:defRPr/>
            </a:pPr>
            <a:fld id="{B36DB13E-4A8C-401F-A702-F35E7ADFC4E9}" type="slidenum">
              <a:rPr lang="en-US" smtClean="0"/>
              <a:pPr>
                <a:defRPr/>
              </a:pPr>
              <a:t>6</a:t>
            </a:fld>
            <a:endParaRPr lang="en-US"/>
          </a:p>
        </p:txBody>
      </p:sp>
    </p:spTree>
    <p:extLst>
      <p:ext uri="{BB962C8B-B14F-4D97-AF65-F5344CB8AC3E}">
        <p14:creationId xmlns:p14="http://schemas.microsoft.com/office/powerpoint/2010/main" val="18304384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36DB13E-4A8C-401F-A702-F35E7ADFC4E9}" type="slidenum">
              <a:rPr lang="en-US" smtClean="0"/>
              <a:pPr>
                <a:defRPr/>
              </a:pPr>
              <a:t>7</a:t>
            </a:fld>
            <a:endParaRPr lang="en-US"/>
          </a:p>
        </p:txBody>
      </p:sp>
    </p:spTree>
    <p:extLst>
      <p:ext uri="{BB962C8B-B14F-4D97-AF65-F5344CB8AC3E}">
        <p14:creationId xmlns:p14="http://schemas.microsoft.com/office/powerpoint/2010/main" val="36784099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ENTSO-E title template">
    <p:spTree>
      <p:nvGrpSpPr>
        <p:cNvPr id="1" name=""/>
        <p:cNvGrpSpPr/>
        <p:nvPr/>
      </p:nvGrpSpPr>
      <p:grpSpPr>
        <a:xfrm>
          <a:off x="0" y="0"/>
          <a:ext cx="0" cy="0"/>
          <a:chOff x="0" y="0"/>
          <a:chExt cx="0" cy="0"/>
        </a:xfrm>
      </p:grpSpPr>
      <p:pic>
        <p:nvPicPr>
          <p:cNvPr id="5" name="Picture 2" descr="C:\Documents and Settings\mmieszczanski\Desktop\Slide Master Title 1_ligh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551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PPT_Titel_fuss2"/>
          <p:cNvPicPr>
            <a:picLocks noChangeAspect="1" noChangeArrowheads="1"/>
          </p:cNvPicPr>
          <p:nvPr/>
        </p:nvPicPr>
        <p:blipFill>
          <a:blip r:embed="rId3" cstate="print">
            <a:extLst>
              <a:ext uri="{28A0092B-C50C-407E-A947-70E740481C1C}">
                <a14:useLocalDpi xmlns:a14="http://schemas.microsoft.com/office/drawing/2010/main" val="0"/>
              </a:ext>
            </a:extLst>
          </a:blip>
          <a:srcRect l="394"/>
          <a:stretch>
            <a:fillRect/>
          </a:stretch>
        </p:blipFill>
        <p:spPr bwMode="auto">
          <a:xfrm>
            <a:off x="-3175" y="5173663"/>
            <a:ext cx="9145588"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0"/>
          </p:nvPr>
        </p:nvSpPr>
        <p:spPr>
          <a:xfrm>
            <a:off x="254000" y="758796"/>
            <a:ext cx="8647113" cy="1061378"/>
          </a:xfrm>
          <a:prstGeom prst="rect">
            <a:avLst/>
          </a:prstGeom>
        </p:spPr>
        <p:txBody>
          <a:bodyPr/>
          <a:lstStyle>
            <a:lvl1pPr marL="0" marR="0" indent="0" algn="l" defTabSz="914400" rtl="0" eaLnBrk="0" fontAlgn="base" latinLnBrk="0" hangingPunct="0">
              <a:lnSpc>
                <a:spcPts val="3000"/>
              </a:lnSpc>
              <a:spcBef>
                <a:spcPct val="0"/>
              </a:spcBef>
              <a:spcAft>
                <a:spcPts val="0"/>
              </a:spcAft>
              <a:buClrTx/>
              <a:buSzTx/>
              <a:buFontTx/>
              <a:buNone/>
              <a:tabLst/>
              <a:defRPr lang="en-US" sz="2800" b="1" dirty="0" smtClean="0">
                <a:solidFill>
                  <a:schemeClr val="bg1"/>
                </a:solidFill>
                <a:latin typeface="+mj-lt"/>
                <a:ea typeface="+mn-ea"/>
                <a:cs typeface="+mn-cs"/>
              </a:defRPr>
            </a:lvl1pPr>
          </a:lstStyle>
          <a:p>
            <a:pPr lvl="0"/>
            <a:r>
              <a:rPr lang="de-DE" smtClean="0"/>
              <a:t>Textmasterformat bearbeiten</a:t>
            </a:r>
          </a:p>
          <a:p>
            <a:pPr lvl="1"/>
            <a:r>
              <a:rPr lang="de-DE" smtClean="0"/>
              <a:t>Zweite Ebene</a:t>
            </a:r>
          </a:p>
        </p:txBody>
      </p:sp>
      <p:sp>
        <p:nvSpPr>
          <p:cNvPr id="11" name="Text Placeholder 10"/>
          <p:cNvSpPr>
            <a:spLocks noGrp="1"/>
          </p:cNvSpPr>
          <p:nvPr>
            <p:ph type="body" sz="quarter" idx="11"/>
          </p:nvPr>
        </p:nvSpPr>
        <p:spPr>
          <a:xfrm>
            <a:off x="253999" y="1828980"/>
            <a:ext cx="8647113" cy="1009111"/>
          </a:xfrm>
          <a:prstGeom prst="rect">
            <a:avLst/>
          </a:prstGeom>
        </p:spPr>
        <p:txBody>
          <a:bodyPr/>
          <a:lstStyle>
            <a:lvl1pPr marL="0" indent="0" algn="l" rtl="0" fontAlgn="base">
              <a:lnSpc>
                <a:spcPct val="100000"/>
              </a:lnSpc>
              <a:spcBef>
                <a:spcPct val="0"/>
              </a:spcBef>
              <a:spcAft>
                <a:spcPts val="0"/>
              </a:spcAft>
              <a:buNone/>
              <a:defRPr lang="en-US" sz="2800" dirty="0" smtClean="0">
                <a:solidFill>
                  <a:schemeClr val="bg1"/>
                </a:solidFill>
                <a:latin typeface="+mn-lt"/>
                <a:ea typeface="+mn-ea"/>
                <a:cs typeface="+mn-cs"/>
              </a:defRPr>
            </a:lvl1pPr>
            <a:lvl2pPr>
              <a:defRPr lang="en-US" sz="2800" b="1" dirty="0" smtClean="0">
                <a:solidFill>
                  <a:schemeClr val="bg1"/>
                </a:solidFill>
                <a:latin typeface="+mn-lt"/>
                <a:ea typeface="+mn-ea"/>
                <a:cs typeface="+mn-cs"/>
              </a:defRPr>
            </a:lvl2pPr>
            <a:lvl3pPr>
              <a:defRPr lang="en-US" sz="2800" b="1" dirty="0" smtClean="0">
                <a:solidFill>
                  <a:schemeClr val="bg1"/>
                </a:solidFill>
                <a:latin typeface="+mn-lt"/>
                <a:ea typeface="+mn-ea"/>
                <a:cs typeface="+mn-cs"/>
              </a:defRPr>
            </a:lvl3pPr>
            <a:lvl4pPr>
              <a:defRPr lang="en-US" sz="2800" b="1" dirty="0" smtClean="0">
                <a:solidFill>
                  <a:schemeClr val="bg1"/>
                </a:solidFill>
                <a:latin typeface="+mn-lt"/>
                <a:ea typeface="+mn-ea"/>
                <a:cs typeface="+mn-cs"/>
              </a:defRPr>
            </a:lvl4pPr>
            <a:lvl5pPr>
              <a:defRPr lang="en-US" sz="2800" b="1" dirty="0" smtClean="0">
                <a:solidFill>
                  <a:schemeClr val="bg1"/>
                </a:solidFill>
                <a:latin typeface="+mn-lt"/>
                <a:ea typeface="+mn-ea"/>
                <a:cs typeface="+mn-cs"/>
              </a:defRPr>
            </a:lvl5pPr>
          </a:lstStyle>
          <a:p>
            <a:pPr lvl="0"/>
            <a:r>
              <a:rPr lang="de-DE" smtClean="0"/>
              <a:t>Textmasterformat bearbeiten</a:t>
            </a:r>
          </a:p>
        </p:txBody>
      </p:sp>
      <p:sp>
        <p:nvSpPr>
          <p:cNvPr id="10" name="Text Placeholder 9"/>
          <p:cNvSpPr>
            <a:spLocks noGrp="1"/>
          </p:cNvSpPr>
          <p:nvPr>
            <p:ph type="body" sz="quarter" idx="12"/>
          </p:nvPr>
        </p:nvSpPr>
        <p:spPr>
          <a:xfrm>
            <a:off x="254000" y="6010275"/>
            <a:ext cx="4433888" cy="698500"/>
          </a:xfrm>
        </p:spPr>
        <p:txBody>
          <a:bodyPr/>
          <a:lstStyle>
            <a:lvl1pPr>
              <a:defRPr/>
            </a:lvl1pPr>
          </a:lstStyle>
          <a:p>
            <a:pPr lvl="0"/>
            <a:r>
              <a:rPr lang="de-DE" smtClean="0"/>
              <a:t>Textmasterformat bearbeiten</a:t>
            </a:r>
          </a:p>
        </p:txBody>
      </p:sp>
      <p:sp>
        <p:nvSpPr>
          <p:cNvPr id="7" name="Rectangle 11"/>
          <p:cNvSpPr>
            <a:spLocks noGrp="1" noChangeArrowheads="1"/>
          </p:cNvSpPr>
          <p:nvPr>
            <p:ph type="dt" sz="half" idx="13"/>
          </p:nvPr>
        </p:nvSpPr>
        <p:spPr>
          <a:xfrm>
            <a:off x="254000" y="2849563"/>
            <a:ext cx="2873375" cy="360362"/>
          </a:xfrm>
        </p:spPr>
        <p:txBody>
          <a:bodyPr/>
          <a:lstStyle>
            <a:lvl1pPr algn="l">
              <a:defRPr sz="1400">
                <a:solidFill>
                  <a:schemeClr val="bg1"/>
                </a:solidFill>
              </a:defRPr>
            </a:lvl1pPr>
          </a:lstStyle>
          <a:p>
            <a:pPr>
              <a:defRPr/>
            </a:pPr>
            <a:endParaRPr lang="en-US"/>
          </a:p>
        </p:txBody>
      </p:sp>
    </p:spTree>
    <p:extLst>
      <p:ext uri="{BB962C8B-B14F-4D97-AF65-F5344CB8AC3E}">
        <p14:creationId xmlns:p14="http://schemas.microsoft.com/office/powerpoint/2010/main" val="2968337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TSO-E long text layout">
    <p:spTree>
      <p:nvGrpSpPr>
        <p:cNvPr id="1" name=""/>
        <p:cNvGrpSpPr/>
        <p:nvPr/>
      </p:nvGrpSpPr>
      <p:grpSpPr>
        <a:xfrm>
          <a:off x="0" y="0"/>
          <a:ext cx="0" cy="0"/>
          <a:chOff x="0" y="0"/>
          <a:chExt cx="0" cy="0"/>
        </a:xfrm>
      </p:grpSpPr>
      <p:sp>
        <p:nvSpPr>
          <p:cNvPr id="8" name="Content Placeholder 7"/>
          <p:cNvSpPr>
            <a:spLocks noGrp="1"/>
          </p:cNvSpPr>
          <p:nvPr>
            <p:ph sz="quarter" idx="10" hasCustomPrompt="1"/>
          </p:nvPr>
        </p:nvSpPr>
        <p:spPr/>
        <p:txBody>
          <a:bodyPr/>
          <a:lstStyle>
            <a:lvl3pPr marL="216000">
              <a:buFont typeface="Arial" pitchFamily="34" charset="0"/>
              <a:buChar char="•"/>
              <a:defRPr/>
            </a:lvl3pPr>
            <a:lvl6pPr>
              <a:defRPr/>
            </a:lvl6pPr>
            <a:lvl7pPr>
              <a:defRPr/>
            </a:lvl7pPr>
            <a:lvl8pPr>
              <a:buNone/>
              <a:defRPr/>
            </a:lvl8pPr>
          </a:lstStyle>
          <a:p>
            <a:pPr lvl="0"/>
            <a:endParaRPr lang="en-US" dirty="0" smtClean="0"/>
          </a:p>
        </p:txBody>
      </p:sp>
      <p:sp>
        <p:nvSpPr>
          <p:cNvPr id="3" name="Date Placeholder 2"/>
          <p:cNvSpPr>
            <a:spLocks noGrp="1"/>
          </p:cNvSpPr>
          <p:nvPr>
            <p:ph type="dt" sz="half" idx="11"/>
          </p:nvPr>
        </p:nvSpPr>
        <p:spPr/>
        <p:txBody>
          <a:bodyPr/>
          <a:lstStyle/>
          <a:p>
            <a:pPr>
              <a:defRPr/>
            </a:pPr>
            <a:fld id="{7B57B624-75A0-4533-AA8B-57D22B625034}" type="slidenum">
              <a:rPr lang="de-DE" smtClean="0"/>
              <a:pPr>
                <a:defRPr/>
              </a:pPr>
              <a:t>‹#›</a:t>
            </a:fld>
            <a:endParaRPr lang="en-US" dirty="0" smtClean="0"/>
          </a:p>
          <a:p>
            <a:pPr>
              <a:defRPr/>
            </a:pPr>
            <a:endParaRPr lang="en-US" dirty="0"/>
          </a:p>
        </p:txBody>
      </p:sp>
      <p:sp>
        <p:nvSpPr>
          <p:cNvPr id="5" name="Title 4"/>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11564518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TSO-E layout: 1/3 illustration, 2/3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de-DE" smtClean="0"/>
              <a:t>Titelmasterformat durch Klicken bearbeiten</a:t>
            </a:r>
            <a:endParaRPr lang="en-US" dirty="0"/>
          </a:p>
        </p:txBody>
      </p:sp>
      <p:sp>
        <p:nvSpPr>
          <p:cNvPr id="10" name="Content Placeholder 5"/>
          <p:cNvSpPr>
            <a:spLocks noGrp="1"/>
          </p:cNvSpPr>
          <p:nvPr>
            <p:ph sz="quarter" idx="12"/>
          </p:nvPr>
        </p:nvSpPr>
        <p:spPr>
          <a:xfrm>
            <a:off x="6180139" y="1287463"/>
            <a:ext cx="2720974" cy="4722812"/>
          </a:xfrm>
          <a:prstGeom prst="rect">
            <a:avLst/>
          </a:prstGeom>
          <a:gradFill rotWithShape="1">
            <a:gsLst>
              <a:gs pos="0">
                <a:schemeClr val="bg2">
                  <a:alpha val="50999"/>
                </a:schemeClr>
              </a:gs>
              <a:gs pos="100000">
                <a:schemeClr val="bg2">
                  <a:alpha val="17000"/>
                </a:schemeClr>
              </a:gs>
            </a:gsLst>
            <a:lin ang="5400000" scaled="1"/>
          </a:gradFill>
          <a:ln w="9525">
            <a:noFill/>
            <a:miter lim="800000"/>
            <a:headEnd/>
            <a:tailEnd/>
          </a:ln>
          <a:effectLst/>
        </p:spPr>
        <p:txBody>
          <a:bodyPr lIns="180000" tIns="108000" rIns="180000"/>
          <a:lstStyle>
            <a:lvl1pPr indent="0">
              <a:lnSpc>
                <a:spcPct val="100000"/>
              </a:lnSpc>
              <a:defRPr sz="1100"/>
            </a:lvl1pPr>
            <a:lvl2pPr algn="l" rtl="0" fontAlgn="base">
              <a:lnSpc>
                <a:spcPct val="100000"/>
              </a:lnSpc>
              <a:spcBef>
                <a:spcPts val="0"/>
              </a:spcBef>
              <a:spcAft>
                <a:spcPts val="600"/>
              </a:spcAft>
              <a:defRPr lang="en-US" sz="1100" b="0" kern="1200" dirty="0" smtClean="0">
                <a:solidFill>
                  <a:schemeClr val="tx1"/>
                </a:solidFill>
                <a:latin typeface="Arial" charset="0"/>
                <a:ea typeface="+mn-ea"/>
                <a:cs typeface="Arial" charset="0"/>
              </a:defRPr>
            </a:lvl2pPr>
            <a:lvl3pPr algn="l" rtl="0" fontAlgn="base">
              <a:lnSpc>
                <a:spcPts val="1300"/>
              </a:lnSpc>
              <a:spcBef>
                <a:spcPct val="0"/>
              </a:spcBef>
              <a:spcAft>
                <a:spcPts val="700"/>
              </a:spcAft>
              <a:defRPr lang="en-US" sz="1100" b="0" kern="1200" dirty="0" smtClean="0">
                <a:solidFill>
                  <a:schemeClr val="tx1"/>
                </a:solidFill>
                <a:latin typeface="Arial" charset="0"/>
                <a:ea typeface="+mn-ea"/>
                <a:cs typeface="Arial" charset="0"/>
              </a:defRPr>
            </a:lvl3pPr>
            <a:lvl4pPr algn="l" rtl="0" fontAlgn="base">
              <a:lnSpc>
                <a:spcPct val="100000"/>
              </a:lnSpc>
              <a:spcBef>
                <a:spcPts val="0"/>
              </a:spcBef>
              <a:spcAft>
                <a:spcPts val="600"/>
              </a:spcAft>
              <a:defRPr lang="en-US" sz="1100" b="0" kern="1200" dirty="0" smtClean="0">
                <a:solidFill>
                  <a:schemeClr val="tx1"/>
                </a:solidFill>
                <a:latin typeface="Arial" charset="0"/>
                <a:ea typeface="+mn-ea"/>
                <a:cs typeface="Arial" charset="0"/>
              </a:defRPr>
            </a:lvl4pPr>
            <a:lvl5pPr marL="648000" algn="l" rtl="0" fontAlgn="base">
              <a:lnSpc>
                <a:spcPct val="100000"/>
              </a:lnSpc>
              <a:spcBef>
                <a:spcPts val="0"/>
              </a:spcBef>
              <a:spcAft>
                <a:spcPts val="600"/>
              </a:spcAft>
              <a:defRPr lang="en-US" sz="1100" b="0" kern="1200" dirty="0">
                <a:solidFill>
                  <a:schemeClr val="tx1"/>
                </a:solidFill>
                <a:latin typeface="Arial" charset="0"/>
                <a:ea typeface="+mn-ea"/>
                <a:cs typeface="Arial" charset="0"/>
              </a:defRPr>
            </a:lvl5pPr>
            <a:lvl6pPr indent="-216000">
              <a:lnSpc>
                <a:spcPct val="100000"/>
              </a:lnSpc>
              <a:spcBef>
                <a:spcPts val="0"/>
              </a:spcBef>
              <a:spcAft>
                <a:spcPts val="600"/>
              </a:spcAft>
              <a:buFont typeface="Wingdings" pitchFamily="2" charset="2"/>
              <a:buChar char="Ø"/>
              <a:defRPr sz="1100"/>
            </a:lvl6pPr>
            <a:lvl7pPr>
              <a:lnSpc>
                <a:spcPct val="100000"/>
              </a:lnSpc>
              <a:spcBef>
                <a:spcPts val="0"/>
              </a:spcBef>
              <a:spcAft>
                <a:spcPts val="600"/>
              </a:spcAft>
              <a:defRPr sz="1100" baseline="0"/>
            </a:lvl7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6" name="Content Placeholder 6"/>
          <p:cNvSpPr>
            <a:spLocks noGrp="1"/>
          </p:cNvSpPr>
          <p:nvPr>
            <p:ph sz="quarter" idx="10"/>
          </p:nvPr>
        </p:nvSpPr>
        <p:spPr>
          <a:xfrm>
            <a:off x="253999" y="1287463"/>
            <a:ext cx="5926139" cy="4722812"/>
          </a:xfrm>
        </p:spPr>
        <p:txBody>
          <a:bodyPr/>
          <a:lstStyle>
            <a:lvl3pPr marL="216000">
              <a:buFont typeface="Arial" pitchFamily="34" charset="0"/>
              <a:buChar char="•"/>
              <a:defRPr/>
            </a:lvl3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3"/>
          <p:cNvSpPr>
            <a:spLocks noGrp="1"/>
          </p:cNvSpPr>
          <p:nvPr>
            <p:ph type="dt" sz="half" idx="13"/>
          </p:nvPr>
        </p:nvSpPr>
        <p:spPr>
          <a:xfrm>
            <a:off x="2781300" y="6584950"/>
            <a:ext cx="6119813" cy="144463"/>
          </a:xfrm>
        </p:spPr>
        <p:txBody>
          <a:bodyPr/>
          <a:lstStyle>
            <a:lvl1pPr algn="r">
              <a:defRPr sz="800" b="0">
                <a:solidFill>
                  <a:schemeClr val="tx1"/>
                </a:solidFill>
              </a:defRPr>
            </a:lvl1pPr>
          </a:lstStyle>
          <a:p>
            <a:pPr>
              <a:defRPr/>
            </a:pPr>
            <a:endParaRPr lang="en-US"/>
          </a:p>
        </p:txBody>
      </p:sp>
    </p:spTree>
    <p:extLst>
      <p:ext uri="{BB962C8B-B14F-4D97-AF65-F5344CB8AC3E}">
        <p14:creationId xmlns:p14="http://schemas.microsoft.com/office/powerpoint/2010/main" val="1242633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ENTSO-E layout: 1/3 illustration, 2/3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de-DE" smtClean="0"/>
              <a:t>Titelmasterformat durch Klicken bearbeiten</a:t>
            </a:r>
            <a:endParaRPr lang="en-US" dirty="0"/>
          </a:p>
        </p:txBody>
      </p:sp>
      <p:sp>
        <p:nvSpPr>
          <p:cNvPr id="10" name="Content Placeholder 5"/>
          <p:cNvSpPr>
            <a:spLocks noGrp="1"/>
          </p:cNvSpPr>
          <p:nvPr>
            <p:ph sz="quarter" idx="12"/>
          </p:nvPr>
        </p:nvSpPr>
        <p:spPr>
          <a:xfrm>
            <a:off x="4687888" y="1287463"/>
            <a:ext cx="4213225" cy="4722812"/>
          </a:xfrm>
          <a:prstGeom prst="rect">
            <a:avLst/>
          </a:prstGeom>
          <a:gradFill rotWithShape="1">
            <a:gsLst>
              <a:gs pos="0">
                <a:schemeClr val="bg2">
                  <a:alpha val="50999"/>
                </a:schemeClr>
              </a:gs>
              <a:gs pos="100000">
                <a:schemeClr val="bg2">
                  <a:alpha val="17000"/>
                </a:schemeClr>
              </a:gs>
            </a:gsLst>
            <a:lin ang="5400000" scaled="1"/>
          </a:gradFill>
          <a:ln w="9525">
            <a:noFill/>
            <a:miter lim="800000"/>
            <a:headEnd/>
            <a:tailEnd/>
          </a:ln>
          <a:effectLst/>
        </p:spPr>
        <p:txBody>
          <a:bodyPr lIns="180000" tIns="108000" rIns="180000"/>
          <a:lstStyle>
            <a:lvl1pPr indent="0">
              <a:lnSpc>
                <a:spcPct val="100000"/>
              </a:lnSpc>
              <a:defRPr sz="1100"/>
            </a:lvl1pPr>
            <a:lvl2pPr algn="l" rtl="0" fontAlgn="base">
              <a:lnSpc>
                <a:spcPct val="100000"/>
              </a:lnSpc>
              <a:spcBef>
                <a:spcPct val="0"/>
              </a:spcBef>
              <a:spcAft>
                <a:spcPts val="700"/>
              </a:spcAft>
              <a:defRPr lang="en-US" sz="1100" b="0" kern="1200" dirty="0" smtClean="0">
                <a:solidFill>
                  <a:schemeClr val="tx1"/>
                </a:solidFill>
                <a:latin typeface="Arial" charset="0"/>
                <a:ea typeface="+mn-ea"/>
                <a:cs typeface="Arial" charset="0"/>
              </a:defRPr>
            </a:lvl2pPr>
            <a:lvl3pPr algn="l" rtl="0" fontAlgn="base">
              <a:lnSpc>
                <a:spcPts val="1300"/>
              </a:lnSpc>
              <a:spcBef>
                <a:spcPct val="0"/>
              </a:spcBef>
              <a:spcAft>
                <a:spcPts val="700"/>
              </a:spcAft>
              <a:defRPr lang="en-US" sz="1100" b="0" kern="1200" dirty="0" smtClean="0">
                <a:solidFill>
                  <a:schemeClr val="tx1"/>
                </a:solidFill>
                <a:latin typeface="Arial" charset="0"/>
                <a:ea typeface="+mn-ea"/>
                <a:cs typeface="Arial" charset="0"/>
              </a:defRPr>
            </a:lvl3pPr>
            <a:lvl4pPr algn="l" rtl="0" fontAlgn="base">
              <a:lnSpc>
                <a:spcPct val="100000"/>
              </a:lnSpc>
              <a:spcBef>
                <a:spcPct val="0"/>
              </a:spcBef>
              <a:spcAft>
                <a:spcPts val="700"/>
              </a:spcAft>
              <a:defRPr lang="en-US" sz="1100" b="0" kern="1200" dirty="0" smtClean="0">
                <a:solidFill>
                  <a:schemeClr val="tx1"/>
                </a:solidFill>
                <a:latin typeface="Arial" charset="0"/>
                <a:ea typeface="+mn-ea"/>
                <a:cs typeface="Arial" charset="0"/>
              </a:defRPr>
            </a:lvl4pPr>
            <a:lvl5pPr marL="648000" algn="l" rtl="0" fontAlgn="base">
              <a:lnSpc>
                <a:spcPct val="100000"/>
              </a:lnSpc>
              <a:spcBef>
                <a:spcPct val="0"/>
              </a:spcBef>
              <a:spcAft>
                <a:spcPts val="700"/>
              </a:spcAft>
              <a:defRPr lang="en-US" sz="1100" b="0" kern="1200" dirty="0">
                <a:solidFill>
                  <a:schemeClr val="tx1"/>
                </a:solidFill>
                <a:latin typeface="Arial" charset="0"/>
                <a:ea typeface="+mn-ea"/>
                <a:cs typeface="Arial" charset="0"/>
              </a:defRPr>
            </a:lvl5pPr>
            <a:lvl6pPr indent="-216000">
              <a:lnSpc>
                <a:spcPct val="100000"/>
              </a:lnSpc>
              <a:spcAft>
                <a:spcPts val="600"/>
              </a:spcAft>
              <a:buFont typeface="Wingdings" pitchFamily="2" charset="2"/>
              <a:buChar char="Ø"/>
              <a:defRPr sz="1100"/>
            </a:lvl6pPr>
            <a:lvl7pPr>
              <a:lnSpc>
                <a:spcPct val="100000"/>
              </a:lnSpc>
              <a:defRPr sz="1100" baseline="0"/>
            </a:lvl7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6" name="Content Placeholder 6"/>
          <p:cNvSpPr>
            <a:spLocks noGrp="1"/>
          </p:cNvSpPr>
          <p:nvPr>
            <p:ph sz="quarter" idx="10"/>
          </p:nvPr>
        </p:nvSpPr>
        <p:spPr>
          <a:xfrm>
            <a:off x="253999" y="1287463"/>
            <a:ext cx="4433889" cy="4722812"/>
          </a:xfrm>
        </p:spPr>
        <p:txBody>
          <a:bodyPr/>
          <a:lstStyle>
            <a:lvl3pPr>
              <a:buFont typeface="Arial" pitchFamily="34" charset="0"/>
              <a:buChar char="•"/>
              <a:defRPr/>
            </a:lvl3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3"/>
          <p:cNvSpPr>
            <a:spLocks noGrp="1"/>
          </p:cNvSpPr>
          <p:nvPr>
            <p:ph type="dt" sz="half" idx="13"/>
          </p:nvPr>
        </p:nvSpPr>
        <p:spPr>
          <a:xfrm>
            <a:off x="2781300" y="6584950"/>
            <a:ext cx="6119813" cy="144463"/>
          </a:xfrm>
        </p:spPr>
        <p:txBody>
          <a:bodyPr/>
          <a:lstStyle>
            <a:lvl1pPr algn="r">
              <a:defRPr sz="800" b="0">
                <a:solidFill>
                  <a:schemeClr val="tx1"/>
                </a:solidFill>
              </a:defRPr>
            </a:lvl1pPr>
          </a:lstStyle>
          <a:p>
            <a:pPr>
              <a:defRPr/>
            </a:pPr>
            <a:endParaRPr lang="en-US"/>
          </a:p>
        </p:txBody>
      </p:sp>
    </p:spTree>
    <p:extLst>
      <p:ext uri="{BB962C8B-B14F-4D97-AF65-F5344CB8AC3E}">
        <p14:creationId xmlns:p14="http://schemas.microsoft.com/office/powerpoint/2010/main" val="2850612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ENTSO-E layout: 1/3 illustration, 2/3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de-DE" smtClean="0"/>
              <a:t>Titelmasterformat durch Klicken bearbeiten</a:t>
            </a:r>
            <a:endParaRPr lang="en-US" dirty="0"/>
          </a:p>
        </p:txBody>
      </p:sp>
      <p:sp>
        <p:nvSpPr>
          <p:cNvPr id="10" name="Content Placeholder 5"/>
          <p:cNvSpPr>
            <a:spLocks noGrp="1"/>
          </p:cNvSpPr>
          <p:nvPr>
            <p:ph sz="quarter" idx="12"/>
          </p:nvPr>
        </p:nvSpPr>
        <p:spPr>
          <a:xfrm>
            <a:off x="3127376" y="1287463"/>
            <a:ext cx="5773738" cy="4722812"/>
          </a:xfrm>
          <a:prstGeom prst="rect">
            <a:avLst/>
          </a:prstGeom>
          <a:gradFill rotWithShape="1">
            <a:gsLst>
              <a:gs pos="0">
                <a:schemeClr val="bg2">
                  <a:alpha val="50999"/>
                </a:schemeClr>
              </a:gs>
              <a:gs pos="100000">
                <a:schemeClr val="bg2">
                  <a:alpha val="17000"/>
                </a:schemeClr>
              </a:gs>
            </a:gsLst>
            <a:lin ang="5400000" scaled="1"/>
          </a:gradFill>
          <a:ln w="9525">
            <a:noFill/>
            <a:miter lim="800000"/>
            <a:headEnd/>
            <a:tailEnd/>
          </a:ln>
          <a:effectLst/>
        </p:spPr>
        <p:txBody>
          <a:bodyPr lIns="180000" tIns="108000" rIns="180000"/>
          <a:lstStyle>
            <a:lvl1pPr indent="0">
              <a:lnSpc>
                <a:spcPct val="100000"/>
              </a:lnSpc>
              <a:defRPr sz="1100"/>
            </a:lvl1pPr>
            <a:lvl2pPr algn="l" rtl="0" fontAlgn="base">
              <a:lnSpc>
                <a:spcPct val="100000"/>
              </a:lnSpc>
              <a:spcBef>
                <a:spcPct val="0"/>
              </a:spcBef>
              <a:spcAft>
                <a:spcPts val="700"/>
              </a:spcAft>
              <a:defRPr lang="en-US" sz="1100" b="0" kern="1200" dirty="0" smtClean="0">
                <a:solidFill>
                  <a:schemeClr val="tx1"/>
                </a:solidFill>
                <a:latin typeface="Arial" charset="0"/>
                <a:ea typeface="+mn-ea"/>
                <a:cs typeface="Arial" charset="0"/>
              </a:defRPr>
            </a:lvl2pPr>
            <a:lvl3pPr algn="l" rtl="0" fontAlgn="base">
              <a:lnSpc>
                <a:spcPts val="1300"/>
              </a:lnSpc>
              <a:spcBef>
                <a:spcPct val="0"/>
              </a:spcBef>
              <a:spcAft>
                <a:spcPts val="700"/>
              </a:spcAft>
              <a:defRPr lang="en-US" sz="1100" b="0" kern="1200" dirty="0" smtClean="0">
                <a:solidFill>
                  <a:schemeClr val="tx1"/>
                </a:solidFill>
                <a:latin typeface="Arial" charset="0"/>
                <a:ea typeface="+mn-ea"/>
                <a:cs typeface="Arial" charset="0"/>
              </a:defRPr>
            </a:lvl3pPr>
            <a:lvl4pPr algn="l" rtl="0" fontAlgn="base">
              <a:lnSpc>
                <a:spcPct val="100000"/>
              </a:lnSpc>
              <a:spcBef>
                <a:spcPct val="0"/>
              </a:spcBef>
              <a:spcAft>
                <a:spcPts val="700"/>
              </a:spcAft>
              <a:defRPr lang="en-US" sz="1100" b="0" kern="1200" dirty="0" smtClean="0">
                <a:solidFill>
                  <a:schemeClr val="tx1"/>
                </a:solidFill>
                <a:latin typeface="Arial" charset="0"/>
                <a:ea typeface="+mn-ea"/>
                <a:cs typeface="Arial" charset="0"/>
              </a:defRPr>
            </a:lvl4pPr>
            <a:lvl5pPr marL="648000" algn="l" rtl="0" fontAlgn="base">
              <a:lnSpc>
                <a:spcPct val="100000"/>
              </a:lnSpc>
              <a:spcBef>
                <a:spcPct val="0"/>
              </a:spcBef>
              <a:spcAft>
                <a:spcPts val="700"/>
              </a:spcAft>
              <a:defRPr lang="en-US" sz="1100" b="0" kern="1200" dirty="0">
                <a:solidFill>
                  <a:schemeClr val="tx1"/>
                </a:solidFill>
                <a:latin typeface="Arial" charset="0"/>
                <a:ea typeface="+mn-ea"/>
                <a:cs typeface="Arial" charset="0"/>
              </a:defRPr>
            </a:lvl5pPr>
            <a:lvl6pPr indent="-216000">
              <a:lnSpc>
                <a:spcPct val="100000"/>
              </a:lnSpc>
              <a:spcAft>
                <a:spcPts val="600"/>
              </a:spcAft>
              <a:buFont typeface="Wingdings" pitchFamily="2" charset="2"/>
              <a:buChar char="Ø"/>
              <a:defRPr sz="1100"/>
            </a:lvl6pPr>
            <a:lvl7pPr>
              <a:lnSpc>
                <a:spcPct val="100000"/>
              </a:lnSpc>
              <a:defRPr sz="1100" baseline="0"/>
            </a:lvl7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Content Placeholder 7"/>
          <p:cNvSpPr>
            <a:spLocks noGrp="1"/>
          </p:cNvSpPr>
          <p:nvPr>
            <p:ph sz="quarter" idx="10"/>
          </p:nvPr>
        </p:nvSpPr>
        <p:spPr>
          <a:xfrm>
            <a:off x="253999" y="1287463"/>
            <a:ext cx="2873376" cy="4722812"/>
          </a:xfrm>
        </p:spPr>
        <p:txBody>
          <a:bodyPr/>
          <a:lstStyle>
            <a:lvl3pPr marL="216000">
              <a:buFont typeface="Arial" pitchFamily="34" charset="0"/>
              <a:buChar char="•"/>
              <a:defRPr/>
            </a:lvl3pPr>
            <a:lvl6pPr>
              <a:defRPr/>
            </a:lvl6pPr>
            <a:lvl7pPr>
              <a:defRPr/>
            </a:lvl7pPr>
            <a:lvl8pPr>
              <a:buNone/>
              <a:defRPr/>
            </a:lvl8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5" name="Date Placeholder 3"/>
          <p:cNvSpPr>
            <a:spLocks noGrp="1"/>
          </p:cNvSpPr>
          <p:nvPr>
            <p:ph type="dt" sz="half" idx="13"/>
          </p:nvPr>
        </p:nvSpPr>
        <p:spPr>
          <a:xfrm>
            <a:off x="2781300" y="6584950"/>
            <a:ext cx="6119813" cy="144463"/>
          </a:xfrm>
        </p:spPr>
        <p:txBody>
          <a:bodyPr/>
          <a:lstStyle>
            <a:lvl1pPr algn="r">
              <a:defRPr sz="800" b="0">
                <a:solidFill>
                  <a:schemeClr val="tx1"/>
                </a:solidFill>
              </a:defRPr>
            </a:lvl1pPr>
          </a:lstStyle>
          <a:p>
            <a:pPr>
              <a:defRPr/>
            </a:pPr>
            <a:endParaRPr lang="en-US"/>
          </a:p>
        </p:txBody>
      </p:sp>
    </p:spTree>
    <p:extLst>
      <p:ext uri="{BB962C8B-B14F-4D97-AF65-F5344CB8AC3E}">
        <p14:creationId xmlns:p14="http://schemas.microsoft.com/office/powerpoint/2010/main" val="770449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ENTSO-E layout: 1/3 illustration, 2/3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de-DE" smtClean="0"/>
              <a:t>Titelmasterformat durch Klicken bearbeiten</a:t>
            </a:r>
            <a:endParaRPr lang="en-US" dirty="0"/>
          </a:p>
        </p:txBody>
      </p:sp>
      <p:sp>
        <p:nvSpPr>
          <p:cNvPr id="10" name="Content Placeholder 5"/>
          <p:cNvSpPr>
            <a:spLocks noGrp="1"/>
          </p:cNvSpPr>
          <p:nvPr>
            <p:ph sz="quarter" idx="12"/>
          </p:nvPr>
        </p:nvSpPr>
        <p:spPr>
          <a:xfrm>
            <a:off x="254000" y="1287463"/>
            <a:ext cx="8647114" cy="4722812"/>
          </a:xfrm>
          <a:prstGeom prst="rect">
            <a:avLst/>
          </a:prstGeom>
          <a:gradFill rotWithShape="1">
            <a:gsLst>
              <a:gs pos="0">
                <a:schemeClr val="bg2">
                  <a:alpha val="50999"/>
                </a:schemeClr>
              </a:gs>
              <a:gs pos="100000">
                <a:schemeClr val="bg2">
                  <a:alpha val="17000"/>
                </a:schemeClr>
              </a:gs>
            </a:gsLst>
            <a:lin ang="5400000" scaled="1"/>
          </a:gradFill>
          <a:ln w="9525">
            <a:noFill/>
            <a:miter lim="800000"/>
            <a:headEnd/>
            <a:tailEnd/>
          </a:ln>
          <a:effectLst/>
        </p:spPr>
        <p:txBody>
          <a:bodyPr lIns="180000" tIns="108000" rIns="180000"/>
          <a:lstStyle>
            <a:lvl1pPr indent="0">
              <a:lnSpc>
                <a:spcPct val="100000"/>
              </a:lnSpc>
              <a:defRPr sz="1100"/>
            </a:lvl1pPr>
            <a:lvl2pPr algn="l" rtl="0" fontAlgn="base">
              <a:lnSpc>
                <a:spcPct val="100000"/>
              </a:lnSpc>
              <a:spcBef>
                <a:spcPct val="0"/>
              </a:spcBef>
              <a:spcAft>
                <a:spcPts val="700"/>
              </a:spcAft>
              <a:defRPr lang="en-US" sz="1100" b="0" kern="1200" dirty="0" smtClean="0">
                <a:solidFill>
                  <a:schemeClr val="tx1"/>
                </a:solidFill>
                <a:latin typeface="Arial" charset="0"/>
                <a:ea typeface="+mn-ea"/>
                <a:cs typeface="Arial" charset="0"/>
              </a:defRPr>
            </a:lvl2pPr>
            <a:lvl3pPr algn="l" rtl="0" fontAlgn="base">
              <a:lnSpc>
                <a:spcPts val="1300"/>
              </a:lnSpc>
              <a:spcBef>
                <a:spcPct val="0"/>
              </a:spcBef>
              <a:spcAft>
                <a:spcPts val="700"/>
              </a:spcAft>
              <a:defRPr lang="en-US" sz="1100" b="0" kern="1200" dirty="0" smtClean="0">
                <a:solidFill>
                  <a:schemeClr val="tx1"/>
                </a:solidFill>
                <a:latin typeface="Arial" charset="0"/>
                <a:ea typeface="+mn-ea"/>
                <a:cs typeface="Arial" charset="0"/>
              </a:defRPr>
            </a:lvl3pPr>
            <a:lvl4pPr algn="l" rtl="0" fontAlgn="base">
              <a:lnSpc>
                <a:spcPct val="100000"/>
              </a:lnSpc>
              <a:spcBef>
                <a:spcPct val="0"/>
              </a:spcBef>
              <a:spcAft>
                <a:spcPts val="700"/>
              </a:spcAft>
              <a:defRPr lang="en-US" sz="1100" b="0" kern="1200" dirty="0" smtClean="0">
                <a:solidFill>
                  <a:schemeClr val="tx1"/>
                </a:solidFill>
                <a:latin typeface="Arial" charset="0"/>
                <a:ea typeface="+mn-ea"/>
                <a:cs typeface="Arial" charset="0"/>
              </a:defRPr>
            </a:lvl4pPr>
            <a:lvl5pPr marL="648000" algn="l" rtl="0" fontAlgn="base">
              <a:lnSpc>
                <a:spcPct val="100000"/>
              </a:lnSpc>
              <a:spcBef>
                <a:spcPct val="0"/>
              </a:spcBef>
              <a:spcAft>
                <a:spcPts val="700"/>
              </a:spcAft>
              <a:defRPr lang="en-US" sz="1100" b="0" kern="1200" dirty="0">
                <a:solidFill>
                  <a:schemeClr val="tx1"/>
                </a:solidFill>
                <a:latin typeface="Arial" charset="0"/>
                <a:ea typeface="+mn-ea"/>
                <a:cs typeface="Arial" charset="0"/>
              </a:defRPr>
            </a:lvl5pPr>
            <a:lvl6pPr indent="-216000">
              <a:lnSpc>
                <a:spcPct val="100000"/>
              </a:lnSpc>
              <a:spcAft>
                <a:spcPts val="600"/>
              </a:spcAft>
              <a:buFont typeface="Wingdings" pitchFamily="2" charset="2"/>
              <a:buChar char="Ø"/>
              <a:defRPr sz="1100"/>
            </a:lvl6pPr>
            <a:lvl7pPr>
              <a:lnSpc>
                <a:spcPct val="100000"/>
              </a:lnSpc>
              <a:defRPr sz="1100" baseline="0"/>
            </a:lvl7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3"/>
          </p:nvPr>
        </p:nvSpPr>
        <p:spPr>
          <a:xfrm>
            <a:off x="2781300" y="6584950"/>
            <a:ext cx="6119813" cy="144463"/>
          </a:xfrm>
        </p:spPr>
        <p:txBody>
          <a:bodyPr/>
          <a:lstStyle>
            <a:lvl1pPr algn="r">
              <a:defRPr sz="800" b="0">
                <a:solidFill>
                  <a:schemeClr val="tx1"/>
                </a:solidFill>
              </a:defRPr>
            </a:lvl1pPr>
          </a:lstStyle>
          <a:p>
            <a:pPr>
              <a:defRPr/>
            </a:pPr>
            <a:endParaRPr lang="en-US"/>
          </a:p>
        </p:txBody>
      </p:sp>
    </p:spTree>
    <p:extLst>
      <p:ext uri="{BB962C8B-B14F-4D97-AF65-F5344CB8AC3E}">
        <p14:creationId xmlns:p14="http://schemas.microsoft.com/office/powerpoint/2010/main" val="295850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TSO-E layout: 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01688" y="1966913"/>
            <a:ext cx="7772400" cy="1500187"/>
          </a:xfrm>
          <a:prstGeom prst="rect">
            <a:avLst/>
          </a:prstGeom>
        </p:spPr>
        <p:txBody>
          <a:bodyPr/>
          <a:lstStyle>
            <a:lvl1pPr marL="0" indent="0" algn="ctr" rtl="0" fontAlgn="base">
              <a:spcBef>
                <a:spcPct val="0"/>
              </a:spcBef>
              <a:spcAft>
                <a:spcPct val="0"/>
              </a:spcAft>
              <a:buNone/>
              <a:defRPr lang="en-US" sz="3600" b="0" kern="1200" dirty="0" smtClean="0">
                <a:solidFill>
                  <a:schemeClr val="tx1"/>
                </a:solidFill>
                <a:latin typeface="Arial" charset="0"/>
                <a:ea typeface="+mn-ea"/>
                <a:cs typeface="Arial"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
        <p:nvSpPr>
          <p:cNvPr id="4" name="Date Placeholder 3"/>
          <p:cNvSpPr>
            <a:spLocks noGrp="1"/>
          </p:cNvSpPr>
          <p:nvPr>
            <p:ph type="dt" sz="half" idx="10"/>
          </p:nvPr>
        </p:nvSpPr>
        <p:spPr>
          <a:xfrm>
            <a:off x="2781300" y="6584950"/>
            <a:ext cx="6119813" cy="144463"/>
          </a:xfrm>
        </p:spPr>
        <p:txBody>
          <a:bodyPr/>
          <a:lstStyle>
            <a:lvl1pPr algn="r">
              <a:defRPr sz="800" b="0">
                <a:solidFill>
                  <a:schemeClr val="tx1"/>
                </a:solidFill>
              </a:defRPr>
            </a:lvl1pPr>
          </a:lstStyle>
          <a:p>
            <a:pPr>
              <a:defRPr/>
            </a:pPr>
            <a:endParaRPr lang="en-US"/>
          </a:p>
        </p:txBody>
      </p:sp>
    </p:spTree>
    <p:extLst>
      <p:ext uri="{BB962C8B-B14F-4D97-AF65-F5344CB8AC3E}">
        <p14:creationId xmlns:p14="http://schemas.microsoft.com/office/powerpoint/2010/main" val="3506589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ENTSO-E title template">
    <p:spTree>
      <p:nvGrpSpPr>
        <p:cNvPr id="1" name=""/>
        <p:cNvGrpSpPr/>
        <p:nvPr/>
      </p:nvGrpSpPr>
      <p:grpSpPr>
        <a:xfrm>
          <a:off x="0" y="0"/>
          <a:ext cx="0" cy="0"/>
          <a:chOff x="0" y="0"/>
          <a:chExt cx="0" cy="0"/>
        </a:xfrm>
      </p:grpSpPr>
      <p:pic>
        <p:nvPicPr>
          <p:cNvPr id="5" name="Picture 2" descr="C:\Documents and Settings\mmieszczanski\Desktop\Slide Master Title 2_ligh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8763" cy="550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PPT_Titel_fuss2"/>
          <p:cNvPicPr>
            <a:picLocks noChangeAspect="1" noChangeArrowheads="1"/>
          </p:cNvPicPr>
          <p:nvPr/>
        </p:nvPicPr>
        <p:blipFill>
          <a:blip r:embed="rId3" cstate="print">
            <a:extLst>
              <a:ext uri="{28A0092B-C50C-407E-A947-70E740481C1C}">
                <a14:useLocalDpi xmlns:a14="http://schemas.microsoft.com/office/drawing/2010/main" val="0"/>
              </a:ext>
            </a:extLst>
          </a:blip>
          <a:srcRect l="394"/>
          <a:stretch>
            <a:fillRect/>
          </a:stretch>
        </p:blipFill>
        <p:spPr bwMode="auto">
          <a:xfrm>
            <a:off x="-3175" y="5173663"/>
            <a:ext cx="9145588"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0"/>
          </p:nvPr>
        </p:nvSpPr>
        <p:spPr>
          <a:xfrm>
            <a:off x="254000" y="758796"/>
            <a:ext cx="8647113" cy="1061378"/>
          </a:xfrm>
          <a:prstGeom prst="rect">
            <a:avLst/>
          </a:prstGeom>
        </p:spPr>
        <p:txBody>
          <a:bodyPr/>
          <a:lstStyle>
            <a:lvl1pPr marL="0" marR="0" indent="0" algn="l" defTabSz="914400" rtl="0" eaLnBrk="0" fontAlgn="base" latinLnBrk="0" hangingPunct="0">
              <a:lnSpc>
                <a:spcPts val="3000"/>
              </a:lnSpc>
              <a:spcBef>
                <a:spcPct val="0"/>
              </a:spcBef>
              <a:spcAft>
                <a:spcPts val="0"/>
              </a:spcAft>
              <a:buClrTx/>
              <a:buSzTx/>
              <a:buFontTx/>
              <a:buNone/>
              <a:tabLst/>
              <a:defRPr lang="en-US" sz="2800" b="1" dirty="0" smtClean="0">
                <a:solidFill>
                  <a:schemeClr val="bg1"/>
                </a:solidFill>
                <a:latin typeface="+mj-lt"/>
                <a:ea typeface="+mn-ea"/>
                <a:cs typeface="+mn-cs"/>
              </a:defRPr>
            </a:lvl1pPr>
          </a:lstStyle>
          <a:p>
            <a:pPr lvl="0"/>
            <a:r>
              <a:rPr lang="de-DE" smtClean="0"/>
              <a:t>Textmasterformat bearbeiten</a:t>
            </a:r>
          </a:p>
          <a:p>
            <a:pPr lvl="1"/>
            <a:r>
              <a:rPr lang="de-DE" smtClean="0"/>
              <a:t>Zweite Ebene</a:t>
            </a:r>
          </a:p>
        </p:txBody>
      </p:sp>
      <p:sp>
        <p:nvSpPr>
          <p:cNvPr id="11" name="Text Placeholder 10"/>
          <p:cNvSpPr>
            <a:spLocks noGrp="1"/>
          </p:cNvSpPr>
          <p:nvPr>
            <p:ph type="body" sz="quarter" idx="11"/>
          </p:nvPr>
        </p:nvSpPr>
        <p:spPr>
          <a:xfrm>
            <a:off x="253999" y="1828980"/>
            <a:ext cx="8647113" cy="1009111"/>
          </a:xfrm>
          <a:prstGeom prst="rect">
            <a:avLst/>
          </a:prstGeom>
        </p:spPr>
        <p:txBody>
          <a:bodyPr/>
          <a:lstStyle>
            <a:lvl1pPr marL="0" indent="0" algn="l" rtl="0" fontAlgn="base">
              <a:lnSpc>
                <a:spcPct val="100000"/>
              </a:lnSpc>
              <a:spcBef>
                <a:spcPct val="0"/>
              </a:spcBef>
              <a:spcAft>
                <a:spcPts val="0"/>
              </a:spcAft>
              <a:buNone/>
              <a:defRPr lang="en-US" sz="2800" dirty="0" smtClean="0">
                <a:solidFill>
                  <a:schemeClr val="bg1"/>
                </a:solidFill>
                <a:latin typeface="+mn-lt"/>
                <a:ea typeface="+mn-ea"/>
                <a:cs typeface="+mn-cs"/>
              </a:defRPr>
            </a:lvl1pPr>
            <a:lvl2pPr>
              <a:defRPr lang="en-US" sz="2800" b="1" dirty="0" smtClean="0">
                <a:solidFill>
                  <a:schemeClr val="bg1"/>
                </a:solidFill>
                <a:latin typeface="+mn-lt"/>
                <a:ea typeface="+mn-ea"/>
                <a:cs typeface="+mn-cs"/>
              </a:defRPr>
            </a:lvl2pPr>
            <a:lvl3pPr>
              <a:defRPr lang="en-US" sz="2800" b="1" dirty="0" smtClean="0">
                <a:solidFill>
                  <a:schemeClr val="bg1"/>
                </a:solidFill>
                <a:latin typeface="+mn-lt"/>
                <a:ea typeface="+mn-ea"/>
                <a:cs typeface="+mn-cs"/>
              </a:defRPr>
            </a:lvl3pPr>
            <a:lvl4pPr>
              <a:defRPr lang="en-US" sz="2800" b="1" dirty="0" smtClean="0">
                <a:solidFill>
                  <a:schemeClr val="bg1"/>
                </a:solidFill>
                <a:latin typeface="+mn-lt"/>
                <a:ea typeface="+mn-ea"/>
                <a:cs typeface="+mn-cs"/>
              </a:defRPr>
            </a:lvl4pPr>
            <a:lvl5pPr>
              <a:defRPr lang="en-US" sz="2800" b="1" dirty="0" smtClean="0">
                <a:solidFill>
                  <a:schemeClr val="bg1"/>
                </a:solidFill>
                <a:latin typeface="+mn-lt"/>
                <a:ea typeface="+mn-ea"/>
                <a:cs typeface="+mn-cs"/>
              </a:defRPr>
            </a:lvl5pPr>
          </a:lstStyle>
          <a:p>
            <a:pPr lvl="0"/>
            <a:r>
              <a:rPr lang="de-DE" smtClean="0"/>
              <a:t>Textmasterformat bearbeiten</a:t>
            </a:r>
          </a:p>
        </p:txBody>
      </p:sp>
      <p:sp>
        <p:nvSpPr>
          <p:cNvPr id="10" name="Text Placeholder 9"/>
          <p:cNvSpPr>
            <a:spLocks noGrp="1"/>
          </p:cNvSpPr>
          <p:nvPr>
            <p:ph type="body" sz="quarter" idx="12"/>
          </p:nvPr>
        </p:nvSpPr>
        <p:spPr>
          <a:xfrm>
            <a:off x="254000" y="6010275"/>
            <a:ext cx="4433888" cy="698500"/>
          </a:xfrm>
        </p:spPr>
        <p:txBody>
          <a:bodyPr/>
          <a:lstStyle>
            <a:lvl1pPr>
              <a:defRPr/>
            </a:lvl1pPr>
          </a:lstStyle>
          <a:p>
            <a:pPr lvl="0"/>
            <a:r>
              <a:rPr lang="de-DE" smtClean="0"/>
              <a:t>Textmasterformat bearbeiten</a:t>
            </a:r>
          </a:p>
        </p:txBody>
      </p:sp>
      <p:sp>
        <p:nvSpPr>
          <p:cNvPr id="7" name="Rectangle 11"/>
          <p:cNvSpPr>
            <a:spLocks noGrp="1" noChangeArrowheads="1"/>
          </p:cNvSpPr>
          <p:nvPr>
            <p:ph type="dt" sz="half" idx="13"/>
          </p:nvPr>
        </p:nvSpPr>
        <p:spPr>
          <a:xfrm>
            <a:off x="254000" y="2849563"/>
            <a:ext cx="2873375" cy="360362"/>
          </a:xfrm>
        </p:spPr>
        <p:txBody>
          <a:bodyPr/>
          <a:lstStyle>
            <a:lvl1pPr algn="l">
              <a:defRPr sz="1400">
                <a:solidFill>
                  <a:schemeClr val="bg1"/>
                </a:solidFill>
              </a:defRPr>
            </a:lvl1pPr>
          </a:lstStyle>
          <a:p>
            <a:pPr>
              <a:defRPr/>
            </a:pPr>
            <a:endParaRPr lang="en-US"/>
          </a:p>
        </p:txBody>
      </p:sp>
    </p:spTree>
    <p:extLst>
      <p:ext uri="{BB962C8B-B14F-4D97-AF65-F5344CB8AC3E}">
        <p14:creationId xmlns:p14="http://schemas.microsoft.com/office/powerpoint/2010/main" val="670494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wmf"/><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5" descr="Aufmacher_Innen_RGB"/>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350" y="-9525"/>
            <a:ext cx="9156700" cy="112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6" descr="PPT_Titel_Kopf+Fuss_innen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0" y="825500"/>
            <a:ext cx="9156700" cy="603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2" name="Rectangle 14"/>
          <p:cNvSpPr>
            <a:spLocks noGrp="1" noChangeArrowheads="1"/>
          </p:cNvSpPr>
          <p:nvPr>
            <p:ph type="dt" sz="half" idx="2"/>
          </p:nvPr>
        </p:nvSpPr>
        <p:spPr bwMode="auto">
          <a:xfrm>
            <a:off x="2338388" y="6577013"/>
            <a:ext cx="6119812" cy="1444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800" b="0">
                <a:solidFill>
                  <a:schemeClr val="tx1"/>
                </a:solidFill>
                <a:latin typeface="Arial" charset="0"/>
                <a:cs typeface="Arial" charset="0"/>
              </a:defRPr>
            </a:lvl1pPr>
          </a:lstStyle>
          <a:p>
            <a:pPr>
              <a:defRPr/>
            </a:pPr>
            <a:endParaRPr lang="en-US"/>
          </a:p>
        </p:txBody>
      </p:sp>
      <p:sp>
        <p:nvSpPr>
          <p:cNvPr id="1029" name="Rectangle 2"/>
          <p:cNvSpPr>
            <a:spLocks noGrp="1" noChangeArrowheads="1"/>
          </p:cNvSpPr>
          <p:nvPr>
            <p:ph type="title"/>
          </p:nvPr>
        </p:nvSpPr>
        <p:spPr bwMode="auto">
          <a:xfrm>
            <a:off x="254000" y="269875"/>
            <a:ext cx="864711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Space for Chapter Headline, 1 Line</a:t>
            </a:r>
          </a:p>
        </p:txBody>
      </p:sp>
      <p:sp>
        <p:nvSpPr>
          <p:cNvPr id="8" name="Text Placeholder 7"/>
          <p:cNvSpPr>
            <a:spLocks noGrp="1"/>
          </p:cNvSpPr>
          <p:nvPr>
            <p:ph type="body" idx="1"/>
          </p:nvPr>
        </p:nvSpPr>
        <p:spPr>
          <a:xfrm>
            <a:off x="254000" y="1287463"/>
            <a:ext cx="8647113" cy="4722812"/>
          </a:xfrm>
          <a:prstGeom prst="rect">
            <a:avLst/>
          </a:prstGeom>
        </p:spPr>
        <p:txBody>
          <a:bodyPr vert="horz" lIns="91440" tIns="45720" rIns="91440" bIns="45720" rtlCol="0">
            <a:normAutofit/>
          </a:bodyPr>
          <a:lstStyle/>
          <a:p>
            <a:pPr lvl="2"/>
            <a:r>
              <a:rPr lang="en-US" dirty="0" smtClean="0"/>
              <a:t>Click to edit Master text styles</a:t>
            </a:r>
          </a:p>
          <a:p>
            <a:pPr lvl="1"/>
            <a:r>
              <a:rPr lang="en-US" dirty="0" smtClean="0"/>
              <a:t>Second level blind text, blind text</a:t>
            </a:r>
          </a:p>
          <a:p>
            <a:pPr lvl="3"/>
            <a:r>
              <a:rPr lang="en-US" dirty="0" smtClean="0"/>
              <a:t>Third level blind text, blind text</a:t>
            </a:r>
          </a:p>
          <a:p>
            <a:pPr lvl="4"/>
            <a:r>
              <a:rPr lang="en-US" dirty="0" smtClean="0"/>
              <a:t>Fourth level, blind text, blind</a:t>
            </a:r>
          </a:p>
          <a:p>
            <a:pPr lvl="5"/>
            <a:r>
              <a:rPr lang="en-US" dirty="0" smtClean="0"/>
              <a:t>Fifth level, blind text, blind text</a:t>
            </a:r>
          </a:p>
          <a:p>
            <a:pPr lvl="6"/>
            <a:r>
              <a:rPr lang="en-US" dirty="0" smtClean="0"/>
              <a:t>Sixth level; blind text; blind text</a:t>
            </a:r>
            <a:endParaRPr lang="en-US" dirty="0"/>
          </a:p>
        </p:txBody>
      </p:sp>
    </p:spTree>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Lst>
  <p:hf hdr="0" ftr="0" dt="0"/>
  <p:txStyles>
    <p:titleStyle>
      <a:lvl1pPr algn="l" rtl="0" eaLnBrk="1" fontAlgn="base" hangingPunct="1">
        <a:spcBef>
          <a:spcPct val="0"/>
        </a:spcBef>
        <a:spcAft>
          <a:spcPct val="0"/>
        </a:spcAft>
        <a:defRPr sz="2400" b="1">
          <a:solidFill>
            <a:schemeClr val="bg1"/>
          </a:solidFill>
          <a:latin typeface="+mj-lt"/>
          <a:ea typeface="+mj-ea"/>
          <a:cs typeface="+mj-cs"/>
        </a:defRPr>
      </a:lvl1pPr>
      <a:lvl2pPr algn="l" rtl="0" eaLnBrk="1" fontAlgn="base" hangingPunct="1">
        <a:spcBef>
          <a:spcPct val="0"/>
        </a:spcBef>
        <a:spcAft>
          <a:spcPct val="0"/>
        </a:spcAft>
        <a:defRPr sz="2400" b="1">
          <a:solidFill>
            <a:schemeClr val="bg1"/>
          </a:solidFill>
          <a:latin typeface="Arial" charset="0"/>
          <a:cs typeface="Arial" charset="0"/>
        </a:defRPr>
      </a:lvl2pPr>
      <a:lvl3pPr algn="l" rtl="0" eaLnBrk="1" fontAlgn="base" hangingPunct="1">
        <a:spcBef>
          <a:spcPct val="0"/>
        </a:spcBef>
        <a:spcAft>
          <a:spcPct val="0"/>
        </a:spcAft>
        <a:defRPr sz="2400" b="1">
          <a:solidFill>
            <a:schemeClr val="bg1"/>
          </a:solidFill>
          <a:latin typeface="Arial" charset="0"/>
          <a:cs typeface="Arial" charset="0"/>
        </a:defRPr>
      </a:lvl3pPr>
      <a:lvl4pPr algn="l" rtl="0" eaLnBrk="1" fontAlgn="base" hangingPunct="1">
        <a:spcBef>
          <a:spcPct val="0"/>
        </a:spcBef>
        <a:spcAft>
          <a:spcPct val="0"/>
        </a:spcAft>
        <a:defRPr sz="2400" b="1">
          <a:solidFill>
            <a:schemeClr val="bg1"/>
          </a:solidFill>
          <a:latin typeface="Arial" charset="0"/>
          <a:cs typeface="Arial" charset="0"/>
        </a:defRPr>
      </a:lvl4pPr>
      <a:lvl5pPr algn="l" rtl="0" eaLnBrk="1" fontAlgn="base" hangingPunct="1">
        <a:spcBef>
          <a:spcPct val="0"/>
        </a:spcBef>
        <a:spcAft>
          <a:spcPct val="0"/>
        </a:spcAft>
        <a:defRPr sz="2400" b="1">
          <a:solidFill>
            <a:schemeClr val="bg1"/>
          </a:solidFill>
          <a:latin typeface="Arial" charset="0"/>
          <a:cs typeface="Arial" charset="0"/>
        </a:defRPr>
      </a:lvl5pPr>
      <a:lvl6pPr marL="457200" algn="l" rtl="0" eaLnBrk="1" fontAlgn="base" hangingPunct="1">
        <a:spcBef>
          <a:spcPct val="0"/>
        </a:spcBef>
        <a:spcAft>
          <a:spcPct val="0"/>
        </a:spcAft>
        <a:defRPr sz="2400" b="1">
          <a:solidFill>
            <a:schemeClr val="bg1"/>
          </a:solidFill>
          <a:latin typeface="Arial" charset="0"/>
          <a:cs typeface="Arial" charset="0"/>
        </a:defRPr>
      </a:lvl6pPr>
      <a:lvl7pPr marL="914400" algn="l" rtl="0" eaLnBrk="1" fontAlgn="base" hangingPunct="1">
        <a:spcBef>
          <a:spcPct val="0"/>
        </a:spcBef>
        <a:spcAft>
          <a:spcPct val="0"/>
        </a:spcAft>
        <a:defRPr sz="2400" b="1">
          <a:solidFill>
            <a:schemeClr val="bg1"/>
          </a:solidFill>
          <a:latin typeface="Arial" charset="0"/>
          <a:cs typeface="Arial" charset="0"/>
        </a:defRPr>
      </a:lvl7pPr>
      <a:lvl8pPr marL="1371600" algn="l" rtl="0" eaLnBrk="1" fontAlgn="base" hangingPunct="1">
        <a:spcBef>
          <a:spcPct val="0"/>
        </a:spcBef>
        <a:spcAft>
          <a:spcPct val="0"/>
        </a:spcAft>
        <a:defRPr sz="2400" b="1">
          <a:solidFill>
            <a:schemeClr val="bg1"/>
          </a:solidFill>
          <a:latin typeface="Arial" charset="0"/>
          <a:cs typeface="Arial" charset="0"/>
        </a:defRPr>
      </a:lvl8pPr>
      <a:lvl9pPr marL="1828800" algn="l" rtl="0" eaLnBrk="1" fontAlgn="base" hangingPunct="1">
        <a:spcBef>
          <a:spcPct val="0"/>
        </a:spcBef>
        <a:spcAft>
          <a:spcPct val="0"/>
        </a:spcAft>
        <a:defRPr sz="2400" b="1">
          <a:solidFill>
            <a:schemeClr val="bg1"/>
          </a:solidFill>
          <a:latin typeface="Arial" charset="0"/>
          <a:cs typeface="Arial" charset="0"/>
        </a:defRPr>
      </a:lvl9pPr>
    </p:titleStyle>
    <p:bodyStyle>
      <a:lvl1pPr marL="342900" indent="-558800" algn="l" rtl="0" eaLnBrk="1" fontAlgn="base" hangingPunct="1">
        <a:spcBef>
          <a:spcPct val="0"/>
        </a:spcBef>
        <a:spcAft>
          <a:spcPts val="600"/>
        </a:spcAft>
        <a:buFont typeface="Arial" charset="0"/>
        <a:defRPr sz="1600">
          <a:solidFill>
            <a:schemeClr val="tx1"/>
          </a:solidFill>
          <a:latin typeface="+mn-lt"/>
          <a:ea typeface="+mn-ea"/>
          <a:cs typeface="+mn-cs"/>
        </a:defRPr>
      </a:lvl1pPr>
      <a:lvl2pPr marL="215900" indent="-215900" algn="l" rtl="0" eaLnBrk="1" fontAlgn="base" hangingPunct="1">
        <a:spcBef>
          <a:spcPct val="0"/>
        </a:spcBef>
        <a:spcAft>
          <a:spcPts val="600"/>
        </a:spcAft>
        <a:buFont typeface="Arial" charset="0"/>
        <a:buChar char="•"/>
        <a:defRPr lang="en-US" sz="1600" dirty="0">
          <a:solidFill>
            <a:schemeClr val="tx1"/>
          </a:solidFill>
          <a:latin typeface="+mn-lt"/>
          <a:cs typeface="+mn-cs"/>
        </a:defRPr>
      </a:lvl2pPr>
      <a:lvl3pPr marL="1143000" indent="-1358900" algn="l" rtl="0" eaLnBrk="1" fontAlgn="base" hangingPunct="1">
        <a:spcBef>
          <a:spcPct val="0"/>
        </a:spcBef>
        <a:spcAft>
          <a:spcPts val="600"/>
        </a:spcAft>
        <a:buFont typeface="Arial" charset="0"/>
        <a:defRPr lang="en-US" sz="1600" dirty="0">
          <a:solidFill>
            <a:schemeClr val="tx1"/>
          </a:solidFill>
          <a:latin typeface="+mn-lt"/>
          <a:cs typeface="+mn-cs"/>
        </a:defRPr>
      </a:lvl3pPr>
      <a:lvl4pPr marL="431800" indent="-215900" algn="l" rtl="0" eaLnBrk="1" fontAlgn="base" hangingPunct="1">
        <a:spcBef>
          <a:spcPct val="0"/>
        </a:spcBef>
        <a:spcAft>
          <a:spcPts val="600"/>
        </a:spcAft>
        <a:buFont typeface="Courier New" pitchFamily="49" charset="0"/>
        <a:buChar char="o"/>
        <a:defRPr lang="en-US" sz="1600" dirty="0">
          <a:solidFill>
            <a:schemeClr val="tx1"/>
          </a:solidFill>
          <a:latin typeface="+mn-lt"/>
          <a:cs typeface="+mn-cs"/>
        </a:defRPr>
      </a:lvl4pPr>
      <a:lvl5pPr marL="647700" indent="-215900" algn="l" rtl="0" eaLnBrk="1" fontAlgn="base" hangingPunct="1">
        <a:spcBef>
          <a:spcPct val="0"/>
        </a:spcBef>
        <a:spcAft>
          <a:spcPts val="600"/>
        </a:spcAft>
        <a:buFont typeface="Wingdings" pitchFamily="2" charset="2"/>
        <a:buChar char="§"/>
        <a:defRPr lang="en-US" sz="1600" dirty="0">
          <a:solidFill>
            <a:schemeClr val="tx1"/>
          </a:solidFill>
          <a:latin typeface="+mn-lt"/>
          <a:cs typeface="+mn-cs"/>
        </a:defRPr>
      </a:lvl5pPr>
      <a:lvl6pPr marL="864000" indent="-216000" algn="l" rtl="0" eaLnBrk="1" fontAlgn="base" hangingPunct="1">
        <a:lnSpc>
          <a:spcPct val="100000"/>
        </a:lnSpc>
        <a:spcBef>
          <a:spcPct val="0"/>
        </a:spcBef>
        <a:spcAft>
          <a:spcPts val="600"/>
        </a:spcAft>
        <a:buFont typeface="Wingdings" pitchFamily="2" charset="2"/>
        <a:buChar char="Ø"/>
        <a:defRPr sz="1600">
          <a:solidFill>
            <a:schemeClr val="tx1"/>
          </a:solidFill>
          <a:latin typeface="+mn-lt"/>
          <a:cs typeface="+mn-cs"/>
        </a:defRPr>
      </a:lvl6pPr>
      <a:lvl7pPr marL="1080000" indent="-216000" algn="l" rtl="0" eaLnBrk="1" fontAlgn="base" hangingPunct="1">
        <a:lnSpc>
          <a:spcPct val="100000"/>
        </a:lnSpc>
        <a:spcBef>
          <a:spcPct val="0"/>
        </a:spcBef>
        <a:spcAft>
          <a:spcPts val="600"/>
        </a:spcAft>
        <a:buFont typeface="Arial" charset="0"/>
        <a:buChar char="–"/>
        <a:defRPr sz="1600">
          <a:solidFill>
            <a:schemeClr val="tx1"/>
          </a:solidFill>
          <a:latin typeface="+mn-lt"/>
          <a:cs typeface="+mn-cs"/>
        </a:defRPr>
      </a:lvl7pPr>
      <a:lvl8pPr marL="2197100" indent="-228600" algn="l" rtl="0" eaLnBrk="1" fontAlgn="base" hangingPunct="1">
        <a:lnSpc>
          <a:spcPts val="2200"/>
        </a:lnSpc>
        <a:spcBef>
          <a:spcPct val="0"/>
        </a:spcBef>
        <a:spcAft>
          <a:spcPts val="1100"/>
        </a:spcAft>
        <a:buFont typeface="Arial" charset="0"/>
        <a:buChar char="–"/>
        <a:defRPr sz="1600">
          <a:solidFill>
            <a:schemeClr val="tx1"/>
          </a:solidFill>
          <a:latin typeface="+mn-lt"/>
          <a:cs typeface="+mn-cs"/>
        </a:defRPr>
      </a:lvl8pPr>
      <a:lvl9pPr marL="2654300" indent="-228600" algn="l" rtl="0" eaLnBrk="1" fontAlgn="base" hangingPunct="1">
        <a:lnSpc>
          <a:spcPts val="2200"/>
        </a:lnSpc>
        <a:spcBef>
          <a:spcPct val="0"/>
        </a:spcBef>
        <a:spcAft>
          <a:spcPts val="1100"/>
        </a:spcAft>
        <a:buFont typeface="Arial" charset="0"/>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0"/>
          </p:nvPr>
        </p:nvSpPr>
        <p:spPr>
          <a:xfrm>
            <a:off x="353391" y="689222"/>
            <a:ext cx="8647113" cy="1061378"/>
          </a:xfrm>
        </p:spPr>
        <p:txBody>
          <a:bodyPr/>
          <a:lstStyle/>
          <a:p>
            <a:r>
              <a:rPr lang="en-GB" dirty="0">
                <a:latin typeface="Calibri"/>
                <a:ea typeface="Calibri"/>
                <a:cs typeface="Times New Roman"/>
              </a:rPr>
              <a:t>28</a:t>
            </a:r>
            <a:r>
              <a:rPr lang="en-GB" baseline="30000" dirty="0">
                <a:latin typeface="Calibri"/>
                <a:ea typeface="Calibri"/>
                <a:cs typeface="Times New Roman"/>
              </a:rPr>
              <a:t>th</a:t>
            </a:r>
            <a:r>
              <a:rPr lang="en-GB" dirty="0">
                <a:latin typeface="Calibri"/>
                <a:ea typeface="Calibri"/>
                <a:cs typeface="Times New Roman"/>
              </a:rPr>
              <a:t> Florence Forum </a:t>
            </a:r>
            <a:endParaRPr lang="en-IE" dirty="0"/>
          </a:p>
        </p:txBody>
      </p:sp>
      <p:sp>
        <p:nvSpPr>
          <p:cNvPr id="5" name="Text Placeholder 2"/>
          <p:cNvSpPr>
            <a:spLocks noGrp="1"/>
          </p:cNvSpPr>
          <p:nvPr>
            <p:ph type="body" sz="quarter" idx="11"/>
          </p:nvPr>
        </p:nvSpPr>
        <p:spPr>
          <a:xfrm>
            <a:off x="253999" y="1828980"/>
            <a:ext cx="8647113" cy="1301846"/>
          </a:xfrm>
        </p:spPr>
        <p:txBody>
          <a:bodyPr>
            <a:normAutofit/>
          </a:bodyPr>
          <a:lstStyle/>
          <a:p>
            <a:r>
              <a:rPr lang="en-US" dirty="0" smtClean="0"/>
              <a:t>Agenda item: Strengthening </a:t>
            </a:r>
            <a:r>
              <a:rPr lang="en-US" dirty="0"/>
              <a:t>the secure system operation at regional level </a:t>
            </a:r>
            <a:endParaRPr lang="en-IE" dirty="0"/>
          </a:p>
        </p:txBody>
      </p:sp>
      <p:sp>
        <p:nvSpPr>
          <p:cNvPr id="6" name="Date Placeholder 4"/>
          <p:cNvSpPr>
            <a:spLocks noGrp="1"/>
          </p:cNvSpPr>
          <p:nvPr>
            <p:ph type="dt" sz="half" idx="13"/>
          </p:nvPr>
        </p:nvSpPr>
        <p:spPr>
          <a:xfrm>
            <a:off x="353389" y="3137797"/>
            <a:ext cx="2873375" cy="360362"/>
          </a:xfrm>
        </p:spPr>
        <p:txBody>
          <a:bodyPr/>
          <a:lstStyle/>
          <a:p>
            <a:pPr>
              <a:defRPr/>
            </a:pPr>
            <a:r>
              <a:rPr lang="en-US" sz="1800" dirty="0" smtClean="0"/>
              <a:t>4-5 June 2015</a:t>
            </a:r>
            <a:endParaRPr lang="en-US" sz="1800" dirty="0"/>
          </a:p>
        </p:txBody>
      </p:sp>
      <p:sp>
        <p:nvSpPr>
          <p:cNvPr id="7" name="Date Placeholder 4"/>
          <p:cNvSpPr txBox="1">
            <a:spLocks/>
          </p:cNvSpPr>
          <p:nvPr/>
        </p:nvSpPr>
        <p:spPr bwMode="auto">
          <a:xfrm>
            <a:off x="323572" y="3764091"/>
            <a:ext cx="2873375" cy="3603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defPPr>
              <a:defRPr lang="de-DE"/>
            </a:defPPr>
            <a:lvl1pPr algn="l" rtl="0" eaLnBrk="1" fontAlgn="base" hangingPunct="1">
              <a:spcBef>
                <a:spcPct val="0"/>
              </a:spcBef>
              <a:spcAft>
                <a:spcPct val="0"/>
              </a:spcAft>
              <a:defRPr sz="1400" b="0" kern="1200">
                <a:solidFill>
                  <a:schemeClr val="bg1"/>
                </a:solidFill>
                <a:latin typeface="Arial" charset="0"/>
                <a:ea typeface="+mn-ea"/>
                <a:cs typeface="Arial" charset="0"/>
              </a:defRPr>
            </a:lvl1pPr>
            <a:lvl2pPr marL="457200" algn="l" rtl="0" eaLnBrk="0" fontAlgn="base" hangingPunct="0">
              <a:spcBef>
                <a:spcPct val="0"/>
              </a:spcBef>
              <a:spcAft>
                <a:spcPct val="0"/>
              </a:spcAft>
              <a:defRPr sz="2400" b="1" kern="1200">
                <a:solidFill>
                  <a:schemeClr val="bg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2400" b="1" kern="1200">
                <a:solidFill>
                  <a:schemeClr val="bg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2400" b="1" kern="1200">
                <a:solidFill>
                  <a:schemeClr val="bg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2400" b="1" kern="1200">
                <a:solidFill>
                  <a:schemeClr val="bg1"/>
                </a:solidFill>
                <a:latin typeface="Arial" panose="020B0604020202020204" pitchFamily="34" charset="0"/>
                <a:ea typeface="+mn-ea"/>
                <a:cs typeface="Arial" panose="020B0604020202020204" pitchFamily="34" charset="0"/>
              </a:defRPr>
            </a:lvl5pPr>
            <a:lvl6pPr marL="2286000" algn="l" defTabSz="914400" rtl="0" eaLnBrk="1" latinLnBrk="0" hangingPunct="1">
              <a:defRPr sz="2400" b="1" kern="1200">
                <a:solidFill>
                  <a:schemeClr val="bg1"/>
                </a:solidFill>
                <a:latin typeface="Arial" panose="020B0604020202020204" pitchFamily="34" charset="0"/>
                <a:ea typeface="+mn-ea"/>
                <a:cs typeface="Arial" panose="020B0604020202020204" pitchFamily="34" charset="0"/>
              </a:defRPr>
            </a:lvl6pPr>
            <a:lvl7pPr marL="2743200" algn="l" defTabSz="914400" rtl="0" eaLnBrk="1" latinLnBrk="0" hangingPunct="1">
              <a:defRPr sz="2400" b="1" kern="1200">
                <a:solidFill>
                  <a:schemeClr val="bg1"/>
                </a:solidFill>
                <a:latin typeface="Arial" panose="020B0604020202020204" pitchFamily="34" charset="0"/>
                <a:ea typeface="+mn-ea"/>
                <a:cs typeface="Arial" panose="020B0604020202020204" pitchFamily="34" charset="0"/>
              </a:defRPr>
            </a:lvl7pPr>
            <a:lvl8pPr marL="3200400" algn="l" defTabSz="914400" rtl="0" eaLnBrk="1" latinLnBrk="0" hangingPunct="1">
              <a:defRPr sz="2400" b="1" kern="1200">
                <a:solidFill>
                  <a:schemeClr val="bg1"/>
                </a:solidFill>
                <a:latin typeface="Arial" panose="020B0604020202020204" pitchFamily="34" charset="0"/>
                <a:ea typeface="+mn-ea"/>
                <a:cs typeface="Arial" panose="020B0604020202020204" pitchFamily="34" charset="0"/>
              </a:defRPr>
            </a:lvl8pPr>
            <a:lvl9pPr marL="3657600" algn="l" defTabSz="914400" rtl="0" eaLnBrk="1" latinLnBrk="0" hangingPunct="1">
              <a:defRPr sz="2400" b="1" kern="1200">
                <a:solidFill>
                  <a:schemeClr val="bg1"/>
                </a:solidFill>
                <a:latin typeface="Arial" panose="020B0604020202020204" pitchFamily="34" charset="0"/>
                <a:ea typeface="+mn-ea"/>
                <a:cs typeface="Arial" panose="020B0604020202020204" pitchFamily="34" charset="0"/>
              </a:defRPr>
            </a:lvl9pPr>
          </a:lstStyle>
          <a:p>
            <a:pPr>
              <a:defRPr/>
            </a:pPr>
            <a:r>
              <a:rPr lang="en-US" dirty="0" smtClean="0"/>
              <a:t>“Presenter”</a:t>
            </a:r>
            <a:endParaRPr lang="en-US" dirty="0"/>
          </a:p>
        </p:txBody>
      </p:sp>
    </p:spTree>
    <p:extLst>
      <p:ext uri="{BB962C8B-B14F-4D97-AF65-F5344CB8AC3E}">
        <p14:creationId xmlns:p14="http://schemas.microsoft.com/office/powerpoint/2010/main" val="16326777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normAutofit/>
          </a:bodyPr>
          <a:lstStyle/>
          <a:p>
            <a:pPr indent="-342900">
              <a:buFontTx/>
              <a:buChar char="-"/>
            </a:pPr>
            <a:r>
              <a:rPr lang="en-US" sz="2000" dirty="0" smtClean="0"/>
              <a:t>RSCIs are being developed proactively by </a:t>
            </a:r>
            <a:r>
              <a:rPr lang="en-US" sz="2000" dirty="0" smtClean="0"/>
              <a:t>TSOs (efficiency!)</a:t>
            </a:r>
            <a:endParaRPr lang="en-US" sz="2000" dirty="0" smtClean="0"/>
          </a:p>
          <a:p>
            <a:pPr indent="-342900">
              <a:buFontTx/>
              <a:buChar char="-"/>
            </a:pPr>
            <a:r>
              <a:rPr lang="en-US" sz="2000" dirty="0" smtClean="0"/>
              <a:t>RSCIs are in TSOs’ interest. Amount and variability of cross border flows are increasing, so that further cooperation is needed</a:t>
            </a:r>
          </a:p>
          <a:p>
            <a:pPr indent="-342900">
              <a:buFontTx/>
              <a:buChar char="-"/>
            </a:pPr>
            <a:r>
              <a:rPr lang="en-GB" sz="2000" dirty="0" smtClean="0"/>
              <a:t>RSCIs </a:t>
            </a:r>
            <a:r>
              <a:rPr lang="en-GB" sz="2000" dirty="0"/>
              <a:t>are service providers; </a:t>
            </a:r>
            <a:r>
              <a:rPr lang="en-GB" sz="2000" dirty="0" smtClean="0"/>
              <a:t>additional tasks are </a:t>
            </a:r>
            <a:r>
              <a:rPr lang="en-GB" sz="2000" dirty="0"/>
              <a:t>under </a:t>
            </a:r>
            <a:r>
              <a:rPr lang="en-GB" sz="2000" dirty="0" smtClean="0"/>
              <a:t>consideration </a:t>
            </a:r>
            <a:endParaRPr lang="en-GB" sz="2000" dirty="0" smtClean="0"/>
          </a:p>
          <a:p>
            <a:pPr marL="0" indent="0"/>
            <a:endParaRPr lang="en-GB" sz="2000" dirty="0" smtClean="0"/>
          </a:p>
          <a:p>
            <a:pPr marL="0" indent="0"/>
            <a:endParaRPr lang="en-GB" sz="2000" dirty="0"/>
          </a:p>
          <a:p>
            <a:pPr marL="0" indent="0"/>
            <a:endParaRPr lang="en-GB" sz="2000" dirty="0" smtClean="0"/>
          </a:p>
          <a:p>
            <a:pPr indent="-342900">
              <a:buFontTx/>
              <a:buChar char="-"/>
            </a:pPr>
            <a:r>
              <a:rPr lang="en-US" sz="2000" dirty="0" smtClean="0"/>
              <a:t>Responsibility </a:t>
            </a:r>
            <a:r>
              <a:rPr lang="en-US" sz="2000" dirty="0"/>
              <a:t>remains with </a:t>
            </a:r>
            <a:r>
              <a:rPr lang="en-US" sz="2000" dirty="0" smtClean="0"/>
              <a:t>TSOs</a:t>
            </a:r>
          </a:p>
          <a:p>
            <a:pPr indent="-342900">
              <a:buFontTx/>
              <a:buChar char="-"/>
            </a:pPr>
            <a:r>
              <a:rPr lang="en-US" sz="2000" dirty="0" smtClean="0"/>
              <a:t>Any central entity cannot fully handle the complexity of the system</a:t>
            </a:r>
          </a:p>
          <a:p>
            <a:pPr marL="0" indent="0"/>
            <a:endParaRPr lang="en-US" sz="2000" dirty="0">
              <a:sym typeface="Wingdings" panose="05000000000000000000" pitchFamily="2" charset="2"/>
            </a:endParaRPr>
          </a:p>
          <a:p>
            <a:pPr indent="-342900">
              <a:buFontTx/>
              <a:buChar char="-"/>
            </a:pPr>
            <a:endParaRPr lang="en-US" sz="2000" dirty="0" smtClean="0"/>
          </a:p>
          <a:p>
            <a:endParaRPr lang="en-IE" sz="2000" dirty="0"/>
          </a:p>
        </p:txBody>
      </p:sp>
      <p:sp>
        <p:nvSpPr>
          <p:cNvPr id="3" name="Title 2"/>
          <p:cNvSpPr>
            <a:spLocks noGrp="1"/>
          </p:cNvSpPr>
          <p:nvPr>
            <p:ph type="title"/>
          </p:nvPr>
        </p:nvSpPr>
        <p:spPr/>
        <p:txBody>
          <a:bodyPr/>
          <a:lstStyle/>
          <a:p>
            <a:r>
              <a:rPr lang="en-US" dirty="0" smtClean="0"/>
              <a:t>Introduction</a:t>
            </a:r>
            <a:endParaRPr lang="en-IE" dirty="0"/>
          </a:p>
        </p:txBody>
      </p:sp>
      <p:sp>
        <p:nvSpPr>
          <p:cNvPr id="5" name="Rounded Rectangle 4"/>
          <p:cNvSpPr/>
          <p:nvPr/>
        </p:nvSpPr>
        <p:spPr bwMode="auto">
          <a:xfrm>
            <a:off x="1977452" y="4802172"/>
            <a:ext cx="5716575" cy="736362"/>
          </a:xfrm>
          <a:prstGeom prst="roundRect">
            <a:avLst>
              <a:gd name="adj" fmla="val 7700"/>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0" scaled="1"/>
            <a:tileRect/>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US" sz="2000" b="0" dirty="0">
                <a:solidFill>
                  <a:schemeClr val="tx2"/>
                </a:solidFill>
                <a:latin typeface="ArialMTStd-Cond"/>
              </a:rPr>
              <a:t>EU legislation should focus on areas where significant benefits can be reached</a:t>
            </a:r>
          </a:p>
        </p:txBody>
      </p:sp>
      <p:sp>
        <p:nvSpPr>
          <p:cNvPr id="6" name="Rounded Rectangle 5"/>
          <p:cNvSpPr/>
          <p:nvPr/>
        </p:nvSpPr>
        <p:spPr bwMode="auto">
          <a:xfrm>
            <a:off x="1977452" y="2810973"/>
            <a:ext cx="5716575" cy="835870"/>
          </a:xfrm>
          <a:prstGeom prst="roundRect">
            <a:avLst>
              <a:gd name="adj" fmla="val 7700"/>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0" scaled="1"/>
            <a:tileRect/>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US" sz="2000" b="0" dirty="0">
                <a:solidFill>
                  <a:schemeClr val="tx2"/>
                </a:solidFill>
                <a:latin typeface="ArialMTStd-Cond"/>
              </a:rPr>
              <a:t>The current governance arrangements clearly support this</a:t>
            </a:r>
          </a:p>
        </p:txBody>
      </p:sp>
    </p:spTree>
    <p:extLst>
      <p:ext uri="{BB962C8B-B14F-4D97-AF65-F5344CB8AC3E}">
        <p14:creationId xmlns:p14="http://schemas.microsoft.com/office/powerpoint/2010/main" val="3712680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p:cNvSpPr>
            <a:spLocks noGrp="1"/>
          </p:cNvSpPr>
          <p:nvPr>
            <p:ph type="title"/>
          </p:nvPr>
        </p:nvSpPr>
        <p:spPr>
          <a:xfrm>
            <a:off x="186625" y="99897"/>
            <a:ext cx="8647113" cy="360363"/>
          </a:xfrm>
        </p:spPr>
        <p:txBody>
          <a:bodyPr/>
          <a:lstStyle/>
          <a:p>
            <a:pPr algn="just"/>
            <a:r>
              <a:rPr lang="de-AT" dirty="0" smtClean="0"/>
              <a:t>TSOs progress in the implementation of the strategy with RSCIs as described in the Policy Paper of Nov 2014</a:t>
            </a:r>
            <a:endParaRPr lang="de-DE" dirty="0"/>
          </a:p>
        </p:txBody>
      </p:sp>
      <p:sp>
        <p:nvSpPr>
          <p:cNvPr id="9" name="TextBox 8"/>
          <p:cNvSpPr txBox="1"/>
          <p:nvPr/>
        </p:nvSpPr>
        <p:spPr>
          <a:xfrm>
            <a:off x="8402595" y="6223859"/>
            <a:ext cx="451021" cy="461665"/>
          </a:xfrm>
          <a:prstGeom prst="rect">
            <a:avLst/>
          </a:prstGeom>
          <a:noFill/>
        </p:spPr>
        <p:txBody>
          <a:bodyPr wrap="square" rtlCol="0">
            <a:spAutoFit/>
          </a:bodyPr>
          <a:lstStyle/>
          <a:p>
            <a:fld id="{83ADFAAC-6C2C-4FB2-B3B4-3AE557FCE9AA}" type="slidenum">
              <a:rPr lang="en-GB" b="0" smtClean="0">
                <a:solidFill>
                  <a:schemeClr val="tx1"/>
                </a:solidFill>
              </a:rPr>
              <a:pPr/>
              <a:t>3</a:t>
            </a:fld>
            <a:endParaRPr lang="en-GB" b="0" dirty="0">
              <a:solidFill>
                <a:schemeClr val="tx1"/>
              </a:solidFill>
            </a:endParaRPr>
          </a:p>
        </p:txBody>
      </p:sp>
      <p:sp>
        <p:nvSpPr>
          <p:cNvPr id="2" name="Content Placeholder 1"/>
          <p:cNvSpPr>
            <a:spLocks noGrp="1"/>
          </p:cNvSpPr>
          <p:nvPr>
            <p:ph sz="quarter" idx="10"/>
          </p:nvPr>
        </p:nvSpPr>
        <p:spPr>
          <a:xfrm>
            <a:off x="127159" y="1346725"/>
            <a:ext cx="8836371" cy="4722812"/>
          </a:xfrm>
        </p:spPr>
        <p:txBody>
          <a:bodyPr>
            <a:noAutofit/>
          </a:bodyPr>
          <a:lstStyle/>
          <a:p>
            <a:pPr marL="0" indent="0" algn="just">
              <a:spcBef>
                <a:spcPts val="1800"/>
              </a:spcBef>
              <a:spcAft>
                <a:spcPts val="1800"/>
              </a:spcAft>
            </a:pPr>
            <a:endParaRPr lang="en-GB" sz="2000" b="1" dirty="0">
              <a:latin typeface="Times New Roman"/>
              <a:ea typeface="Times New Roman"/>
            </a:endParaRPr>
          </a:p>
          <a:p>
            <a:pPr marL="0" indent="0" algn="just">
              <a:spcBef>
                <a:spcPts val="1800"/>
              </a:spcBef>
              <a:spcAft>
                <a:spcPts val="1800"/>
              </a:spcAft>
            </a:pPr>
            <a:endParaRPr lang="en-GB" sz="2000" b="1" dirty="0" smtClean="0">
              <a:latin typeface="Times New Roman"/>
              <a:ea typeface="Times New Roman"/>
            </a:endParaRPr>
          </a:p>
          <a:p>
            <a:pPr algn="r"/>
            <a:endParaRPr lang="en-GB" sz="1800" dirty="0" smtClean="0">
              <a:solidFill>
                <a:schemeClr val="tx2"/>
              </a:solidFill>
            </a:endParaRPr>
          </a:p>
          <a:p>
            <a:pPr algn="r"/>
            <a:endParaRPr lang="en-GB" sz="1800" dirty="0">
              <a:solidFill>
                <a:schemeClr val="tx2"/>
              </a:solidFill>
            </a:endParaRPr>
          </a:p>
          <a:p>
            <a:pPr algn="r"/>
            <a:endParaRPr lang="en-US" sz="1800" b="1" dirty="0" smtClean="0">
              <a:solidFill>
                <a:schemeClr val="tx2"/>
              </a:solidFill>
            </a:endParaRPr>
          </a:p>
          <a:p>
            <a:pPr algn="r"/>
            <a:endParaRPr lang="en-US" sz="1800" b="1" dirty="0" smtClean="0">
              <a:solidFill>
                <a:schemeClr val="tx2"/>
              </a:solidFill>
            </a:endParaRPr>
          </a:p>
          <a:p>
            <a:pPr algn="r"/>
            <a:r>
              <a:rPr lang="en-US" b="1" dirty="0" smtClean="0">
                <a:solidFill>
                  <a:schemeClr val="tx2"/>
                </a:solidFill>
              </a:rPr>
              <a:t>Services</a:t>
            </a:r>
            <a:r>
              <a:rPr lang="en-US" b="1" dirty="0">
                <a:solidFill>
                  <a:schemeClr val="tx2"/>
                </a:solidFill>
              </a:rPr>
              <a:t>: </a:t>
            </a:r>
          </a:p>
          <a:p>
            <a:pPr algn="r"/>
            <a:r>
              <a:rPr lang="en-US" dirty="0">
                <a:solidFill>
                  <a:schemeClr val="tx2"/>
                </a:solidFill>
              </a:rPr>
              <a:t> </a:t>
            </a:r>
            <a:r>
              <a:rPr lang="en-US" b="1" dirty="0">
                <a:solidFill>
                  <a:schemeClr val="tx2"/>
                </a:solidFill>
              </a:rPr>
              <a:t>CSA</a:t>
            </a:r>
            <a:r>
              <a:rPr lang="en-US" dirty="0">
                <a:solidFill>
                  <a:schemeClr val="tx2"/>
                </a:solidFill>
              </a:rPr>
              <a:t>: Coordinated Security Analysis </a:t>
            </a:r>
          </a:p>
          <a:p>
            <a:pPr algn="r"/>
            <a:r>
              <a:rPr lang="en-US" b="1" dirty="0">
                <a:solidFill>
                  <a:schemeClr val="tx2"/>
                </a:solidFill>
              </a:rPr>
              <a:t>SMTA</a:t>
            </a:r>
            <a:r>
              <a:rPr lang="en-US" dirty="0">
                <a:solidFill>
                  <a:schemeClr val="tx2"/>
                </a:solidFill>
              </a:rPr>
              <a:t>: Short and Medium Term Adequacy Forecasts</a:t>
            </a:r>
          </a:p>
          <a:p>
            <a:pPr algn="r"/>
            <a:r>
              <a:rPr lang="en-US" b="1" dirty="0">
                <a:solidFill>
                  <a:schemeClr val="tx2"/>
                </a:solidFill>
              </a:rPr>
              <a:t>CCC</a:t>
            </a:r>
            <a:r>
              <a:rPr lang="en-US" dirty="0">
                <a:solidFill>
                  <a:schemeClr val="tx2"/>
                </a:solidFill>
              </a:rPr>
              <a:t>: Coordinated Capacity Calculation</a:t>
            </a:r>
          </a:p>
          <a:p>
            <a:pPr algn="r"/>
            <a:r>
              <a:rPr lang="en-US" b="1" dirty="0">
                <a:solidFill>
                  <a:schemeClr val="tx2"/>
                </a:solidFill>
              </a:rPr>
              <a:t>OPC</a:t>
            </a:r>
            <a:r>
              <a:rPr lang="en-US" dirty="0">
                <a:solidFill>
                  <a:schemeClr val="tx2"/>
                </a:solidFill>
              </a:rPr>
              <a:t>: Outage Planning Coordination</a:t>
            </a:r>
          </a:p>
          <a:p>
            <a:pPr algn="r"/>
            <a:r>
              <a:rPr lang="en-US" b="1" dirty="0" smtClean="0">
                <a:solidFill>
                  <a:schemeClr val="tx2"/>
                </a:solidFill>
              </a:rPr>
              <a:t>IGM/CGM</a:t>
            </a:r>
            <a:r>
              <a:rPr lang="en-US" dirty="0">
                <a:solidFill>
                  <a:schemeClr val="tx2"/>
                </a:solidFill>
              </a:rPr>
              <a:t>: </a:t>
            </a:r>
            <a:r>
              <a:rPr lang="en-US" dirty="0" smtClean="0">
                <a:solidFill>
                  <a:schemeClr val="tx2"/>
                </a:solidFill>
              </a:rPr>
              <a:t>Individual </a:t>
            </a:r>
            <a:r>
              <a:rPr lang="en-US" dirty="0">
                <a:solidFill>
                  <a:schemeClr val="tx2"/>
                </a:solidFill>
              </a:rPr>
              <a:t>Grid Model / </a:t>
            </a:r>
            <a:r>
              <a:rPr lang="en-US" dirty="0" smtClean="0">
                <a:solidFill>
                  <a:schemeClr val="tx2"/>
                </a:solidFill>
              </a:rPr>
              <a:t>Common Grid Model</a:t>
            </a:r>
            <a:endParaRPr lang="en-US" dirty="0">
              <a:solidFill>
                <a:schemeClr val="tx2"/>
              </a:solidFill>
            </a:endParaRPr>
          </a:p>
        </p:txBody>
      </p:sp>
      <p:sp>
        <p:nvSpPr>
          <p:cNvPr id="5" name="TextBox 4"/>
          <p:cNvSpPr txBox="1"/>
          <p:nvPr/>
        </p:nvSpPr>
        <p:spPr>
          <a:xfrm>
            <a:off x="-159469" y="1262896"/>
            <a:ext cx="2469954" cy="1600438"/>
          </a:xfrm>
          <a:prstGeom prst="rect">
            <a:avLst/>
          </a:prstGeom>
          <a:noFill/>
        </p:spPr>
        <p:txBody>
          <a:bodyPr wrap="square" rtlCol="0">
            <a:spAutoFit/>
          </a:bodyPr>
          <a:lstStyle/>
          <a:p>
            <a:pPr algn="r"/>
            <a:r>
              <a:rPr lang="en-GB" sz="2000" dirty="0" smtClean="0">
                <a:solidFill>
                  <a:schemeClr val="tx2"/>
                </a:solidFill>
              </a:rPr>
              <a:t>Implementation timeline for        established             RSCIs</a:t>
            </a:r>
          </a:p>
          <a:p>
            <a:pPr algn="r"/>
            <a:endParaRPr lang="en-GB" sz="1800" b="0" dirty="0" smtClean="0">
              <a:solidFill>
                <a:schemeClr val="tx2"/>
              </a:solidFill>
            </a:endParaRPr>
          </a:p>
        </p:txBody>
      </p:sp>
      <p:sp>
        <p:nvSpPr>
          <p:cNvPr id="11" name="Rectangle 6"/>
          <p:cNvSpPr>
            <a:spLocks noChangeArrowheads="1"/>
          </p:cNvSpPr>
          <p:nvPr/>
        </p:nvSpPr>
        <p:spPr bwMode="auto">
          <a:xfrm>
            <a:off x="1503363" y="33289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ounded Rectangle 11"/>
          <p:cNvSpPr/>
          <p:nvPr/>
        </p:nvSpPr>
        <p:spPr bwMode="auto">
          <a:xfrm>
            <a:off x="179197" y="4513839"/>
            <a:ext cx="2866994" cy="1116495"/>
          </a:xfrm>
          <a:prstGeom prst="roundRect">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path path="circle">
              <a:fillToRect l="100000" b="100000"/>
            </a:path>
            <a:tileRect t="-100000" r="-100000"/>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r>
              <a:rPr lang="en-US" sz="2000" dirty="0">
                <a:solidFill>
                  <a:schemeClr val="tx2"/>
                </a:solidFill>
              </a:rPr>
              <a:t>For new RSCIs: </a:t>
            </a:r>
            <a:r>
              <a:rPr lang="en-US" sz="2000" b="0" dirty="0" smtClean="0">
                <a:solidFill>
                  <a:schemeClr val="tx2"/>
                </a:solidFill>
              </a:rPr>
              <a:t>the timeline </a:t>
            </a:r>
            <a:r>
              <a:rPr lang="en-US" sz="2000" b="0" dirty="0">
                <a:solidFill>
                  <a:schemeClr val="tx2"/>
                </a:solidFill>
              </a:rPr>
              <a:t>to be </a:t>
            </a:r>
            <a:r>
              <a:rPr lang="en-US" sz="2000" b="0" dirty="0" smtClean="0">
                <a:solidFill>
                  <a:schemeClr val="tx2"/>
                </a:solidFill>
              </a:rPr>
              <a:t>finalized </a:t>
            </a:r>
            <a:r>
              <a:rPr lang="en-US" sz="2000" b="0" dirty="0">
                <a:solidFill>
                  <a:schemeClr val="tx2"/>
                </a:solidFill>
              </a:rPr>
              <a:t>in July </a:t>
            </a:r>
            <a:r>
              <a:rPr lang="en-US" sz="2000" b="0" dirty="0" smtClean="0">
                <a:solidFill>
                  <a:schemeClr val="tx2"/>
                </a:solidFill>
              </a:rPr>
              <a:t>2015</a:t>
            </a:r>
            <a:endParaRPr lang="en-US" sz="2000" b="0" dirty="0">
              <a:solidFill>
                <a:schemeClr val="tx2"/>
              </a:solidFill>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2"/>
              </a:solidFill>
              <a:effectLst/>
              <a:latin typeface="Arial" charset="0"/>
              <a:cs typeface="Arial"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0485" y="1300655"/>
            <a:ext cx="6438900" cy="271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695340" y="1734637"/>
            <a:ext cx="2009441" cy="923330"/>
          </a:xfrm>
          <a:prstGeom prst="rect">
            <a:avLst/>
          </a:prstGeom>
          <a:solidFill>
            <a:schemeClr val="bg1"/>
          </a:solidFill>
          <a:ln>
            <a:solidFill>
              <a:schemeClr val="bg1">
                <a:lumMod val="95000"/>
              </a:schemeClr>
            </a:solidFill>
          </a:ln>
        </p:spPr>
        <p:txBody>
          <a:bodyPr wrap="square">
            <a:spAutoFit/>
          </a:bodyPr>
          <a:lstStyle/>
          <a:p>
            <a:pPr lvl="0"/>
            <a:r>
              <a:rPr lang="en-GB" sz="1800" dirty="0" smtClean="0">
                <a:solidFill>
                  <a:srgbClr val="201B72"/>
                </a:solidFill>
              </a:rPr>
              <a:t>Now </a:t>
            </a:r>
            <a:r>
              <a:rPr lang="en-GB" sz="1800" dirty="0">
                <a:solidFill>
                  <a:srgbClr val="201B72"/>
                </a:solidFill>
              </a:rPr>
              <a:t>c</a:t>
            </a:r>
            <a:r>
              <a:rPr lang="en-GB" sz="1800" dirty="0" smtClean="0">
                <a:solidFill>
                  <a:srgbClr val="201B72"/>
                </a:solidFill>
              </a:rPr>
              <a:t>over</a:t>
            </a:r>
            <a:r>
              <a:rPr lang="en-GB" sz="1800" b="0" dirty="0" smtClean="0">
                <a:solidFill>
                  <a:srgbClr val="201B72"/>
                </a:solidFill>
              </a:rPr>
              <a:t> </a:t>
            </a:r>
            <a:r>
              <a:rPr lang="en-GB" sz="1800" dirty="0" smtClean="0">
                <a:solidFill>
                  <a:srgbClr val="201B72"/>
                </a:solidFill>
              </a:rPr>
              <a:t>¾ </a:t>
            </a:r>
            <a:r>
              <a:rPr lang="en-GB" sz="1800" dirty="0">
                <a:solidFill>
                  <a:srgbClr val="201B72"/>
                </a:solidFill>
              </a:rPr>
              <a:t>of the </a:t>
            </a:r>
            <a:r>
              <a:rPr lang="en-GB" sz="1800" dirty="0" smtClean="0">
                <a:solidFill>
                  <a:srgbClr val="201B72"/>
                </a:solidFill>
              </a:rPr>
              <a:t>European population  </a:t>
            </a:r>
            <a:endParaRPr lang="en-GB" sz="1800" dirty="0">
              <a:solidFill>
                <a:srgbClr val="201B72"/>
              </a:solidFill>
            </a:endParaRPr>
          </a:p>
        </p:txBody>
      </p:sp>
    </p:spTree>
    <p:extLst>
      <p:ext uri="{BB962C8B-B14F-4D97-AF65-F5344CB8AC3E}">
        <p14:creationId xmlns:p14="http://schemas.microsoft.com/office/powerpoint/2010/main" val="16643480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bwMode="auto">
          <a:xfrm>
            <a:off x="1938461" y="5107364"/>
            <a:ext cx="3423906" cy="1116495"/>
          </a:xfrm>
          <a:prstGeom prst="roundRect">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path path="circle">
              <a:fillToRect l="100000" b="100000"/>
            </a:path>
            <a:tileRect t="-100000" r="-100000"/>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r>
              <a:rPr lang="en-US" sz="2000" dirty="0" smtClean="0">
                <a:solidFill>
                  <a:schemeClr val="tx2"/>
                </a:solidFill>
              </a:rPr>
              <a:t>Cross-RSCI coordination currently in place in Central Europe </a:t>
            </a:r>
            <a:endParaRPr lang="en-US" sz="2000" b="0" dirty="0">
              <a:solidFill>
                <a:schemeClr val="tx2"/>
              </a:solidFill>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2"/>
              </a:solidFill>
              <a:effectLst/>
              <a:latin typeface="Arial" charset="0"/>
              <a:cs typeface="Arial" charset="0"/>
            </a:endParaRPr>
          </a:p>
        </p:txBody>
      </p:sp>
      <p:sp>
        <p:nvSpPr>
          <p:cNvPr id="16" name="Rounded Rectangle 15"/>
          <p:cNvSpPr/>
          <p:nvPr/>
        </p:nvSpPr>
        <p:spPr bwMode="auto">
          <a:xfrm>
            <a:off x="5201433" y="3139828"/>
            <a:ext cx="3461755" cy="2617242"/>
          </a:xfrm>
          <a:prstGeom prst="roundRect">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path path="circle">
              <a:fillToRect l="100000" b="100000"/>
            </a:path>
            <a:tileRect t="-100000" r="-100000"/>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spcBef>
                <a:spcPts val="0"/>
              </a:spcBef>
              <a:spcAft>
                <a:spcPts val="1200"/>
              </a:spcAft>
              <a:tabLst>
                <a:tab pos="2286000" algn="l"/>
              </a:tabLst>
            </a:pPr>
            <a:r>
              <a:rPr lang="en-US" sz="1800" dirty="0">
                <a:solidFill>
                  <a:schemeClr val="tx2"/>
                </a:solidFill>
                <a:latin typeface="ArialMTStd-Cond"/>
              </a:rPr>
              <a:t>Option </a:t>
            </a:r>
            <a:r>
              <a:rPr lang="en-US" sz="1800" dirty="0" smtClean="0">
                <a:solidFill>
                  <a:schemeClr val="tx2"/>
                </a:solidFill>
                <a:latin typeface="ArialMTStd-Cond"/>
              </a:rPr>
              <a:t>1:</a:t>
            </a:r>
            <a:r>
              <a:rPr lang="en-US" sz="1800" b="0" dirty="0" smtClean="0">
                <a:solidFill>
                  <a:schemeClr val="tx2"/>
                </a:solidFill>
                <a:latin typeface="ArialMTStd-Cond"/>
              </a:rPr>
              <a:t> </a:t>
            </a:r>
            <a:r>
              <a:rPr lang="en-US" sz="1800" b="0" dirty="0">
                <a:solidFill>
                  <a:schemeClr val="tx2"/>
                </a:solidFill>
                <a:latin typeface="ArialMTStd-Cond"/>
              </a:rPr>
              <a:t>TSOs of the Region can procure services from the same RSCI</a:t>
            </a:r>
            <a:endParaRPr lang="en-GB" sz="1800" b="0" dirty="0">
              <a:solidFill>
                <a:schemeClr val="tx2"/>
              </a:solidFill>
            </a:endParaRPr>
          </a:p>
          <a:p>
            <a:pPr>
              <a:tabLst>
                <a:tab pos="2286000" algn="l"/>
              </a:tabLst>
            </a:pPr>
            <a:r>
              <a:rPr lang="en-US" sz="1800" dirty="0" smtClean="0">
                <a:solidFill>
                  <a:schemeClr val="tx2"/>
                </a:solidFill>
                <a:latin typeface="ArialMTStd-Cond"/>
              </a:rPr>
              <a:t>Option 2: </a:t>
            </a:r>
            <a:r>
              <a:rPr lang="en-US" sz="1800" b="0" dirty="0" smtClean="0">
                <a:solidFill>
                  <a:schemeClr val="tx2"/>
                </a:solidFill>
                <a:latin typeface="ArialMTStd-Cond"/>
              </a:rPr>
              <a:t>If the Region is large/complex</a:t>
            </a:r>
            <a:r>
              <a:rPr lang="en-US" sz="1800" dirty="0" smtClean="0">
                <a:solidFill>
                  <a:schemeClr val="tx2"/>
                </a:solidFill>
                <a:latin typeface="ArialMTStd-Cond"/>
              </a:rPr>
              <a:t>, </a:t>
            </a:r>
            <a:r>
              <a:rPr lang="en-US" sz="1800" b="0" dirty="0" smtClean="0">
                <a:solidFill>
                  <a:schemeClr val="tx2"/>
                </a:solidFill>
                <a:latin typeface="ArialMTStd-Cond"/>
              </a:rPr>
              <a:t>the Region will be managed by the involved RSCIs in coordination.</a:t>
            </a:r>
          </a:p>
          <a:p>
            <a:pPr>
              <a:tabLst>
                <a:tab pos="2286000" algn="l"/>
              </a:tabLst>
            </a:pPr>
            <a:endParaRPr kumimoji="0" lang="en-GB" sz="1800" b="0" i="0" u="none" strike="noStrike" cap="none" normalizeH="0" baseline="0" dirty="0" smtClean="0">
              <a:ln>
                <a:noFill/>
              </a:ln>
              <a:solidFill>
                <a:schemeClr val="tx2"/>
              </a:solidFill>
              <a:effectLst/>
            </a:endParaRPr>
          </a:p>
        </p:txBody>
      </p:sp>
      <p:sp>
        <p:nvSpPr>
          <p:cNvPr id="9" name="TextBox 8"/>
          <p:cNvSpPr txBox="1"/>
          <p:nvPr/>
        </p:nvSpPr>
        <p:spPr>
          <a:xfrm>
            <a:off x="8263467" y="6223859"/>
            <a:ext cx="590149" cy="461665"/>
          </a:xfrm>
          <a:prstGeom prst="rect">
            <a:avLst/>
          </a:prstGeom>
          <a:noFill/>
        </p:spPr>
        <p:txBody>
          <a:bodyPr wrap="square" rtlCol="0">
            <a:spAutoFit/>
          </a:bodyPr>
          <a:lstStyle/>
          <a:p>
            <a:fld id="{83ADFAAC-6C2C-4FB2-B3B4-3AE557FCE9AA}" type="slidenum">
              <a:rPr lang="en-GB" b="0" smtClean="0">
                <a:solidFill>
                  <a:schemeClr val="tx1"/>
                </a:solidFill>
              </a:rPr>
              <a:pPr/>
              <a:t>4</a:t>
            </a:fld>
            <a:endParaRPr lang="en-GB" b="0" dirty="0">
              <a:solidFill>
                <a:schemeClr val="tx1"/>
              </a:solidFill>
            </a:endParaRPr>
          </a:p>
        </p:txBody>
      </p:sp>
      <p:sp>
        <p:nvSpPr>
          <p:cNvPr id="10" name="Title 1"/>
          <p:cNvSpPr>
            <a:spLocks noGrp="1"/>
          </p:cNvSpPr>
          <p:nvPr>
            <p:ph type="title"/>
          </p:nvPr>
        </p:nvSpPr>
        <p:spPr>
          <a:xfrm>
            <a:off x="296333" y="112816"/>
            <a:ext cx="8647113" cy="360363"/>
          </a:xfrm>
        </p:spPr>
        <p:txBody>
          <a:bodyPr/>
          <a:lstStyle/>
          <a:p>
            <a:pPr lvl="1"/>
            <a:r>
              <a:rPr lang="en-US" dirty="0" smtClean="0"/>
              <a:t>Full geographical coverage through Capacity Calculation Regions</a:t>
            </a:r>
            <a:endParaRPr lang="en-GB" dirty="0"/>
          </a:p>
        </p:txBody>
      </p:sp>
      <p:sp>
        <p:nvSpPr>
          <p:cNvPr id="6" name="Rounded Rectangle 5"/>
          <p:cNvSpPr/>
          <p:nvPr/>
        </p:nvSpPr>
        <p:spPr bwMode="auto">
          <a:xfrm>
            <a:off x="245538" y="1353316"/>
            <a:ext cx="3609965" cy="424281"/>
          </a:xfrm>
          <a:prstGeom prst="roundRect">
            <a:avLst>
              <a:gd name="adj" fmla="val 7700"/>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8900000" scaled="1"/>
            <a:tileRect/>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US" sz="1800" dirty="0" smtClean="0">
                <a:solidFill>
                  <a:schemeClr val="tx2"/>
                </a:solidFill>
              </a:rPr>
              <a:t>CACM - Capacity calculation</a:t>
            </a:r>
            <a:endParaRPr lang="en-US" sz="1800" b="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smtClean="0">
              <a:ln>
                <a:noFill/>
              </a:ln>
              <a:solidFill>
                <a:schemeClr val="tx2"/>
              </a:solidFill>
              <a:effectLst/>
            </a:endParaRPr>
          </a:p>
        </p:txBody>
      </p:sp>
      <p:sp>
        <p:nvSpPr>
          <p:cNvPr id="7" name="Rounded Rectangle 6"/>
          <p:cNvSpPr/>
          <p:nvPr/>
        </p:nvSpPr>
        <p:spPr bwMode="auto">
          <a:xfrm>
            <a:off x="5189602" y="1402511"/>
            <a:ext cx="3473586" cy="755473"/>
          </a:xfrm>
          <a:prstGeom prst="roundRect">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path path="circle">
              <a:fillToRect l="100000" b="100000"/>
            </a:path>
            <a:tileRect t="-100000" r="-100000"/>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US" sz="1800" dirty="0" smtClean="0">
                <a:solidFill>
                  <a:schemeClr val="tx2"/>
                </a:solidFill>
              </a:rPr>
              <a:t>OPS – Security &amp; Outage Coordination </a:t>
            </a:r>
            <a:endParaRPr lang="en-US" sz="1800" b="0" dirty="0">
              <a:solidFill>
                <a:schemeClr val="tx2"/>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smtClean="0">
              <a:ln>
                <a:noFill/>
              </a:ln>
              <a:solidFill>
                <a:schemeClr val="tx2"/>
              </a:solidFill>
              <a:effectLst/>
            </a:endParaRPr>
          </a:p>
        </p:txBody>
      </p:sp>
      <p:sp>
        <p:nvSpPr>
          <p:cNvPr id="13" name="Rounded Rectangle 12"/>
          <p:cNvSpPr/>
          <p:nvPr/>
        </p:nvSpPr>
        <p:spPr bwMode="auto">
          <a:xfrm>
            <a:off x="252853" y="2977507"/>
            <a:ext cx="3602650" cy="1236055"/>
          </a:xfrm>
          <a:prstGeom prst="roundRect">
            <a:avLst>
              <a:gd name="adj" fmla="val 7700"/>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0" scaled="1"/>
            <a:tileRect/>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r>
              <a:rPr lang="en-US" sz="1800" b="0" dirty="0" smtClean="0">
                <a:solidFill>
                  <a:schemeClr val="tx2"/>
                </a:solidFill>
                <a:latin typeface="ArialMTStd-Cond"/>
              </a:rPr>
              <a:t>A </a:t>
            </a:r>
            <a:r>
              <a:rPr lang="en-US" sz="1800" b="0" dirty="0">
                <a:solidFill>
                  <a:schemeClr val="tx2"/>
                </a:solidFill>
                <a:latin typeface="ArialMTStd-Cond"/>
              </a:rPr>
              <a:t>rotating schedule to be applied in case of multiple RSCIs </a:t>
            </a:r>
            <a:r>
              <a:rPr lang="en-US" sz="1800" b="0" dirty="0" err="1" smtClean="0">
                <a:solidFill>
                  <a:schemeClr val="tx2"/>
                </a:solidFill>
                <a:latin typeface="ArialMTStd-Cond"/>
              </a:rPr>
              <a:t>ope</a:t>
            </a:r>
            <a:r>
              <a:rPr lang="en-US" sz="1800" b="0" dirty="0" smtClean="0">
                <a:solidFill>
                  <a:schemeClr val="tx2"/>
                </a:solidFill>
                <a:latin typeface="ArialMTStd-Cond"/>
              </a:rPr>
              <a:t>-rating </a:t>
            </a:r>
            <a:r>
              <a:rPr lang="en-US" sz="1800" b="0" dirty="0">
                <a:solidFill>
                  <a:schemeClr val="tx2"/>
                </a:solidFill>
                <a:latin typeface="ArialMTStd-Cond"/>
              </a:rPr>
              <a:t>in the Capacity Calculation </a:t>
            </a:r>
            <a:r>
              <a:rPr lang="en-US" sz="1800" b="0" dirty="0" smtClean="0">
                <a:solidFill>
                  <a:schemeClr val="tx2"/>
                </a:solidFill>
                <a:latin typeface="ArialMTStd-Cond"/>
              </a:rPr>
              <a:t>Region</a:t>
            </a:r>
            <a:endParaRPr kumimoji="0" lang="en-GB" sz="1800" b="0" i="0" u="none" strike="noStrike" cap="none" normalizeH="0" baseline="0" dirty="0" smtClean="0">
              <a:ln>
                <a:noFill/>
              </a:ln>
              <a:solidFill>
                <a:schemeClr val="tx2"/>
              </a:solidFill>
              <a:effectLst/>
            </a:endParaRPr>
          </a:p>
        </p:txBody>
      </p:sp>
      <p:sp>
        <p:nvSpPr>
          <p:cNvPr id="14" name="Rounded Rectangle 13"/>
          <p:cNvSpPr/>
          <p:nvPr/>
        </p:nvSpPr>
        <p:spPr bwMode="auto">
          <a:xfrm>
            <a:off x="5190236" y="2258881"/>
            <a:ext cx="3472952" cy="787211"/>
          </a:xfrm>
          <a:prstGeom prst="roundRect">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path path="circle">
              <a:fillToRect l="100000" b="100000"/>
            </a:path>
            <a:tileRect t="-100000" r="-100000"/>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US" sz="1800" b="0" dirty="0" smtClean="0">
                <a:solidFill>
                  <a:schemeClr val="tx2"/>
                </a:solidFill>
              </a:rPr>
              <a:t>Capacity </a:t>
            </a:r>
            <a:r>
              <a:rPr lang="en-US" sz="1800" b="0" dirty="0">
                <a:solidFill>
                  <a:schemeClr val="tx2"/>
                </a:solidFill>
              </a:rPr>
              <a:t>C</a:t>
            </a:r>
            <a:r>
              <a:rPr lang="en-US" sz="1800" b="0" dirty="0" smtClean="0">
                <a:solidFill>
                  <a:schemeClr val="tx2"/>
                </a:solidFill>
              </a:rPr>
              <a:t>alculation Regions to be covered by RSCIs  </a:t>
            </a:r>
            <a:endParaRPr kumimoji="0" lang="en-GB" sz="1800" b="0" i="0" u="none" strike="noStrike" cap="none" normalizeH="0" baseline="0" dirty="0" smtClean="0">
              <a:ln>
                <a:noFill/>
              </a:ln>
              <a:solidFill>
                <a:schemeClr val="tx2"/>
              </a:solidFill>
              <a:effectLst/>
            </a:endParaRPr>
          </a:p>
        </p:txBody>
      </p:sp>
      <p:sp>
        <p:nvSpPr>
          <p:cNvPr id="12" name="Rounded Rectangle 11"/>
          <p:cNvSpPr/>
          <p:nvPr/>
        </p:nvSpPr>
        <p:spPr bwMode="auto">
          <a:xfrm>
            <a:off x="245538" y="1880580"/>
            <a:ext cx="3609965" cy="995908"/>
          </a:xfrm>
          <a:prstGeom prst="roundRect">
            <a:avLst>
              <a:gd name="adj" fmla="val 7700"/>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0" scaled="1"/>
            <a:tileRect/>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US" sz="1800" b="0" dirty="0" smtClean="0">
                <a:solidFill>
                  <a:schemeClr val="tx2"/>
                </a:solidFill>
                <a:latin typeface="ArialMTStd-Cond"/>
              </a:rPr>
              <a:t>ENTSO-E </a:t>
            </a:r>
            <a:r>
              <a:rPr lang="en-US" sz="1800" b="0" dirty="0">
                <a:solidFill>
                  <a:schemeClr val="tx2"/>
                </a:solidFill>
                <a:latin typeface="ArialMTStd-Cond"/>
              </a:rPr>
              <a:t>Policy Paper: RSCIs to assume the role of the Coordinated Capacity </a:t>
            </a:r>
            <a:r>
              <a:rPr lang="en-US" sz="1800" b="0" dirty="0" smtClean="0">
                <a:solidFill>
                  <a:schemeClr val="tx2"/>
                </a:solidFill>
                <a:latin typeface="ArialMTStd-Cond"/>
              </a:rPr>
              <a:t>Calculator</a:t>
            </a:r>
            <a:endParaRPr kumimoji="0" lang="en-GB" sz="1800" b="0" i="0" u="none" strike="noStrike" cap="none" normalizeH="0" baseline="0" dirty="0" smtClean="0">
              <a:ln>
                <a:noFill/>
              </a:ln>
              <a:solidFill>
                <a:schemeClr val="tx2"/>
              </a:solidFill>
              <a:effectLst/>
            </a:endParaRPr>
          </a:p>
        </p:txBody>
      </p:sp>
    </p:spTree>
    <p:extLst>
      <p:ext uri="{BB962C8B-B14F-4D97-AF65-F5344CB8AC3E}">
        <p14:creationId xmlns:p14="http://schemas.microsoft.com/office/powerpoint/2010/main" val="25922259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ounded Rectangle 65"/>
          <p:cNvSpPr/>
          <p:nvPr/>
        </p:nvSpPr>
        <p:spPr bwMode="auto">
          <a:xfrm>
            <a:off x="651428" y="1907181"/>
            <a:ext cx="3608776" cy="3629776"/>
          </a:xfrm>
          <a:prstGeom prst="roundRect">
            <a:avLst>
              <a:gd name="adj" fmla="val 2030"/>
            </a:avLst>
          </a:prstGeom>
          <a:solidFill>
            <a:schemeClr val="accent3">
              <a:lumMod val="95000"/>
            </a:schemeClr>
          </a:solidFill>
          <a:ln w="63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endParaRPr kumimoji="0" lang="en-GB" sz="1800" b="0" i="0" u="none" strike="noStrike" cap="none" normalizeH="0" baseline="0" dirty="0" smtClean="0">
              <a:ln>
                <a:noFill/>
              </a:ln>
              <a:solidFill>
                <a:schemeClr val="tx2"/>
              </a:solidFill>
              <a:effectLst/>
            </a:endParaRPr>
          </a:p>
        </p:txBody>
      </p:sp>
      <p:sp>
        <p:nvSpPr>
          <p:cNvPr id="9" name="TextBox 8"/>
          <p:cNvSpPr txBox="1"/>
          <p:nvPr/>
        </p:nvSpPr>
        <p:spPr>
          <a:xfrm>
            <a:off x="8553851" y="6396335"/>
            <a:ext cx="590149" cy="461665"/>
          </a:xfrm>
          <a:prstGeom prst="rect">
            <a:avLst/>
          </a:prstGeom>
          <a:noFill/>
        </p:spPr>
        <p:txBody>
          <a:bodyPr wrap="square" rtlCol="0">
            <a:spAutoFit/>
          </a:bodyPr>
          <a:lstStyle/>
          <a:p>
            <a:pPr algn="ctr"/>
            <a:fld id="{83ADFAAC-6C2C-4FB2-B3B4-3AE557FCE9AA}" type="slidenum">
              <a:rPr lang="en-GB" b="0" smtClean="0">
                <a:solidFill>
                  <a:schemeClr val="tx1"/>
                </a:solidFill>
              </a:rPr>
              <a:pPr algn="ctr"/>
              <a:t>5</a:t>
            </a:fld>
            <a:endParaRPr lang="en-GB" b="0" dirty="0">
              <a:solidFill>
                <a:schemeClr val="tx1"/>
              </a:solidFill>
            </a:endParaRPr>
          </a:p>
        </p:txBody>
      </p:sp>
      <p:sp>
        <p:nvSpPr>
          <p:cNvPr id="10" name="Title 1"/>
          <p:cNvSpPr>
            <a:spLocks noGrp="1"/>
          </p:cNvSpPr>
          <p:nvPr>
            <p:ph type="title"/>
          </p:nvPr>
        </p:nvSpPr>
        <p:spPr>
          <a:xfrm>
            <a:off x="282311" y="273683"/>
            <a:ext cx="8647113" cy="360363"/>
          </a:xfrm>
        </p:spPr>
        <p:txBody>
          <a:bodyPr/>
          <a:lstStyle/>
          <a:p>
            <a:pPr lvl="1"/>
            <a:r>
              <a:rPr lang="en-US" dirty="0" smtClean="0"/>
              <a:t>RSCIs are </a:t>
            </a:r>
            <a:r>
              <a:rPr lang="en-US" dirty="0"/>
              <a:t>regional </a:t>
            </a:r>
            <a:r>
              <a:rPr lang="en-US" dirty="0" smtClean="0"/>
              <a:t>cooperation </a:t>
            </a:r>
            <a:r>
              <a:rPr lang="en-US" dirty="0"/>
              <a:t>service </a:t>
            </a:r>
            <a:r>
              <a:rPr lang="en-US" dirty="0" smtClean="0"/>
              <a:t>providers </a:t>
            </a:r>
            <a:endParaRPr lang="en-GB" dirty="0"/>
          </a:p>
        </p:txBody>
      </p:sp>
      <p:sp>
        <p:nvSpPr>
          <p:cNvPr id="31" name="Rounded Rectangle 30"/>
          <p:cNvSpPr/>
          <p:nvPr/>
        </p:nvSpPr>
        <p:spPr bwMode="auto">
          <a:xfrm>
            <a:off x="4771093" y="1938915"/>
            <a:ext cx="3707269" cy="3629775"/>
          </a:xfrm>
          <a:prstGeom prst="roundRect">
            <a:avLst>
              <a:gd name="adj" fmla="val 2030"/>
            </a:avLst>
          </a:prstGeom>
          <a:solidFill>
            <a:schemeClr val="accent3">
              <a:lumMod val="95000"/>
            </a:schemeClr>
          </a:solidFill>
          <a:ln w="63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endParaRPr kumimoji="0" lang="en-GB" sz="1800" b="0" i="0" u="none" strike="noStrike" cap="none" normalizeH="0" baseline="0" dirty="0" smtClean="0">
              <a:ln>
                <a:noFill/>
              </a:ln>
              <a:solidFill>
                <a:schemeClr val="tx2"/>
              </a:solidFill>
              <a:effectLst/>
            </a:endParaRPr>
          </a:p>
        </p:txBody>
      </p:sp>
      <p:cxnSp>
        <p:nvCxnSpPr>
          <p:cNvPr id="6" name="Straight Arrow Connector 5"/>
          <p:cNvCxnSpPr/>
          <p:nvPr/>
        </p:nvCxnSpPr>
        <p:spPr bwMode="auto">
          <a:xfrm>
            <a:off x="6144768" y="5236316"/>
            <a:ext cx="1281237" cy="0"/>
          </a:xfrm>
          <a:prstGeom prst="straightConnector1">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7" name="Rectangle 6"/>
          <p:cNvSpPr/>
          <p:nvPr/>
        </p:nvSpPr>
        <p:spPr>
          <a:xfrm>
            <a:off x="7426005" y="5063993"/>
            <a:ext cx="1162033" cy="338554"/>
          </a:xfrm>
          <a:prstGeom prst="rect">
            <a:avLst/>
          </a:prstGeom>
        </p:spPr>
        <p:txBody>
          <a:bodyPr wrap="square">
            <a:spAutoFit/>
          </a:bodyPr>
          <a:lstStyle/>
          <a:p>
            <a:pPr lvl="0"/>
            <a:r>
              <a:rPr lang="en-GB" sz="16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Real-time</a:t>
            </a:r>
            <a:endParaRPr lang="en-GB" sz="1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3" name="Rectangle 12"/>
          <p:cNvSpPr/>
          <p:nvPr/>
        </p:nvSpPr>
        <p:spPr>
          <a:xfrm rot="2308541">
            <a:off x="4780532" y="3686962"/>
            <a:ext cx="3462298" cy="646331"/>
          </a:xfrm>
          <a:prstGeom prst="rect">
            <a:avLst/>
          </a:prstGeom>
          <a:noFill/>
        </p:spPr>
        <p:txBody>
          <a:bodyPr wrap="square" lIns="91440" tIns="45720" rIns="91440" bIns="45720">
            <a:spAutoFit/>
          </a:bodyPr>
          <a:lstStyle/>
          <a:p>
            <a:pPr algn="ctr"/>
            <a:r>
              <a:rPr lang="en-US"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Decision support </a:t>
            </a:r>
          </a:p>
          <a:p>
            <a:pPr algn="ctr"/>
            <a:r>
              <a:rPr lang="en-US" sz="1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from RSCIs</a:t>
            </a:r>
            <a:endParaRPr lang="en-US" sz="1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2" name="Title 1"/>
          <p:cNvSpPr txBox="1">
            <a:spLocks/>
          </p:cNvSpPr>
          <p:nvPr/>
        </p:nvSpPr>
        <p:spPr bwMode="auto">
          <a:xfrm>
            <a:off x="780332" y="1209483"/>
            <a:ext cx="3375321" cy="69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b="1">
                <a:solidFill>
                  <a:schemeClr val="bg1"/>
                </a:solidFill>
                <a:latin typeface="+mj-lt"/>
                <a:ea typeface="+mj-ea"/>
                <a:cs typeface="+mj-cs"/>
              </a:defRPr>
            </a:lvl1pPr>
            <a:lvl2pPr algn="l" rtl="0" eaLnBrk="1" fontAlgn="base" hangingPunct="1">
              <a:spcBef>
                <a:spcPct val="0"/>
              </a:spcBef>
              <a:spcAft>
                <a:spcPct val="0"/>
              </a:spcAft>
              <a:defRPr sz="2400" b="1">
                <a:solidFill>
                  <a:schemeClr val="bg1"/>
                </a:solidFill>
                <a:latin typeface="Arial" charset="0"/>
                <a:cs typeface="Arial" charset="0"/>
              </a:defRPr>
            </a:lvl2pPr>
            <a:lvl3pPr algn="l" rtl="0" eaLnBrk="1" fontAlgn="base" hangingPunct="1">
              <a:spcBef>
                <a:spcPct val="0"/>
              </a:spcBef>
              <a:spcAft>
                <a:spcPct val="0"/>
              </a:spcAft>
              <a:defRPr sz="2400" b="1">
                <a:solidFill>
                  <a:schemeClr val="bg1"/>
                </a:solidFill>
                <a:latin typeface="Arial" charset="0"/>
                <a:cs typeface="Arial" charset="0"/>
              </a:defRPr>
            </a:lvl3pPr>
            <a:lvl4pPr algn="l" rtl="0" eaLnBrk="1" fontAlgn="base" hangingPunct="1">
              <a:spcBef>
                <a:spcPct val="0"/>
              </a:spcBef>
              <a:spcAft>
                <a:spcPct val="0"/>
              </a:spcAft>
              <a:defRPr sz="2400" b="1">
                <a:solidFill>
                  <a:schemeClr val="bg1"/>
                </a:solidFill>
                <a:latin typeface="Arial" charset="0"/>
                <a:cs typeface="Arial" charset="0"/>
              </a:defRPr>
            </a:lvl4pPr>
            <a:lvl5pPr algn="l" rtl="0" eaLnBrk="1" fontAlgn="base" hangingPunct="1">
              <a:spcBef>
                <a:spcPct val="0"/>
              </a:spcBef>
              <a:spcAft>
                <a:spcPct val="0"/>
              </a:spcAft>
              <a:defRPr sz="2400" b="1">
                <a:solidFill>
                  <a:schemeClr val="bg1"/>
                </a:solidFill>
                <a:latin typeface="Arial" charset="0"/>
                <a:cs typeface="Arial" charset="0"/>
              </a:defRPr>
            </a:lvl5pPr>
            <a:lvl6pPr marL="457200" algn="l" rtl="0" eaLnBrk="1" fontAlgn="base" hangingPunct="1">
              <a:spcBef>
                <a:spcPct val="0"/>
              </a:spcBef>
              <a:spcAft>
                <a:spcPct val="0"/>
              </a:spcAft>
              <a:defRPr sz="2400" b="1">
                <a:solidFill>
                  <a:schemeClr val="bg1"/>
                </a:solidFill>
                <a:latin typeface="Arial" charset="0"/>
                <a:cs typeface="Arial" charset="0"/>
              </a:defRPr>
            </a:lvl6pPr>
            <a:lvl7pPr marL="914400" algn="l" rtl="0" eaLnBrk="1" fontAlgn="base" hangingPunct="1">
              <a:spcBef>
                <a:spcPct val="0"/>
              </a:spcBef>
              <a:spcAft>
                <a:spcPct val="0"/>
              </a:spcAft>
              <a:defRPr sz="2400" b="1">
                <a:solidFill>
                  <a:schemeClr val="bg1"/>
                </a:solidFill>
                <a:latin typeface="Arial" charset="0"/>
                <a:cs typeface="Arial" charset="0"/>
              </a:defRPr>
            </a:lvl7pPr>
            <a:lvl8pPr marL="1371600" algn="l" rtl="0" eaLnBrk="1" fontAlgn="base" hangingPunct="1">
              <a:spcBef>
                <a:spcPct val="0"/>
              </a:spcBef>
              <a:spcAft>
                <a:spcPct val="0"/>
              </a:spcAft>
              <a:defRPr sz="2400" b="1">
                <a:solidFill>
                  <a:schemeClr val="bg1"/>
                </a:solidFill>
                <a:latin typeface="Arial" charset="0"/>
                <a:cs typeface="Arial" charset="0"/>
              </a:defRPr>
            </a:lvl8pPr>
            <a:lvl9pPr marL="1828800" algn="l" rtl="0" eaLnBrk="1" fontAlgn="base" hangingPunct="1">
              <a:spcBef>
                <a:spcPct val="0"/>
              </a:spcBef>
              <a:spcAft>
                <a:spcPct val="0"/>
              </a:spcAft>
              <a:defRPr sz="2400" b="1">
                <a:solidFill>
                  <a:schemeClr val="bg1"/>
                </a:solidFill>
                <a:latin typeface="Arial" charset="0"/>
                <a:cs typeface="Arial" charset="0"/>
              </a:defRPr>
            </a:lvl9pPr>
          </a:lstStyle>
          <a:p>
            <a:pPr marL="0" lvl="1" algn="ctr"/>
            <a:r>
              <a:rPr lang="en-US" sz="2000" kern="0" dirty="0" smtClean="0">
                <a:solidFill>
                  <a:schemeClr val="tx2"/>
                </a:solidFill>
              </a:rPr>
              <a:t>RSCIs provide                      decision support </a:t>
            </a:r>
            <a:endParaRPr lang="en-GB" sz="2000" kern="0" dirty="0">
              <a:solidFill>
                <a:schemeClr val="tx2"/>
              </a:solidFill>
            </a:endParaRPr>
          </a:p>
        </p:txBody>
      </p:sp>
      <p:sp>
        <p:nvSpPr>
          <p:cNvPr id="33" name="Title 1"/>
          <p:cNvSpPr txBox="1">
            <a:spLocks/>
          </p:cNvSpPr>
          <p:nvPr/>
        </p:nvSpPr>
        <p:spPr bwMode="auto">
          <a:xfrm>
            <a:off x="4910127" y="1276615"/>
            <a:ext cx="3375321" cy="348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b="1">
                <a:solidFill>
                  <a:schemeClr val="bg1"/>
                </a:solidFill>
                <a:latin typeface="+mj-lt"/>
                <a:ea typeface="+mj-ea"/>
                <a:cs typeface="+mj-cs"/>
              </a:defRPr>
            </a:lvl1pPr>
            <a:lvl2pPr algn="l" rtl="0" eaLnBrk="1" fontAlgn="base" hangingPunct="1">
              <a:spcBef>
                <a:spcPct val="0"/>
              </a:spcBef>
              <a:spcAft>
                <a:spcPct val="0"/>
              </a:spcAft>
              <a:defRPr sz="2400" b="1">
                <a:solidFill>
                  <a:schemeClr val="bg1"/>
                </a:solidFill>
                <a:latin typeface="Arial" charset="0"/>
                <a:cs typeface="Arial" charset="0"/>
              </a:defRPr>
            </a:lvl2pPr>
            <a:lvl3pPr algn="l" rtl="0" eaLnBrk="1" fontAlgn="base" hangingPunct="1">
              <a:spcBef>
                <a:spcPct val="0"/>
              </a:spcBef>
              <a:spcAft>
                <a:spcPct val="0"/>
              </a:spcAft>
              <a:defRPr sz="2400" b="1">
                <a:solidFill>
                  <a:schemeClr val="bg1"/>
                </a:solidFill>
                <a:latin typeface="Arial" charset="0"/>
                <a:cs typeface="Arial" charset="0"/>
              </a:defRPr>
            </a:lvl3pPr>
            <a:lvl4pPr algn="l" rtl="0" eaLnBrk="1" fontAlgn="base" hangingPunct="1">
              <a:spcBef>
                <a:spcPct val="0"/>
              </a:spcBef>
              <a:spcAft>
                <a:spcPct val="0"/>
              </a:spcAft>
              <a:defRPr sz="2400" b="1">
                <a:solidFill>
                  <a:schemeClr val="bg1"/>
                </a:solidFill>
                <a:latin typeface="Arial" charset="0"/>
                <a:cs typeface="Arial" charset="0"/>
              </a:defRPr>
            </a:lvl4pPr>
            <a:lvl5pPr algn="l" rtl="0" eaLnBrk="1" fontAlgn="base" hangingPunct="1">
              <a:spcBef>
                <a:spcPct val="0"/>
              </a:spcBef>
              <a:spcAft>
                <a:spcPct val="0"/>
              </a:spcAft>
              <a:defRPr sz="2400" b="1">
                <a:solidFill>
                  <a:schemeClr val="bg1"/>
                </a:solidFill>
                <a:latin typeface="Arial" charset="0"/>
                <a:cs typeface="Arial" charset="0"/>
              </a:defRPr>
            </a:lvl5pPr>
            <a:lvl6pPr marL="457200" algn="l" rtl="0" eaLnBrk="1" fontAlgn="base" hangingPunct="1">
              <a:spcBef>
                <a:spcPct val="0"/>
              </a:spcBef>
              <a:spcAft>
                <a:spcPct val="0"/>
              </a:spcAft>
              <a:defRPr sz="2400" b="1">
                <a:solidFill>
                  <a:schemeClr val="bg1"/>
                </a:solidFill>
                <a:latin typeface="Arial" charset="0"/>
                <a:cs typeface="Arial" charset="0"/>
              </a:defRPr>
            </a:lvl6pPr>
            <a:lvl7pPr marL="914400" algn="l" rtl="0" eaLnBrk="1" fontAlgn="base" hangingPunct="1">
              <a:spcBef>
                <a:spcPct val="0"/>
              </a:spcBef>
              <a:spcAft>
                <a:spcPct val="0"/>
              </a:spcAft>
              <a:defRPr sz="2400" b="1">
                <a:solidFill>
                  <a:schemeClr val="bg1"/>
                </a:solidFill>
                <a:latin typeface="Arial" charset="0"/>
                <a:cs typeface="Arial" charset="0"/>
              </a:defRPr>
            </a:lvl7pPr>
            <a:lvl8pPr marL="1371600" algn="l" rtl="0" eaLnBrk="1" fontAlgn="base" hangingPunct="1">
              <a:spcBef>
                <a:spcPct val="0"/>
              </a:spcBef>
              <a:spcAft>
                <a:spcPct val="0"/>
              </a:spcAft>
              <a:defRPr sz="2400" b="1">
                <a:solidFill>
                  <a:schemeClr val="bg1"/>
                </a:solidFill>
                <a:latin typeface="Arial" charset="0"/>
                <a:cs typeface="Arial" charset="0"/>
              </a:defRPr>
            </a:lvl8pPr>
            <a:lvl9pPr marL="1828800" algn="l" rtl="0" eaLnBrk="1" fontAlgn="base" hangingPunct="1">
              <a:spcBef>
                <a:spcPct val="0"/>
              </a:spcBef>
              <a:spcAft>
                <a:spcPct val="0"/>
              </a:spcAft>
              <a:defRPr sz="2400" b="1">
                <a:solidFill>
                  <a:schemeClr val="bg1"/>
                </a:solidFill>
                <a:latin typeface="Arial" charset="0"/>
                <a:cs typeface="Arial" charset="0"/>
              </a:defRPr>
            </a:lvl9pPr>
          </a:lstStyle>
          <a:p>
            <a:pPr marL="0" lvl="1" algn="ctr"/>
            <a:r>
              <a:rPr lang="en-US" sz="2000" kern="0" dirty="0" smtClean="0">
                <a:solidFill>
                  <a:schemeClr val="tx2"/>
                </a:solidFill>
              </a:rPr>
              <a:t>TSOs take decisions in the control rooms to operate the system </a:t>
            </a:r>
            <a:endParaRPr lang="en-GB" sz="2000" kern="0" dirty="0">
              <a:solidFill>
                <a:schemeClr val="tx2"/>
              </a:solidFill>
            </a:endParaRPr>
          </a:p>
        </p:txBody>
      </p:sp>
      <p:cxnSp>
        <p:nvCxnSpPr>
          <p:cNvPr id="36" name="Straight Arrow Connector 35"/>
          <p:cNvCxnSpPr/>
          <p:nvPr/>
        </p:nvCxnSpPr>
        <p:spPr bwMode="auto">
          <a:xfrm>
            <a:off x="1248003" y="5063993"/>
            <a:ext cx="2425350" cy="0"/>
          </a:xfrm>
          <a:prstGeom prst="straightConnector1">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7" name="Rectangle 36"/>
          <p:cNvSpPr/>
          <p:nvPr/>
        </p:nvSpPr>
        <p:spPr>
          <a:xfrm>
            <a:off x="3099651" y="5096247"/>
            <a:ext cx="1162033" cy="338554"/>
          </a:xfrm>
          <a:prstGeom prst="rect">
            <a:avLst/>
          </a:prstGeom>
        </p:spPr>
        <p:txBody>
          <a:bodyPr wrap="square">
            <a:spAutoFit/>
          </a:bodyPr>
          <a:lstStyle/>
          <a:p>
            <a:pPr lvl="0"/>
            <a:r>
              <a:rPr lang="en-GB" sz="16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Real-time</a:t>
            </a:r>
            <a:endParaRPr lang="en-GB" sz="1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4" name="Rectangle 43"/>
          <p:cNvSpPr/>
          <p:nvPr/>
        </p:nvSpPr>
        <p:spPr>
          <a:xfrm rot="16200000">
            <a:off x="50802" y="3931708"/>
            <a:ext cx="1804407" cy="584775"/>
          </a:xfrm>
          <a:prstGeom prst="rect">
            <a:avLst/>
          </a:prstGeom>
        </p:spPr>
        <p:txBody>
          <a:bodyPr wrap="square">
            <a:spAutoFit/>
          </a:bodyPr>
          <a:lstStyle/>
          <a:p>
            <a:pPr lvl="0"/>
            <a:r>
              <a:rPr lang="en-GB" sz="1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Decision </a:t>
            </a:r>
            <a:r>
              <a:rPr lang="en-GB" sz="16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making window </a:t>
            </a:r>
            <a:endParaRPr lang="en-GB" sz="1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cxnSp>
        <p:nvCxnSpPr>
          <p:cNvPr id="45" name="Straight Arrow Connector 44"/>
          <p:cNvCxnSpPr/>
          <p:nvPr/>
        </p:nvCxnSpPr>
        <p:spPr bwMode="auto">
          <a:xfrm flipV="1">
            <a:off x="1255318" y="3587302"/>
            <a:ext cx="0" cy="1476691"/>
          </a:xfrm>
          <a:prstGeom prst="straightConnector1">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48" name="Straight Arrow Connector 47"/>
          <p:cNvCxnSpPr/>
          <p:nvPr/>
        </p:nvCxnSpPr>
        <p:spPr bwMode="auto">
          <a:xfrm>
            <a:off x="1255318" y="3179745"/>
            <a:ext cx="2425350" cy="0"/>
          </a:xfrm>
          <a:prstGeom prst="straightConnector1">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50" name="Rectangle 49"/>
          <p:cNvSpPr/>
          <p:nvPr/>
        </p:nvSpPr>
        <p:spPr>
          <a:xfrm rot="16200000">
            <a:off x="401392" y="2480266"/>
            <a:ext cx="1280377" cy="338554"/>
          </a:xfrm>
          <a:prstGeom prst="rect">
            <a:avLst/>
          </a:prstGeom>
        </p:spPr>
        <p:txBody>
          <a:bodyPr wrap="square">
            <a:spAutoFit/>
          </a:bodyPr>
          <a:lstStyle/>
          <a:p>
            <a:pPr lvl="0"/>
            <a:r>
              <a:rPr lang="en-GB" sz="16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Complexity </a:t>
            </a:r>
            <a:endParaRPr lang="en-GB" sz="1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cxnSp>
        <p:nvCxnSpPr>
          <p:cNvPr id="51" name="Straight Arrow Connector 50"/>
          <p:cNvCxnSpPr/>
          <p:nvPr/>
        </p:nvCxnSpPr>
        <p:spPr bwMode="auto">
          <a:xfrm flipV="1">
            <a:off x="1255318" y="2268577"/>
            <a:ext cx="0" cy="911168"/>
          </a:xfrm>
          <a:prstGeom prst="straightConnector1">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52" name="Rectangle 51"/>
          <p:cNvSpPr/>
          <p:nvPr/>
        </p:nvSpPr>
        <p:spPr>
          <a:xfrm>
            <a:off x="1827803" y="3248748"/>
            <a:ext cx="1280377" cy="338554"/>
          </a:xfrm>
          <a:prstGeom prst="rect">
            <a:avLst/>
          </a:prstGeom>
        </p:spPr>
        <p:txBody>
          <a:bodyPr wrap="square">
            <a:spAutoFit/>
          </a:bodyPr>
          <a:lstStyle/>
          <a:p>
            <a:pPr lvl="0" algn="ctr"/>
            <a:r>
              <a:rPr lang="en-GB" sz="16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Area size</a:t>
            </a:r>
            <a:endParaRPr lang="en-GB" sz="1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cxnSp>
        <p:nvCxnSpPr>
          <p:cNvPr id="56" name="Straight Arrow Connector 55"/>
          <p:cNvCxnSpPr/>
          <p:nvPr/>
        </p:nvCxnSpPr>
        <p:spPr bwMode="auto">
          <a:xfrm flipV="1">
            <a:off x="1521562" y="2268577"/>
            <a:ext cx="1599626" cy="672144"/>
          </a:xfrm>
          <a:prstGeom prst="straightConnector1">
            <a:avLst/>
          </a:prstGeom>
          <a:ln>
            <a:headEnd type="none" w="med" len="med"/>
            <a:tailEnd type="arrow"/>
          </a:ln>
        </p:spPr>
        <p:style>
          <a:lnRef idx="3">
            <a:schemeClr val="accent5"/>
          </a:lnRef>
          <a:fillRef idx="0">
            <a:schemeClr val="accent5"/>
          </a:fillRef>
          <a:effectRef idx="2">
            <a:schemeClr val="accent5"/>
          </a:effectRef>
          <a:fontRef idx="minor">
            <a:schemeClr val="tx1"/>
          </a:fontRef>
        </p:style>
      </p:cxnSp>
      <p:cxnSp>
        <p:nvCxnSpPr>
          <p:cNvPr id="58" name="Straight Arrow Connector 57"/>
          <p:cNvCxnSpPr/>
          <p:nvPr/>
        </p:nvCxnSpPr>
        <p:spPr bwMode="auto">
          <a:xfrm>
            <a:off x="1576278" y="4308654"/>
            <a:ext cx="1708247" cy="502654"/>
          </a:xfrm>
          <a:prstGeom prst="straightConnector1">
            <a:avLst/>
          </a:prstGeom>
          <a:ln>
            <a:headEnd type="none" w="med" len="med"/>
            <a:tailEnd type="arrow"/>
          </a:ln>
        </p:spPr>
        <p:style>
          <a:lnRef idx="3">
            <a:schemeClr val="accent5"/>
          </a:lnRef>
          <a:fillRef idx="0">
            <a:schemeClr val="accent5"/>
          </a:fillRef>
          <a:effectRef idx="2">
            <a:schemeClr val="accent5"/>
          </a:effectRef>
          <a:fontRef idx="minor">
            <a:schemeClr val="tx1"/>
          </a:fontRef>
        </p:style>
      </p:cxnSp>
      <p:sp>
        <p:nvSpPr>
          <p:cNvPr id="29" name="Rectangle 28"/>
          <p:cNvSpPr/>
          <p:nvPr/>
        </p:nvSpPr>
        <p:spPr>
          <a:xfrm>
            <a:off x="660618" y="5089724"/>
            <a:ext cx="1280377" cy="338554"/>
          </a:xfrm>
          <a:prstGeom prst="rect">
            <a:avLst/>
          </a:prstGeom>
        </p:spPr>
        <p:txBody>
          <a:bodyPr wrap="square">
            <a:spAutoFit/>
          </a:bodyPr>
          <a:lstStyle/>
          <a:p>
            <a:pPr lvl="0" algn="ctr"/>
            <a:r>
              <a:rPr lang="en-GB" sz="16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Planning </a:t>
            </a:r>
            <a:endParaRPr lang="en-GB" sz="1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cxnSp>
        <p:nvCxnSpPr>
          <p:cNvPr id="34" name="Straight Arrow Connector 33"/>
          <p:cNvCxnSpPr/>
          <p:nvPr/>
        </p:nvCxnSpPr>
        <p:spPr bwMode="auto">
          <a:xfrm flipV="1">
            <a:off x="1784913" y="5259001"/>
            <a:ext cx="1358220" cy="6523"/>
          </a:xfrm>
          <a:prstGeom prst="straightConnector1">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sp>
        <p:nvSpPr>
          <p:cNvPr id="38" name="Rectangle 37"/>
          <p:cNvSpPr/>
          <p:nvPr/>
        </p:nvSpPr>
        <p:spPr>
          <a:xfrm rot="16200000">
            <a:off x="3757737" y="3635736"/>
            <a:ext cx="2657679" cy="338554"/>
          </a:xfrm>
          <a:prstGeom prst="rect">
            <a:avLst/>
          </a:prstGeom>
        </p:spPr>
        <p:txBody>
          <a:bodyPr wrap="square">
            <a:spAutoFit/>
          </a:bodyPr>
          <a:lstStyle/>
          <a:p>
            <a:pPr lvl="0" algn="ctr"/>
            <a:r>
              <a:rPr lang="en-GB" sz="16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Decision making window</a:t>
            </a:r>
            <a:endParaRPr lang="en-GB" sz="1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6" name="Rounded Rectangle 45"/>
          <p:cNvSpPr/>
          <p:nvPr/>
        </p:nvSpPr>
        <p:spPr bwMode="auto">
          <a:xfrm>
            <a:off x="2816352" y="5718114"/>
            <a:ext cx="3781435" cy="766001"/>
          </a:xfrm>
          <a:prstGeom prst="roundRect">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path path="circle">
              <a:fillToRect l="100000" b="100000"/>
            </a:path>
            <a:tileRect t="-100000" r="-100000"/>
          </a:gra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US" sz="2000" dirty="0">
                <a:solidFill>
                  <a:schemeClr val="tx2"/>
                </a:solidFill>
              </a:rPr>
              <a:t>Emphasis on the planning to manage </a:t>
            </a:r>
            <a:r>
              <a:rPr lang="en-US" sz="2000" dirty="0" smtClean="0">
                <a:solidFill>
                  <a:schemeClr val="tx2"/>
                </a:solidFill>
              </a:rPr>
              <a:t>risks</a:t>
            </a:r>
            <a:endParaRPr kumimoji="0" lang="en-GB" sz="2400" b="1" i="0" u="none" strike="noStrike" cap="none" normalizeH="0" baseline="0" dirty="0" smtClean="0">
              <a:ln>
                <a:noFill/>
              </a:ln>
              <a:solidFill>
                <a:schemeClr val="tx2"/>
              </a:solidFill>
              <a:effectLst/>
              <a:latin typeface="Arial" charset="0"/>
              <a:cs typeface="Arial" charset="0"/>
            </a:endParaRPr>
          </a:p>
        </p:txBody>
      </p:sp>
      <p:sp>
        <p:nvSpPr>
          <p:cNvPr id="47" name="Rectangle 46"/>
          <p:cNvSpPr/>
          <p:nvPr/>
        </p:nvSpPr>
        <p:spPr>
          <a:xfrm>
            <a:off x="4965505" y="5067039"/>
            <a:ext cx="1280377" cy="338554"/>
          </a:xfrm>
          <a:prstGeom prst="rect">
            <a:avLst/>
          </a:prstGeom>
        </p:spPr>
        <p:txBody>
          <a:bodyPr wrap="square">
            <a:spAutoFit/>
          </a:bodyPr>
          <a:lstStyle/>
          <a:p>
            <a:pPr lvl="0" algn="ctr"/>
            <a:r>
              <a:rPr lang="en-GB" sz="16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Planning </a:t>
            </a:r>
            <a:endParaRPr lang="en-GB" sz="1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1" name="Arc 20"/>
          <p:cNvSpPr/>
          <p:nvPr/>
        </p:nvSpPr>
        <p:spPr bwMode="auto">
          <a:xfrm rot="10740000">
            <a:off x="5475733" y="1279810"/>
            <a:ext cx="3565437" cy="3573465"/>
          </a:xfrm>
          <a:prstGeom prst="arc">
            <a:avLst>
              <a:gd name="adj1" fmla="val 16026112"/>
              <a:gd name="adj2" fmla="val 525485"/>
            </a:avLst>
          </a:prstGeom>
          <a:ln w="76200">
            <a:headEnd type="triangle" w="med" len="med"/>
            <a:tailEnd type="none" w="med" len="med"/>
          </a:ln>
        </p:spPr>
        <p:style>
          <a:lnRef idx="3">
            <a:schemeClr val="accent5"/>
          </a:lnRef>
          <a:fillRef idx="0">
            <a:schemeClr val="accent5"/>
          </a:fillRef>
          <a:effectRef idx="2">
            <a:schemeClr val="accent5"/>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charset="0"/>
              <a:cs typeface="Arial" charset="0"/>
            </a:endParaRPr>
          </a:p>
        </p:txBody>
      </p:sp>
      <p:cxnSp>
        <p:nvCxnSpPr>
          <p:cNvPr id="42" name="Straight Arrow Connector 41"/>
          <p:cNvCxnSpPr/>
          <p:nvPr/>
        </p:nvCxnSpPr>
        <p:spPr bwMode="auto">
          <a:xfrm flipV="1">
            <a:off x="5299006" y="2628396"/>
            <a:ext cx="0" cy="2398341"/>
          </a:xfrm>
          <a:prstGeom prst="straightConnector1">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cxnSp>
        <p:nvCxnSpPr>
          <p:cNvPr id="28" name="Straight Arrow Connector 27"/>
          <p:cNvCxnSpPr/>
          <p:nvPr/>
        </p:nvCxnSpPr>
        <p:spPr bwMode="auto">
          <a:xfrm>
            <a:off x="5299006" y="5026737"/>
            <a:ext cx="2425350" cy="0"/>
          </a:xfrm>
          <a:prstGeom prst="straightConnector1">
            <a:avLst/>
          </a:prstGeom>
          <a:ln>
            <a:headEnd type="none" w="med" len="med"/>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381525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ounded Rectangle 30"/>
          <p:cNvSpPr/>
          <p:nvPr/>
        </p:nvSpPr>
        <p:spPr bwMode="auto">
          <a:xfrm>
            <a:off x="5647320" y="3076548"/>
            <a:ext cx="3187083" cy="995909"/>
          </a:xfrm>
          <a:prstGeom prst="roundRect">
            <a:avLst>
              <a:gd name="adj" fmla="val 7700"/>
            </a:avLst>
          </a:prstGeom>
          <a:solidFill>
            <a:schemeClr val="accent3">
              <a:lumMod val="95000"/>
            </a:schemeClr>
          </a:soli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r>
              <a:rPr lang="en-US" sz="1800" b="0" dirty="0" smtClean="0">
                <a:solidFill>
                  <a:schemeClr val="tx2"/>
                </a:solidFill>
                <a:latin typeface="+mn-lt"/>
              </a:rPr>
              <a:t>Efficient amendment process to reach the required level of harmonization</a:t>
            </a:r>
            <a:endParaRPr kumimoji="0" lang="en-GB" sz="1800" b="0" i="0" u="none" strike="noStrike" cap="none" normalizeH="0" baseline="0" dirty="0" smtClean="0">
              <a:ln>
                <a:noFill/>
              </a:ln>
              <a:solidFill>
                <a:schemeClr val="tx2"/>
              </a:solidFill>
              <a:effectLst/>
              <a:latin typeface="+mn-lt"/>
            </a:endParaRPr>
          </a:p>
        </p:txBody>
      </p:sp>
      <p:sp>
        <p:nvSpPr>
          <p:cNvPr id="30" name="Rounded Rectangle 29"/>
          <p:cNvSpPr/>
          <p:nvPr/>
        </p:nvSpPr>
        <p:spPr bwMode="auto">
          <a:xfrm>
            <a:off x="5669265" y="4686049"/>
            <a:ext cx="3161682" cy="1994152"/>
          </a:xfrm>
          <a:prstGeom prst="roundRect">
            <a:avLst>
              <a:gd name="adj" fmla="val 7700"/>
            </a:avLst>
          </a:prstGeom>
          <a:solidFill>
            <a:schemeClr val="accent5">
              <a:lumMod val="20000"/>
              <a:lumOff val="80000"/>
            </a:schemeClr>
          </a:soli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endParaRPr lang="en-US" sz="1700" b="0" dirty="0" smtClean="0">
              <a:solidFill>
                <a:schemeClr val="tx2"/>
              </a:solidFill>
              <a:latin typeface="+mn-lt"/>
            </a:endParaRPr>
          </a:p>
          <a:p>
            <a:r>
              <a:rPr lang="en-US" sz="1700" b="0" i="1" dirty="0" smtClean="0">
                <a:solidFill>
                  <a:schemeClr val="tx2"/>
                </a:solidFill>
                <a:latin typeface="+mn-lt"/>
              </a:rPr>
              <a:t>Under </a:t>
            </a:r>
            <a:r>
              <a:rPr lang="en-US" sz="1700" b="0" i="1" dirty="0">
                <a:solidFill>
                  <a:schemeClr val="tx2"/>
                </a:solidFill>
                <a:latin typeface="+mn-lt"/>
              </a:rPr>
              <a:t>consideration:</a:t>
            </a:r>
          </a:p>
          <a:p>
            <a:pPr marL="285750" indent="-285750">
              <a:buFontTx/>
              <a:buChar char="−"/>
            </a:pPr>
            <a:r>
              <a:rPr lang="en-US" sz="1700" b="0" i="1" dirty="0">
                <a:solidFill>
                  <a:schemeClr val="tx2"/>
                </a:solidFill>
                <a:latin typeface="+mn-lt"/>
              </a:rPr>
              <a:t>Crisis communication </a:t>
            </a:r>
          </a:p>
          <a:p>
            <a:pPr marL="285750" indent="-285750">
              <a:buFontTx/>
              <a:buChar char="−"/>
            </a:pPr>
            <a:r>
              <a:rPr lang="en-US" sz="1700" b="0" i="1" dirty="0" smtClean="0">
                <a:solidFill>
                  <a:schemeClr val="tx2"/>
                </a:solidFill>
                <a:latin typeface="+mn-lt"/>
              </a:rPr>
              <a:t>Close to real </a:t>
            </a:r>
            <a:r>
              <a:rPr lang="en-US" sz="1700" b="0" i="1" dirty="0">
                <a:solidFill>
                  <a:schemeClr val="tx2"/>
                </a:solidFill>
                <a:latin typeface="+mn-lt"/>
              </a:rPr>
              <a:t>time </a:t>
            </a:r>
            <a:r>
              <a:rPr lang="en-US" sz="1700" b="0" i="1" dirty="0" smtClean="0">
                <a:solidFill>
                  <a:schemeClr val="tx2"/>
                </a:solidFill>
                <a:latin typeface="+mn-lt"/>
              </a:rPr>
              <a:t>remedial action coordination</a:t>
            </a:r>
          </a:p>
          <a:p>
            <a:pPr marL="285750" indent="-285750">
              <a:buFontTx/>
              <a:buChar char="−"/>
            </a:pPr>
            <a:r>
              <a:rPr lang="en-GB" sz="1700" b="0" i="1" dirty="0" smtClean="0">
                <a:solidFill>
                  <a:schemeClr val="tx2"/>
                </a:solidFill>
                <a:latin typeface="+mn-lt"/>
              </a:rPr>
              <a:t>Market </a:t>
            </a:r>
            <a:r>
              <a:rPr lang="en-GB" sz="1700" b="0" i="1" dirty="0">
                <a:solidFill>
                  <a:schemeClr val="tx2"/>
                </a:solidFill>
                <a:latin typeface="+mn-lt"/>
              </a:rPr>
              <a:t>implementation projects</a:t>
            </a:r>
            <a:endParaRPr kumimoji="0" lang="en-GB" sz="1700" b="0" i="1" u="none" strike="noStrike" cap="none" normalizeH="0" baseline="0" dirty="0" smtClean="0">
              <a:ln>
                <a:noFill/>
              </a:ln>
              <a:solidFill>
                <a:schemeClr val="tx2"/>
              </a:solidFill>
              <a:effectLst/>
              <a:latin typeface="+mn-lt"/>
            </a:endParaRPr>
          </a:p>
        </p:txBody>
      </p:sp>
      <p:sp>
        <p:nvSpPr>
          <p:cNvPr id="9" name="TextBox 8"/>
          <p:cNvSpPr txBox="1"/>
          <p:nvPr/>
        </p:nvSpPr>
        <p:spPr>
          <a:xfrm>
            <a:off x="8782207" y="6393696"/>
            <a:ext cx="590149" cy="461665"/>
          </a:xfrm>
          <a:prstGeom prst="rect">
            <a:avLst/>
          </a:prstGeom>
          <a:noFill/>
        </p:spPr>
        <p:txBody>
          <a:bodyPr wrap="square" rtlCol="0">
            <a:spAutoFit/>
          </a:bodyPr>
          <a:lstStyle/>
          <a:p>
            <a:fld id="{83ADFAAC-6C2C-4FB2-B3B4-3AE557FCE9AA}" type="slidenum">
              <a:rPr lang="en-GB" b="0" smtClean="0">
                <a:solidFill>
                  <a:schemeClr val="tx1"/>
                </a:solidFill>
                <a:latin typeface="+mn-lt"/>
              </a:rPr>
              <a:pPr/>
              <a:t>6</a:t>
            </a:fld>
            <a:endParaRPr lang="en-GB" b="0" dirty="0">
              <a:solidFill>
                <a:schemeClr val="tx1"/>
              </a:solidFill>
              <a:latin typeface="+mn-lt"/>
            </a:endParaRPr>
          </a:p>
        </p:txBody>
      </p:sp>
      <p:sp>
        <p:nvSpPr>
          <p:cNvPr id="10" name="Title 1"/>
          <p:cNvSpPr>
            <a:spLocks noGrp="1"/>
          </p:cNvSpPr>
          <p:nvPr>
            <p:ph type="title"/>
          </p:nvPr>
        </p:nvSpPr>
        <p:spPr>
          <a:xfrm>
            <a:off x="282311" y="273683"/>
            <a:ext cx="8647113" cy="360363"/>
          </a:xfrm>
        </p:spPr>
        <p:txBody>
          <a:bodyPr/>
          <a:lstStyle/>
          <a:p>
            <a:pPr lvl="1"/>
            <a:r>
              <a:rPr lang="en-US" dirty="0" smtClean="0"/>
              <a:t>How to maximize RSCIs’ contribution to IEM? </a:t>
            </a:r>
            <a:endParaRPr lang="en-GB" dirty="0"/>
          </a:p>
        </p:txBody>
      </p:sp>
      <p:sp>
        <p:nvSpPr>
          <p:cNvPr id="18" name="Rounded Rectangle 17"/>
          <p:cNvSpPr/>
          <p:nvPr/>
        </p:nvSpPr>
        <p:spPr bwMode="auto">
          <a:xfrm>
            <a:off x="220139" y="1532458"/>
            <a:ext cx="4881497" cy="719675"/>
          </a:xfrm>
          <a:prstGeom prst="roundRect">
            <a:avLst>
              <a:gd name="adj" fmla="val 7700"/>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0" scaled="1"/>
            <a:tileRect/>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just"/>
            <a:r>
              <a:rPr lang="en-US" sz="1800" b="0" dirty="0" smtClean="0">
                <a:solidFill>
                  <a:schemeClr val="tx2"/>
                </a:solidFill>
                <a:latin typeface="+mn-lt"/>
              </a:rPr>
              <a:t>Processes to cope with the time constraints and support TSO control rooms</a:t>
            </a:r>
            <a:endParaRPr kumimoji="0" lang="en-GB" sz="1800" b="0" i="0" u="none" strike="noStrike" cap="none" normalizeH="0" baseline="0" dirty="0" smtClean="0">
              <a:ln>
                <a:noFill/>
              </a:ln>
              <a:solidFill>
                <a:schemeClr val="tx2"/>
              </a:solidFill>
              <a:effectLst/>
              <a:latin typeface="+mn-lt"/>
            </a:endParaRPr>
          </a:p>
        </p:txBody>
      </p:sp>
      <p:sp>
        <p:nvSpPr>
          <p:cNvPr id="20" name="Rounded Rectangle 19"/>
          <p:cNvSpPr/>
          <p:nvPr/>
        </p:nvSpPr>
        <p:spPr bwMode="auto">
          <a:xfrm>
            <a:off x="5317067" y="1534054"/>
            <a:ext cx="3522132" cy="718080"/>
          </a:xfrm>
          <a:prstGeom prst="roundRect">
            <a:avLst>
              <a:gd name="adj" fmla="val 7700"/>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0" scaled="1"/>
            <a:tileRect/>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r>
              <a:rPr lang="en-US" sz="1800" b="0" dirty="0" smtClean="0">
                <a:solidFill>
                  <a:schemeClr val="tx2"/>
                </a:solidFill>
                <a:latin typeface="+mn-lt"/>
              </a:rPr>
              <a:t>Continuous efforts at RSCI and ENTSO-E level</a:t>
            </a:r>
            <a:endParaRPr kumimoji="0" lang="en-GB" sz="1800" b="0" i="0" u="none" strike="noStrike" cap="none" normalizeH="0" baseline="0" dirty="0" smtClean="0">
              <a:ln>
                <a:noFill/>
              </a:ln>
              <a:solidFill>
                <a:schemeClr val="tx2"/>
              </a:solidFill>
              <a:effectLst/>
              <a:latin typeface="+mn-lt"/>
            </a:endParaRPr>
          </a:p>
        </p:txBody>
      </p:sp>
      <p:sp>
        <p:nvSpPr>
          <p:cNvPr id="24" name="Rounded Rectangle 23"/>
          <p:cNvSpPr/>
          <p:nvPr/>
        </p:nvSpPr>
        <p:spPr bwMode="auto">
          <a:xfrm>
            <a:off x="220138" y="2406108"/>
            <a:ext cx="4881497" cy="709626"/>
          </a:xfrm>
          <a:prstGeom prst="roundRect">
            <a:avLst>
              <a:gd name="adj" fmla="val 7700"/>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0" scaled="1"/>
            <a:tileRect/>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just"/>
            <a:r>
              <a:rPr lang="en-US" sz="1800" b="0" dirty="0" smtClean="0">
                <a:solidFill>
                  <a:schemeClr val="tx2"/>
                </a:solidFill>
                <a:latin typeface="+mn-lt"/>
              </a:rPr>
              <a:t>Minimize the regulatory gaps that limit the deployment of the full RSCI potential</a:t>
            </a:r>
            <a:endParaRPr kumimoji="0" lang="en-GB" sz="1800" b="0" i="0" u="none" strike="noStrike" cap="none" normalizeH="0" baseline="0" dirty="0" smtClean="0">
              <a:ln>
                <a:noFill/>
              </a:ln>
              <a:solidFill>
                <a:schemeClr val="tx2"/>
              </a:solidFill>
              <a:effectLst/>
              <a:latin typeface="+mn-lt"/>
            </a:endParaRPr>
          </a:p>
        </p:txBody>
      </p:sp>
      <p:sp>
        <p:nvSpPr>
          <p:cNvPr id="25" name="Rounded Rectangle 24"/>
          <p:cNvSpPr/>
          <p:nvPr/>
        </p:nvSpPr>
        <p:spPr bwMode="auto">
          <a:xfrm>
            <a:off x="5317067" y="2406109"/>
            <a:ext cx="3522132" cy="709626"/>
          </a:xfrm>
          <a:prstGeom prst="roundRect">
            <a:avLst>
              <a:gd name="adj" fmla="val 7700"/>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0" scaled="1"/>
            <a:tileRect/>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r>
              <a:rPr lang="en-US" sz="1800" b="0" dirty="0" smtClean="0">
                <a:solidFill>
                  <a:schemeClr val="tx2"/>
                </a:solidFill>
                <a:latin typeface="+mn-lt"/>
              </a:rPr>
              <a:t>Fast NC/GL adoption and implementation. </a:t>
            </a:r>
            <a:endParaRPr kumimoji="0" lang="en-GB" sz="1800" b="0" i="0" u="none" strike="noStrike" cap="none" normalizeH="0" baseline="0" dirty="0" smtClean="0">
              <a:ln>
                <a:noFill/>
              </a:ln>
              <a:solidFill>
                <a:schemeClr val="tx2"/>
              </a:solidFill>
              <a:effectLst/>
              <a:latin typeface="+mn-lt"/>
            </a:endParaRPr>
          </a:p>
        </p:txBody>
      </p:sp>
      <p:sp>
        <p:nvSpPr>
          <p:cNvPr id="2" name="Rectangle 1"/>
          <p:cNvSpPr/>
          <p:nvPr/>
        </p:nvSpPr>
        <p:spPr>
          <a:xfrm>
            <a:off x="2004876" y="1154657"/>
            <a:ext cx="1146468" cy="369332"/>
          </a:xfrm>
          <a:prstGeom prst="rect">
            <a:avLst/>
          </a:prstGeom>
        </p:spPr>
        <p:txBody>
          <a:bodyPr wrap="none">
            <a:spAutoFit/>
          </a:bodyPr>
          <a:lstStyle/>
          <a:p>
            <a:r>
              <a:rPr lang="en-US" sz="1800" dirty="0" smtClean="0">
                <a:solidFill>
                  <a:srgbClr val="201B72"/>
                </a:solidFill>
                <a:latin typeface="+mn-lt"/>
              </a:rPr>
              <a:t>W h a t ?</a:t>
            </a:r>
            <a:endParaRPr lang="en-GB" dirty="0">
              <a:latin typeface="+mn-lt"/>
            </a:endParaRPr>
          </a:p>
        </p:txBody>
      </p:sp>
      <p:sp>
        <p:nvSpPr>
          <p:cNvPr id="26" name="Rectangle 25"/>
          <p:cNvSpPr/>
          <p:nvPr/>
        </p:nvSpPr>
        <p:spPr>
          <a:xfrm>
            <a:off x="6508315" y="1171591"/>
            <a:ext cx="1005403" cy="369332"/>
          </a:xfrm>
          <a:prstGeom prst="rect">
            <a:avLst/>
          </a:prstGeom>
        </p:spPr>
        <p:txBody>
          <a:bodyPr wrap="none">
            <a:spAutoFit/>
          </a:bodyPr>
          <a:lstStyle/>
          <a:p>
            <a:r>
              <a:rPr lang="en-US" sz="1800" dirty="0" smtClean="0">
                <a:solidFill>
                  <a:srgbClr val="201B72"/>
                </a:solidFill>
                <a:latin typeface="+mn-lt"/>
              </a:rPr>
              <a:t>H o w ?</a:t>
            </a:r>
            <a:endParaRPr lang="en-GB" dirty="0">
              <a:latin typeface="+mn-lt"/>
            </a:endParaRPr>
          </a:p>
        </p:txBody>
      </p:sp>
      <p:sp>
        <p:nvSpPr>
          <p:cNvPr id="28" name="Rounded Rectangle 27"/>
          <p:cNvSpPr/>
          <p:nvPr/>
        </p:nvSpPr>
        <p:spPr bwMode="auto">
          <a:xfrm>
            <a:off x="220137" y="4216234"/>
            <a:ext cx="4881497" cy="689801"/>
          </a:xfrm>
          <a:prstGeom prst="roundRect">
            <a:avLst>
              <a:gd name="adj" fmla="val 7700"/>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0" scaled="1"/>
            <a:tileRect/>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just"/>
            <a:r>
              <a:rPr lang="en-US" sz="1800" b="0" dirty="0" smtClean="0">
                <a:solidFill>
                  <a:schemeClr val="tx2"/>
                </a:solidFill>
                <a:latin typeface="+mn-lt"/>
              </a:rPr>
              <a:t>Enlarge the scope of RSCIs  to cover more areas of TSO cooperation</a:t>
            </a:r>
            <a:endParaRPr kumimoji="0" lang="en-GB" sz="1800" b="0" i="0" u="none" strike="noStrike" cap="none" normalizeH="0" baseline="0" dirty="0" smtClean="0">
              <a:ln>
                <a:noFill/>
              </a:ln>
              <a:solidFill>
                <a:schemeClr val="tx2"/>
              </a:solidFill>
              <a:effectLst/>
              <a:latin typeface="+mn-lt"/>
            </a:endParaRPr>
          </a:p>
        </p:txBody>
      </p:sp>
      <p:sp>
        <p:nvSpPr>
          <p:cNvPr id="29" name="Rounded Rectangle 28"/>
          <p:cNvSpPr/>
          <p:nvPr/>
        </p:nvSpPr>
        <p:spPr bwMode="auto">
          <a:xfrm>
            <a:off x="5317066" y="4216196"/>
            <a:ext cx="3522133" cy="689840"/>
          </a:xfrm>
          <a:prstGeom prst="roundRect">
            <a:avLst>
              <a:gd name="adj" fmla="val 7700"/>
            </a:avLst>
          </a:prstGeo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0" scaled="1"/>
            <a:tileRect/>
          </a:gradFill>
          <a:ln w="285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r>
              <a:rPr lang="en-US" sz="1800" b="0" dirty="0" smtClean="0">
                <a:solidFill>
                  <a:schemeClr val="tx2"/>
                </a:solidFill>
                <a:latin typeface="+mn-lt"/>
              </a:rPr>
              <a:t>On-going analysis at ENTSO-E to be finalized soon </a:t>
            </a:r>
            <a:endParaRPr kumimoji="0" lang="en-GB" sz="1800" b="0" i="0" u="none" strike="noStrike" cap="none" normalizeH="0" baseline="0" dirty="0" smtClean="0">
              <a:ln>
                <a:noFill/>
              </a:ln>
              <a:solidFill>
                <a:schemeClr val="tx2"/>
              </a:solidFill>
              <a:effectLst/>
              <a:latin typeface="+mn-lt"/>
            </a:endParaRPr>
          </a:p>
        </p:txBody>
      </p:sp>
    </p:spTree>
    <p:extLst>
      <p:ext uri="{BB962C8B-B14F-4D97-AF65-F5344CB8AC3E}">
        <p14:creationId xmlns:p14="http://schemas.microsoft.com/office/powerpoint/2010/main" val="11313798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hu-HU" dirty="0" smtClean="0"/>
              <a:t>Thanks for your attention</a:t>
            </a:r>
            <a:endParaRPr lang="en-GB" dirty="0"/>
          </a:p>
        </p:txBody>
      </p:sp>
    </p:spTree>
    <p:extLst>
      <p:ext uri="{BB962C8B-B14F-4D97-AF65-F5344CB8AC3E}">
        <p14:creationId xmlns:p14="http://schemas.microsoft.com/office/powerpoint/2010/main" val="427634777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heme/theme1.xml><?xml version="1.0" encoding="utf-8"?>
<a:theme xmlns:a="http://schemas.openxmlformats.org/drawingml/2006/main" name="101021_EMPTY PPT MASTER TEMPLATE_light">
  <a:themeElements>
    <a:clrScheme name="01_Standard Master 1">
      <a:dk1>
        <a:srgbClr val="000000"/>
      </a:dk1>
      <a:lt1>
        <a:srgbClr val="FFFFFF"/>
      </a:lt1>
      <a:dk2>
        <a:srgbClr val="201B72"/>
      </a:dk2>
      <a:lt2>
        <a:srgbClr val="AEAFB2"/>
      </a:lt2>
      <a:accent1>
        <a:srgbClr val="62559A"/>
      </a:accent1>
      <a:accent2>
        <a:srgbClr val="FBC100"/>
      </a:accent2>
      <a:accent3>
        <a:srgbClr val="FFFFFF"/>
      </a:accent3>
      <a:accent4>
        <a:srgbClr val="000000"/>
      </a:accent4>
      <a:accent5>
        <a:srgbClr val="B7B4CA"/>
      </a:accent5>
      <a:accent6>
        <a:srgbClr val="E3AF00"/>
      </a:accent6>
      <a:hlink>
        <a:srgbClr val="8379B5"/>
      </a:hlink>
      <a:folHlink>
        <a:srgbClr val="A4A1CE"/>
      </a:folHlink>
    </a:clrScheme>
    <a:fontScheme name="01_Standard 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2400" b="1" i="0" u="none" strike="noStrike" cap="none" normalizeH="0" baseline="0" smtClean="0">
            <a:ln>
              <a:noFill/>
            </a:ln>
            <a:solidFill>
              <a:schemeClr val="bg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2400" b="1" i="0" u="none" strike="noStrike" cap="none" normalizeH="0" baseline="0" smtClean="0">
            <a:ln>
              <a:noFill/>
            </a:ln>
            <a:solidFill>
              <a:schemeClr val="bg1"/>
            </a:solidFill>
            <a:effectLst/>
            <a:latin typeface="Arial" charset="0"/>
            <a:cs typeface="Arial" charset="0"/>
          </a:defRPr>
        </a:defPPr>
      </a:lstStyle>
    </a:lnDef>
  </a:objectDefaults>
  <a:extraClrSchemeLst>
    <a:extraClrScheme>
      <a:clrScheme name="01_Standard Master 1">
        <a:dk1>
          <a:srgbClr val="000000"/>
        </a:dk1>
        <a:lt1>
          <a:srgbClr val="FFFFFF"/>
        </a:lt1>
        <a:dk2>
          <a:srgbClr val="201B72"/>
        </a:dk2>
        <a:lt2>
          <a:srgbClr val="AEAFB2"/>
        </a:lt2>
        <a:accent1>
          <a:srgbClr val="62559A"/>
        </a:accent1>
        <a:accent2>
          <a:srgbClr val="FBC100"/>
        </a:accent2>
        <a:accent3>
          <a:srgbClr val="FFFFFF"/>
        </a:accent3>
        <a:accent4>
          <a:srgbClr val="000000"/>
        </a:accent4>
        <a:accent5>
          <a:srgbClr val="B7B4CA"/>
        </a:accent5>
        <a:accent6>
          <a:srgbClr val="E3AF00"/>
        </a:accent6>
        <a:hlink>
          <a:srgbClr val="8379B5"/>
        </a:hlink>
        <a:folHlink>
          <a:srgbClr val="A4A1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3253</TotalTime>
  <Words>1086</Words>
  <Application>Microsoft Office PowerPoint</Application>
  <PresentationFormat>On-screen Show (4:3)</PresentationFormat>
  <Paragraphs>120</Paragraphs>
  <Slides>7</Slides>
  <Notes>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vt:i4>
      </vt:variant>
    </vt:vector>
  </HeadingPairs>
  <TitlesOfParts>
    <vt:vector size="17" baseType="lpstr">
      <vt:lpstr>Arial</vt:lpstr>
      <vt:lpstr>ArialMTStd-Cond</vt:lpstr>
      <vt:lpstr>Calibri</vt:lpstr>
      <vt:lpstr>Cambria</vt:lpstr>
      <vt:lpstr>Courier New</vt:lpstr>
      <vt:lpstr>KeplerStd-Light</vt:lpstr>
      <vt:lpstr>Symbol</vt:lpstr>
      <vt:lpstr>Times New Roman</vt:lpstr>
      <vt:lpstr>Wingdings</vt:lpstr>
      <vt:lpstr>101021_EMPTY PPT MASTER TEMPLATE_light</vt:lpstr>
      <vt:lpstr>PowerPoint Presentation</vt:lpstr>
      <vt:lpstr>Introduction</vt:lpstr>
      <vt:lpstr>TSOs progress in the implementation of the strategy with RSCIs as described in the Policy Paper of Nov 2014</vt:lpstr>
      <vt:lpstr>Full geographical coverage through Capacity Calculation Regions</vt:lpstr>
      <vt:lpstr>RSCIs are regional cooperation service providers </vt:lpstr>
      <vt:lpstr>How to maximize RSCIs’ contribution to IEM? </vt:lpstr>
      <vt:lpstr>PowerPoint Presentation</vt:lpstr>
    </vt:vector>
  </TitlesOfParts>
  <Company>swissgrid ag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Büschi Simon</dc:creator>
  <cp:lastModifiedBy>Alexander Dusolt</cp:lastModifiedBy>
  <cp:revision>875</cp:revision>
  <cp:lastPrinted>2015-05-08T10:31:32Z</cp:lastPrinted>
  <dcterms:created xsi:type="dcterms:W3CDTF">2013-08-09T13:20:44Z</dcterms:created>
  <dcterms:modified xsi:type="dcterms:W3CDTF">2015-06-02T13:47:52Z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