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PEX SPOT" initials="EPEX" lastIdx="2" clrIdx="0"/>
  <p:cmAuthor id="1" name="Adam Langridge" initials="AL" lastIdx="1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8" autoAdjust="0"/>
    <p:restoredTop sz="97615" autoAdjust="0"/>
  </p:normalViewPr>
  <p:slideViewPr>
    <p:cSldViewPr>
      <p:cViewPr>
        <p:scale>
          <a:sx n="70" d="100"/>
          <a:sy n="70" d="100"/>
        </p:scale>
        <p:origin x="-121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05B4A-C461-4C2B-AC07-D2CF0096C7DC}" type="datetimeFigureOut">
              <a:rPr lang="sl-SI" smtClean="0"/>
              <a:pPr/>
              <a:t>28.5.2015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D3A8C-99C7-40F0-B237-AA899A1E48AD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7601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D3A8C-99C7-40F0-B237-AA899A1E48AD}" type="slidenum">
              <a:rPr lang="sl-SI" smtClean="0"/>
              <a:pPr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0731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5128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051" name="Picture 3" descr="C:\Users\EuroPEX\Documents\EuroPEX\Templates\Logos\Logo Triographics\Logo-Europex-CMJN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857232"/>
            <a:ext cx="3057390" cy="83982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3" descr="C:\Users\EuroPEX\Documents\EuroPEX\Templates\Logos\Logo Triographics\Logo-Europex-CMJN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6072206"/>
            <a:ext cx="2340632" cy="64294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 userDrawn="1"/>
        </p:nvSpPr>
        <p:spPr>
          <a:xfrm>
            <a:off x="-71470" y="6396359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ED3B122-2B7C-4DB3-BE60-827F4D04CB08}" type="slidenum">
              <a:rPr lang="en-GB" sz="2400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/>
              <a:t>‹#›</a:t>
            </a:fld>
            <a:endParaRPr lang="en-GB" sz="2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500034" y="928670"/>
            <a:ext cx="8640000" cy="15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 userDrawn="1"/>
        </p:nvSpPr>
        <p:spPr>
          <a:xfrm>
            <a:off x="504032" y="71414"/>
            <a:ext cx="8640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 userDrawn="1"/>
        </p:nvSpPr>
        <p:spPr>
          <a:xfrm>
            <a:off x="0" y="6786586"/>
            <a:ext cx="9144000" cy="10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 userDrawn="1"/>
        </p:nvSpPr>
        <p:spPr>
          <a:xfrm rot="5400000">
            <a:off x="-90000" y="6516024"/>
            <a:ext cx="432000" cy="25200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 userDrawn="1"/>
        </p:nvSpPr>
        <p:spPr>
          <a:xfrm>
            <a:off x="500034" y="6786586"/>
            <a:ext cx="8640000" cy="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3.2 </a:t>
            </a:r>
            <a:r>
              <a:rPr lang="en-GB" dirty="0" smtClean="0"/>
              <a:t>Flexibility Challenge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Florence Forum</a:t>
            </a:r>
          </a:p>
          <a:p>
            <a:endParaRPr lang="en-GB" sz="2400" dirty="0"/>
          </a:p>
          <a:p>
            <a:r>
              <a:rPr lang="en-GB" sz="2400" dirty="0" smtClean="0"/>
              <a:t>Andrew Claxton</a:t>
            </a:r>
          </a:p>
          <a:p>
            <a:r>
              <a:rPr lang="en-GB" sz="2400" dirty="0" smtClean="0"/>
              <a:t>Head of Working Group Power Markets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Reorientating</a:t>
            </a:r>
            <a:r>
              <a:rPr lang="en-GB" dirty="0"/>
              <a:t> the Market </a:t>
            </a:r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682638" y="5501450"/>
            <a:ext cx="1079500" cy="365125"/>
          </a:xfrm>
        </p:spPr>
        <p:txBody>
          <a:bodyPr/>
          <a:lstStyle/>
          <a:p>
            <a:pPr>
              <a:defRPr/>
            </a:pPr>
            <a:fld id="{91A88724-D16F-C74C-BEF2-3A3F185AE3A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9552" y="1700808"/>
            <a:ext cx="3121562" cy="3306300"/>
          </a:xfrm>
          <a:prstGeom prst="rect">
            <a:avLst/>
          </a:prstGeom>
          <a:solidFill>
            <a:srgbClr val="F6ADCD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Balancing and constraint management services from grid-level resources (large-scale generation and demand)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TSO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single buyer, 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operates balancing and constraint management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Indirect participation in wholesale market by small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 resources </a:t>
            </a:r>
            <a:r>
              <a:rPr lang="en-US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e.g., via PPA with larger utilities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9378" y="1052737"/>
            <a:ext cx="1267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3872"/>
                </a:solidFill>
              </a:rPr>
              <a:t>Old World</a:t>
            </a:r>
            <a:endParaRPr lang="en-GB" sz="2000" b="1" dirty="0">
              <a:solidFill>
                <a:srgbClr val="00387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4809" y="1700808"/>
            <a:ext cx="4318354" cy="1933402"/>
          </a:xfrm>
          <a:prstGeom prst="rect">
            <a:avLst/>
          </a:prstGeom>
          <a:solidFill>
            <a:srgbClr val="9BBB59"/>
          </a:solidFill>
          <a:ln>
            <a:solidFill>
              <a:srgbClr val="71893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need for flexibility to address impact of high share of intermittent 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DSO-level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constraints from distributed 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flexibility resources (including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Distributed Energy Resources  and Demand Side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Response)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35000" y="1052736"/>
            <a:ext cx="1382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3872"/>
                </a:solidFill>
              </a:rPr>
              <a:t>New World</a:t>
            </a:r>
            <a:endParaRPr lang="en-GB" sz="2000" b="1" dirty="0">
              <a:solidFill>
                <a:srgbClr val="00387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54809" y="4282282"/>
            <a:ext cx="4318354" cy="1512168"/>
          </a:xfrm>
          <a:prstGeom prst="rect">
            <a:avLst/>
          </a:prstGeom>
          <a:solidFill>
            <a:srgbClr val="B9CDE5"/>
          </a:solidFill>
          <a:ln>
            <a:solidFill>
              <a:srgbClr val="4F81B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incentivise new flexibility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ensure efficient use of the available resources (by TSO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DSOs</a:t>
            </a: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BRPs)?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align with existing arrangements – e.g., balance responsibility?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6048903" y="3778226"/>
            <a:ext cx="930166" cy="360040"/>
          </a:xfrm>
          <a:prstGeom prst="down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3763648" y="1700808"/>
            <a:ext cx="394138" cy="1933402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94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an effective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 smtClean="0"/>
              <a:t>Diverse sources and buyers, evolving technologies, large number of participants, decentralised control</a:t>
            </a:r>
            <a:br>
              <a:rPr lang="en-GB" sz="1800" dirty="0" smtClean="0"/>
            </a:br>
            <a:r>
              <a:rPr lang="en-GB" sz="1800" b="1" dirty="0" smtClean="0"/>
              <a:t>….. needs a market!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/>
              <a:t>Innovative market solutions are needed to meet needs of TSOs, DNOs, flexibility resources: new products, grid constraints, liquidity, clearing and settlement, information, access</a:t>
            </a:r>
            <a:br>
              <a:rPr lang="en-GB" sz="1800" dirty="0" smtClean="0"/>
            </a:br>
            <a:r>
              <a:rPr lang="en-GB" sz="1800" b="1" dirty="0" smtClean="0"/>
              <a:t>….. </a:t>
            </a:r>
            <a:r>
              <a:rPr lang="en-GB" sz="1800" b="1" dirty="0" smtClean="0"/>
              <a:t>intraday </a:t>
            </a:r>
            <a:r>
              <a:rPr lang="en-GB" sz="1800" b="1" dirty="0" smtClean="0"/>
              <a:t>vs congestion management vs balancing distinction changing</a:t>
            </a:r>
            <a:br>
              <a:rPr lang="en-GB" sz="1800" b="1" dirty="0" smtClean="0"/>
            </a:br>
            <a:r>
              <a:rPr lang="en-GB" sz="1800" b="1" dirty="0" smtClean="0"/>
              <a:t>..… new cooperation models between TSOs, DSOs, PXs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/>
              <a:t>The Target Model establishes a European wholesale </a:t>
            </a:r>
            <a:r>
              <a:rPr lang="en-GB" sz="1800" dirty="0" smtClean="0"/>
              <a:t>intraday market</a:t>
            </a:r>
            <a:r>
              <a:rPr lang="en-GB" sz="1800" dirty="0" smtClean="0"/>
              <a:t>; flexibility markets can be more local provided they are linked to the (European) wholesale market</a:t>
            </a:r>
            <a:br>
              <a:rPr lang="en-GB" sz="1800" dirty="0" smtClean="0"/>
            </a:br>
            <a:r>
              <a:rPr lang="en-GB" sz="1800" b="1" dirty="0" smtClean="0"/>
              <a:t>….. </a:t>
            </a:r>
            <a:r>
              <a:rPr lang="en-GB" sz="1800" b="1" dirty="0"/>
              <a:t>n</a:t>
            </a:r>
            <a:r>
              <a:rPr lang="en-GB" sz="1800" b="1" dirty="0" smtClean="0"/>
              <a:t>ational developments can be encouraged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/>
              <a:t>Need to establish the right framework to encourage innovative solutions – e.g.: participation rights for DER/DSR owners, including rights to assign aggregator; obligations on Suppliers regarding aggregators; meter data ownership/access rights/confidentiality; DSO/TSO responsibilities</a:t>
            </a:r>
            <a:br>
              <a:rPr lang="en-GB" sz="1800" dirty="0" smtClean="0"/>
            </a:br>
            <a:r>
              <a:rPr lang="en-GB" sz="1800" b="1" dirty="0" smtClean="0"/>
              <a:t>….. should be the focus for NRAs (rather than trying to design the solution)</a:t>
            </a:r>
          </a:p>
        </p:txBody>
      </p:sp>
    </p:spTree>
    <p:extLst>
      <p:ext uri="{BB962C8B-B14F-4D97-AF65-F5344CB8AC3E}">
        <p14:creationId xmlns:p14="http://schemas.microsoft.com/office/powerpoint/2010/main" val="76431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148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3.2 Flexibility Challenge</vt:lpstr>
      <vt:lpstr>Reorientating the Market Design</vt:lpstr>
      <vt:lpstr>Finding an effective solution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EuroPEX</dc:creator>
  <cp:lastModifiedBy>Claxton</cp:lastModifiedBy>
  <cp:revision>161</cp:revision>
  <dcterms:created xsi:type="dcterms:W3CDTF">2011-02-26T16:13:15Z</dcterms:created>
  <dcterms:modified xsi:type="dcterms:W3CDTF">2015-05-28T13:58:31Z</dcterms:modified>
</cp:coreProperties>
</file>