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308" r:id="rId3"/>
    <p:sldId id="316" r:id="rId4"/>
    <p:sldId id="317" r:id="rId5"/>
    <p:sldId id="318" r:id="rId6"/>
  </p:sldIdLst>
  <p:sldSz cx="9144000" cy="6858000" type="screen4x3"/>
  <p:notesSz cx="6797675" cy="9874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505C434-60D7-4E36-A0D5-890ED446EB68}">
          <p14:sldIdLst>
            <p14:sldId id="308"/>
            <p14:sldId id="316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84222" initials="JM" lastIdx="1" clrIdx="0"/>
  <p:cmAuthor id="1" name="David Trebolle Trebolle" initials="DTT" lastIdx="1" clrIdx="1"/>
  <p:cmAuthor id="2" name="Jacobo ALVAREZ" initials="JA" lastIdx="0" clrIdx="2"/>
  <p:cmAuthor id="3" name="Taus Hans" initials="TH" lastIdx="3" clrIdx="3"/>
  <p:cmAuthor id="4" name="De Block, Gert" initials="DBG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0000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1068" autoAdjust="0"/>
    <p:restoredTop sz="89353" autoAdjust="0"/>
  </p:normalViewPr>
  <p:slideViewPr>
    <p:cSldViewPr>
      <p:cViewPr varScale="1">
        <p:scale>
          <a:sx n="118" d="100"/>
          <a:sy n="118" d="100"/>
        </p:scale>
        <p:origin x="10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50" y="121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407"/>
            <a:ext cx="2946400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07"/>
            <a:ext cx="2946400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7" tIns="45363" rIns="90727" bIns="453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1F9881-8D9D-44E8-99B5-1BEC98733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598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26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8C07ADE-D793-44CD-81F9-D1C6A1CE50A6}" type="datetimeFigureOut">
              <a:rPr lang="en-GB" smtClean="0"/>
              <a:pPr/>
              <a:t>28/05/2015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689993"/>
            <a:ext cx="5438776" cy="4443649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407"/>
            <a:ext cx="2946400" cy="49426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407"/>
            <a:ext cx="2946400" cy="49426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45912CE5-441E-45F4-A694-4C78ECE5F64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18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4579158"/>
            <a:ext cx="5438776" cy="4554485"/>
          </a:xfrm>
        </p:spPr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06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2CE5-441E-45F4-A694-4C78ECE5F64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2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E2423-9222-404A-A906-29574FFF6A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850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BB386-6E03-4C8F-A07E-29827F9623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2858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87C6-D3C3-414A-B81C-31A7851AB13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014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79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F6417-4347-442A-85DA-D0A0CFAB8F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93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4908-50B4-4659-99C1-B9A6790146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619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3716D-A321-4C34-8D50-F2C9BF0FB8A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60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F204E-8325-43E5-8263-AED71C6C9D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118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3FDA3-7369-4CF5-8EFF-1ED60FB23B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934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D1EAC-03A0-467B-A045-FB1C6803ED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3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CE680-4183-4C31-9009-63E8E9FF21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61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71F7-3100-4B53-806A-76785CCF57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16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SET-PLAN and EEGI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2F932E-8A37-402A-8194-03B6B9F5DE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052736"/>
            <a:ext cx="878497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21" y="384042"/>
            <a:ext cx="142875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58" y="434842"/>
            <a:ext cx="430213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15" y="184017"/>
            <a:ext cx="4460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edec_logo_NEW-07092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478" y="184017"/>
            <a:ext cx="6572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017"/>
            <a:ext cx="108592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30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008000"/>
                </a:solidFill>
                <a:latin typeface="Calibri" pitchFamily="34" charset="0"/>
              </a:rPr>
              <a:t>3.2 The flexibility challenge</a:t>
            </a:r>
            <a:endParaRPr lang="en-GB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149080"/>
            <a:ext cx="7128792" cy="237626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rgbClr val="000066"/>
                </a:solidFill>
                <a:latin typeface="Calibri" pitchFamily="34" charset="0"/>
              </a:rPr>
              <a:t>Ana </a:t>
            </a:r>
            <a:r>
              <a:rPr lang="en-GB" sz="2400" b="1" dirty="0" err="1" smtClean="0">
                <a:solidFill>
                  <a:srgbClr val="000066"/>
                </a:solidFill>
                <a:latin typeface="Calibri" pitchFamily="34" charset="0"/>
              </a:rPr>
              <a:t>Aguado</a:t>
            </a:r>
            <a:endParaRPr lang="en-GB" sz="2400" b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rgbClr val="000066"/>
                </a:solidFill>
                <a:latin typeface="Calibri" pitchFamily="34" charset="0"/>
              </a:rPr>
              <a:t>Secretary General – EDSO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2800" b="1" dirty="0">
              <a:solidFill>
                <a:srgbClr val="000066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GB" sz="1600" b="1" dirty="0" smtClean="0">
                <a:latin typeface="Calibri" pitchFamily="34" charset="0"/>
              </a:rPr>
              <a:t>Florence Forum,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sz="1600" b="1" dirty="0" smtClean="0">
                <a:latin typeface="Calibri" pitchFamily="34" charset="0"/>
              </a:rPr>
              <a:t>4</a:t>
            </a:r>
            <a:r>
              <a:rPr lang="en-GB" sz="1600" b="1" baseline="30000" dirty="0" smtClean="0">
                <a:latin typeface="Calibri" pitchFamily="34" charset="0"/>
              </a:rPr>
              <a:t>th</a:t>
            </a:r>
            <a:r>
              <a:rPr lang="en-GB" sz="1600" b="1" dirty="0" smtClean="0">
                <a:latin typeface="Calibri" pitchFamily="34" charset="0"/>
              </a:rPr>
              <a:t> June 2015</a:t>
            </a:r>
            <a:endParaRPr lang="en-GB" sz="1400" b="1" dirty="0">
              <a:latin typeface="Calibri" pitchFamily="34" charset="0"/>
            </a:endParaRP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92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864096"/>
          </a:xfr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>
              <a:buFont typeface="+mj-lt"/>
              <a:buAutoNum type="arabicPeriod" startAt="12"/>
              <a:defRPr/>
            </a:pP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What are the stakeholder’ views of the current draft electricity balancing code? To what extent can future flexibility challenges be addressed through thi</a:t>
            </a: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</a:rPr>
              <a:t>s tool? </a:t>
            </a:r>
            <a:endParaRPr lang="en-GB" sz="2000" b="0" i="1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67544" y="2351258"/>
            <a:ext cx="8229600" cy="2661917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000066"/>
                </a:solidFill>
                <a:latin typeface="Calibri" pitchFamily="34" charset="0"/>
              </a:rPr>
              <a:t>T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he current draft is 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in line with DSOs expectations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. However, the balancing code will not cover all types of flexibility such a</a:t>
            </a:r>
            <a:r>
              <a:rPr lang="en-US" sz="2200" dirty="0" smtClean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 local flexibility services for network operators. Other tools are needed (see next answer).</a:t>
            </a:r>
            <a:endParaRPr lang="en-US" sz="22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09803" y="3776682"/>
            <a:ext cx="8229600" cy="93610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l">
              <a:buFont typeface="+mj-lt"/>
              <a:buAutoNum type="arabicPeriod" startAt="13"/>
              <a:defRPr/>
            </a:pP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How can small and large consumers be encouraged to be more active in providing and benefitting from flexibility? What market barriers prevent demand participation? </a:t>
            </a:r>
            <a:endParaRPr lang="en-GB" sz="2000" b="0" i="1" kern="0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 bwMode="auto">
          <a:xfrm>
            <a:off x="539552" y="4827719"/>
            <a:ext cx="8229600" cy="67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>
              <a:lnSpc>
                <a:spcPct val="80000"/>
              </a:lnSpc>
              <a:buNone/>
            </a:pP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Small and large consumers need to be </a:t>
            </a:r>
            <a:r>
              <a:rPr lang="en-US" sz="2200" b="1" dirty="0" err="1" smtClean="0">
                <a:solidFill>
                  <a:srgbClr val="000066"/>
                </a:solidFill>
                <a:latin typeface="Calibri" pitchFamily="34" charset="0"/>
              </a:rPr>
              <a:t>incentivised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to offer their flexibility. DSOs are one of the potential buyers of flexibility, </a:t>
            </a:r>
            <a:r>
              <a:rPr lang="en-US" sz="2200" u="sng" dirty="0" smtClean="0">
                <a:solidFill>
                  <a:srgbClr val="000066"/>
                </a:solidFill>
                <a:latin typeface="Calibri" pitchFamily="34" charset="0"/>
              </a:rPr>
              <a:t>but they are not allowed to do so today.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 Time-of-use </a:t>
            </a:r>
            <a:r>
              <a:rPr lang="en-US" sz="2200" dirty="0">
                <a:solidFill>
                  <a:srgbClr val="000066"/>
                </a:solidFill>
                <a:latin typeface="Calibri" pitchFamily="34" charset="0"/>
              </a:rPr>
              <a:t>and power based grid tariffs, specific rebates at time of peak grid use and “smart contracts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” enabling consumers to sell their flexibility to DSOs in exchange for quicker and cheaper connection </a:t>
            </a:r>
            <a:r>
              <a:rPr lang="en-US" sz="2200" b="1" dirty="0" smtClean="0">
                <a:solidFill>
                  <a:srgbClr val="000066"/>
                </a:solidFill>
                <a:latin typeface="Calibri" pitchFamily="34" charset="0"/>
              </a:rPr>
              <a:t>should be allowed</a:t>
            </a:r>
            <a:r>
              <a:rPr lang="en-US" sz="2200" dirty="0" smtClean="0">
                <a:solidFill>
                  <a:srgbClr val="000066"/>
                </a:solidFill>
                <a:latin typeface="Calibri" pitchFamily="34" charset="0"/>
              </a:rPr>
              <a:t>. </a:t>
            </a:r>
            <a:endParaRPr lang="en-US" sz="2200" dirty="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F6417-4347-442A-85DA-D0A0CFAB8F72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75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849052"/>
          </a:xfr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>
              <a:buFont typeface="+mj-lt"/>
              <a:buAutoNum type="arabicPeriod" startAt="14"/>
              <a:defRPr/>
            </a:pP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Wha</a:t>
            </a:r>
            <a:r>
              <a:rPr lang="en-GB" sz="2000" b="0" i="1" dirty="0" smtClean="0">
                <a:solidFill>
                  <a:srgbClr val="008000"/>
                </a:solidFill>
                <a:latin typeface="Calibri" pitchFamily="34" charset="0"/>
              </a:rPr>
              <a:t>t should be the role of TSOs, DSOs and other existing or new players as regards flexibility? </a:t>
            </a:r>
            <a:endParaRPr lang="en-GB" sz="2000" b="0" i="1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517673" y="2294869"/>
            <a:ext cx="8229600" cy="1872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b="1" dirty="0">
                <a:solidFill>
                  <a:srgbClr val="000066"/>
                </a:solidFill>
                <a:latin typeface="Calibri" pitchFamily="34" charset="0"/>
              </a:rPr>
              <a:t>The DSO, </a:t>
            </a:r>
            <a:r>
              <a:rPr lang="en-US" sz="2100" b="1" dirty="0" smtClean="0">
                <a:solidFill>
                  <a:srgbClr val="000066"/>
                </a:solidFill>
                <a:latin typeface="Calibri" pitchFamily="34" charset="0"/>
              </a:rPr>
              <a:t>as neutral market facilitator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, should pre-qualify flexibility providers, be in charge of the settlement and certification of the flexibility delivered. Non-discriminatory provision of data to all players is needed. In addition, DSOs should </a:t>
            </a:r>
            <a:r>
              <a:rPr lang="en-US" sz="2100" dirty="0">
                <a:solidFill>
                  <a:srgbClr val="000066"/>
                </a:solidFill>
                <a:latin typeface="Calibri" pitchFamily="34" charset="0"/>
              </a:rPr>
              <a:t>evidently be allowed 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to procure flexibility services. 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9552" y="4092370"/>
            <a:ext cx="8229600" cy="74599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l">
              <a:buFont typeface="+mj-lt"/>
              <a:buAutoNum type="arabicPeriod" startAt="15"/>
              <a:defRPr/>
            </a:pPr>
            <a:r>
              <a:rPr lang="en-GB" sz="2000" b="0" i="1" kern="0" dirty="0" smtClean="0">
                <a:solidFill>
                  <a:srgbClr val="008000"/>
                </a:solidFill>
                <a:latin typeface="Calibri" pitchFamily="34" charset="0"/>
                <a:cs typeface="+mn-cs"/>
              </a:rPr>
              <a:t>What role can electricity storage play in delivering flexibility to the market? What are the shortcomings? </a:t>
            </a:r>
            <a:endParaRPr lang="en-GB" sz="2000" b="0" i="1" kern="0" dirty="0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 bwMode="auto">
          <a:xfrm>
            <a:off x="447117" y="4906369"/>
            <a:ext cx="8414469" cy="134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Storage will be essential for flexibility, especially with high RES penetration</a:t>
            </a:r>
            <a:r>
              <a:rPr lang="en-US" sz="21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.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2100" b="1" dirty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Grid-optimized storage </a:t>
            </a:r>
            <a:r>
              <a:rPr lang="en-US" sz="2100" dirty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can help address peak RES generation and avoid congestions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. But </a:t>
            </a:r>
            <a:r>
              <a:rPr lang="en-US" sz="2100" b="1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2 obstacles remain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: </a:t>
            </a:r>
            <a:r>
              <a:rPr lang="en-US" sz="2100" u="sng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DSOs are </a:t>
            </a:r>
            <a:r>
              <a:rPr lang="en-US" sz="2100" u="sng" dirty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generally not </a:t>
            </a:r>
            <a:r>
              <a:rPr lang="en-US" sz="2100" u="sng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allowed </a:t>
            </a: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  <a:sym typeface="Wingdings" panose="05000000000000000000" pitchFamily="2" charset="2"/>
              </a:rPr>
              <a:t>to use it, and high cost.  </a:t>
            </a:r>
            <a:endParaRPr lang="en-US" sz="2100" dirty="0">
              <a:solidFill>
                <a:srgbClr val="000066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F6417-4347-442A-85DA-D0A0CFAB8F72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945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849052"/>
          </a:xfr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>
              <a:buFont typeface="+mj-lt"/>
              <a:buAutoNum type="arabicPeriod" startAt="16"/>
              <a:defRPr/>
            </a:pPr>
            <a:r>
              <a:rPr lang="en-GB" sz="2000" b="0" i="1" dirty="0">
                <a:solidFill>
                  <a:srgbClr val="008000"/>
                </a:solidFill>
                <a:latin typeface="Calibri" pitchFamily="34" charset="0"/>
              </a:rPr>
              <a:t>What else needs to be done in order to ensure flexibility can be provided within the market? 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517673" y="2294868"/>
            <a:ext cx="8229600" cy="31503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A clear system for managing flexibility, congestion and emergency in medium and low-voltage network is needed. </a:t>
            </a:r>
          </a:p>
          <a:p>
            <a:pPr marL="0" indent="0">
              <a:buNone/>
            </a:pPr>
            <a:endParaRPr lang="en-US" sz="2100" dirty="0">
              <a:solidFill>
                <a:srgbClr val="000066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The traffic light system could be an option:</a:t>
            </a:r>
          </a:p>
          <a:p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Green: markets play freely</a:t>
            </a:r>
          </a:p>
          <a:p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Yellow: network operators interact with market participants (=procure flexibility / activate contracts with aggregator or consumers) to avoid grid instability</a:t>
            </a:r>
          </a:p>
          <a:p>
            <a:r>
              <a:rPr lang="en-US" sz="2100" dirty="0" smtClean="0">
                <a:solidFill>
                  <a:srgbClr val="000066"/>
                </a:solidFill>
                <a:latin typeface="Calibri" pitchFamily="34" charset="0"/>
              </a:rPr>
              <a:t>Red: imminent risk for security of supply triggers emergency action from the </a:t>
            </a:r>
            <a:r>
              <a:rPr lang="en-US" sz="2100" dirty="0">
                <a:solidFill>
                  <a:srgbClr val="000066"/>
                </a:solidFill>
                <a:latin typeface="Calibri" pitchFamily="34" charset="0"/>
              </a:rPr>
              <a:t>DSO (DSO intervention overriding market functioning)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16" y="565153"/>
            <a:ext cx="2582528" cy="49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2400"/>
            <a:ext cx="7096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pmandatova.EUREL01\Pictures\EDSO4S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60" y="385764"/>
            <a:ext cx="1295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3" y="66039"/>
            <a:ext cx="914261" cy="11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F6417-4347-442A-85DA-D0A0CFAB8F72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912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 presentation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411</Words>
  <Application>Microsoft Office PowerPoint</Application>
  <PresentationFormat>On-screen Show (4:3)</PresentationFormat>
  <Paragraphs>28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Default Design</vt:lpstr>
      <vt:lpstr>template presentations</vt:lpstr>
      <vt:lpstr>3.2 The flexibility challenge</vt:lpstr>
      <vt:lpstr>What are the stakeholder’ views of the current draft electricity balancing code? To what extent can future flexibility challenges be addressed through this tool? </vt:lpstr>
      <vt:lpstr>What should be the role of TSOs, DSOs and other existing or new players as regards flexibility? </vt:lpstr>
      <vt:lpstr>What else needs to be done in order to ensure flexibility can be provided within the market? </vt:lpstr>
    </vt:vector>
  </TitlesOfParts>
  <Company>CEDEC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Gert De Block</dc:creator>
  <cp:lastModifiedBy>Florian</cp:lastModifiedBy>
  <cp:revision>979</cp:revision>
  <cp:lastPrinted>2015-05-21T11:19:43Z</cp:lastPrinted>
  <dcterms:created xsi:type="dcterms:W3CDTF">2009-10-28T12:30:24Z</dcterms:created>
  <dcterms:modified xsi:type="dcterms:W3CDTF">2015-05-28T11:51:58Z</dcterms:modified>
</cp:coreProperties>
</file>