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</p:sldMasterIdLst>
  <p:notesMasterIdLst>
    <p:notesMasterId r:id="rId6"/>
  </p:notesMasterIdLst>
  <p:handoutMasterIdLst>
    <p:handoutMasterId r:id="rId7"/>
  </p:handoutMasterIdLst>
  <p:sldIdLst>
    <p:sldId id="308" r:id="rId2"/>
    <p:sldId id="309" r:id="rId3"/>
    <p:sldId id="310" r:id="rId4"/>
    <p:sldId id="311" r:id="rId5"/>
  </p:sldIdLst>
  <p:sldSz cx="9906000" cy="6858000" type="A4"/>
  <p:notesSz cx="6797675" cy="9928225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546" autoAdjust="0"/>
    <p:restoredTop sz="94660" autoAdjust="0"/>
  </p:normalViewPr>
  <p:slideViewPr>
    <p:cSldViewPr>
      <p:cViewPr>
        <p:scale>
          <a:sx n="50" d="100"/>
          <a:sy n="50" d="100"/>
        </p:scale>
        <p:origin x="-330" y="18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4D51FF-4AB8-4C66-8F9B-9317F621C825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789076-09EB-4A31-9F6E-7D04ACC6B0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74887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78DC19-33EC-431C-AEBD-112BAACA3807}" type="datetimeFigureOut">
              <a:rPr lang="en-US" smtClean="0"/>
              <a:pPr/>
              <a:t>6/2/2015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0CFF93-EAB2-4369-8990-4BCF4E459D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98083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58025" y="1052513"/>
            <a:ext cx="2105025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0" y="1052513"/>
            <a:ext cx="6162675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0" y="2347913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2347913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1052513"/>
            <a:ext cx="8420100" cy="99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2347913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pic>
        <p:nvPicPr>
          <p:cNvPr id="1028" name="Picture 8" descr="HeaderTemplatePPT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90600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99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99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99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99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99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99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99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99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4163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rgbClr val="00009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000099"/>
          </a:solidFill>
          <a:latin typeface="+mn-lt"/>
        </a:defRPr>
      </a:lvl3pPr>
      <a:lvl4pPr marL="1598613" indent="-225425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rgbClr val="00009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009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00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00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00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00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50"/>
                </a:solidFill>
              </a:rPr>
              <a:t>Integration of System Operation:</a:t>
            </a:r>
            <a:br>
              <a:rPr lang="en-GB" dirty="0" smtClean="0">
                <a:solidFill>
                  <a:srgbClr val="00B050"/>
                </a:solidFill>
              </a:rPr>
            </a:br>
            <a:r>
              <a:rPr lang="en-GB" dirty="0" smtClean="0">
                <a:solidFill>
                  <a:srgbClr val="00B050"/>
                </a:solidFill>
              </a:rPr>
              <a:t>an evolutionary process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Florence Forum</a:t>
            </a:r>
          </a:p>
          <a:p>
            <a:r>
              <a:rPr lang="en-GB" dirty="0" smtClean="0"/>
              <a:t>5 June 2015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5180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42950" y="764704"/>
            <a:ext cx="8420100" cy="992187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What has happened so far?</a:t>
            </a:r>
            <a:endParaRPr lang="en-GB" dirty="0">
              <a:solidFill>
                <a:srgbClr val="00B050"/>
              </a:solidFill>
            </a:endParaRPr>
          </a:p>
        </p:txBody>
      </p:sp>
      <p:grpSp>
        <p:nvGrpSpPr>
          <p:cNvPr id="10" name="Groeperen 9"/>
          <p:cNvGrpSpPr/>
          <p:nvPr/>
        </p:nvGrpSpPr>
        <p:grpSpPr>
          <a:xfrm>
            <a:off x="435376" y="1704827"/>
            <a:ext cx="3998601" cy="1508149"/>
            <a:chOff x="997857" y="1949474"/>
            <a:chExt cx="6895516" cy="2688634"/>
          </a:xfrm>
        </p:grpSpPr>
        <p:sp>
          <p:nvSpPr>
            <p:cNvPr id="3" name="Ovaal 2"/>
            <p:cNvSpPr/>
            <p:nvPr/>
          </p:nvSpPr>
          <p:spPr>
            <a:xfrm>
              <a:off x="5522109" y="2018922"/>
              <a:ext cx="873101" cy="87306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Ovaal 3"/>
            <p:cNvSpPr/>
            <p:nvPr/>
          </p:nvSpPr>
          <p:spPr>
            <a:xfrm>
              <a:off x="7020272" y="2276872"/>
              <a:ext cx="873101" cy="87306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Ovaal 4"/>
            <p:cNvSpPr/>
            <p:nvPr/>
          </p:nvSpPr>
          <p:spPr>
            <a:xfrm>
              <a:off x="5819757" y="3765046"/>
              <a:ext cx="873101" cy="87306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Pijl links 5"/>
            <p:cNvSpPr/>
            <p:nvPr/>
          </p:nvSpPr>
          <p:spPr>
            <a:xfrm>
              <a:off x="3839661" y="3095401"/>
              <a:ext cx="1160828" cy="714324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al 6"/>
            <p:cNvSpPr/>
            <p:nvPr/>
          </p:nvSpPr>
          <p:spPr>
            <a:xfrm>
              <a:off x="997857" y="1949474"/>
              <a:ext cx="873101" cy="87306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al 7"/>
            <p:cNvSpPr/>
            <p:nvPr/>
          </p:nvSpPr>
          <p:spPr>
            <a:xfrm>
              <a:off x="2496020" y="2207424"/>
              <a:ext cx="873101" cy="87306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al 8"/>
            <p:cNvSpPr/>
            <p:nvPr/>
          </p:nvSpPr>
          <p:spPr>
            <a:xfrm>
              <a:off x="1295505" y="3695598"/>
              <a:ext cx="873101" cy="87306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Rechte verbindingslijn 10"/>
            <p:cNvCxnSpPr>
              <a:stCxn id="3" idx="4"/>
              <a:endCxn id="5" idx="0"/>
            </p:cNvCxnSpPr>
            <p:nvPr/>
          </p:nvCxnSpPr>
          <p:spPr>
            <a:xfrm>
              <a:off x="5958660" y="2891984"/>
              <a:ext cx="297648" cy="87306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Rechte verbindingslijn 11"/>
            <p:cNvCxnSpPr>
              <a:stCxn id="4" idx="4"/>
              <a:endCxn id="5" idx="7"/>
            </p:cNvCxnSpPr>
            <p:nvPr/>
          </p:nvCxnSpPr>
          <p:spPr>
            <a:xfrm flipH="1">
              <a:off x="6564995" y="3149934"/>
              <a:ext cx="891828" cy="74296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Rechte verbindingslijn 15"/>
            <p:cNvCxnSpPr>
              <a:stCxn id="4" idx="1"/>
              <a:endCxn id="3" idx="6"/>
            </p:cNvCxnSpPr>
            <p:nvPr/>
          </p:nvCxnSpPr>
          <p:spPr>
            <a:xfrm flipH="1">
              <a:off x="6395210" y="2404729"/>
              <a:ext cx="752925" cy="5072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kstvak 18"/>
          <p:cNvSpPr txBox="1"/>
          <p:nvPr/>
        </p:nvSpPr>
        <p:spPr>
          <a:xfrm>
            <a:off x="206376" y="3121804"/>
            <a:ext cx="95895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err="1" smtClean="0">
                <a:solidFill>
                  <a:srgbClr val="000099"/>
                </a:solidFill>
              </a:rPr>
              <a:t>SoS</a:t>
            </a:r>
            <a:r>
              <a:rPr lang="en-GB" sz="2800" dirty="0" smtClean="0">
                <a:solidFill>
                  <a:srgbClr val="000099"/>
                </a:solidFill>
              </a:rPr>
              <a:t> and efficiency: separated area &lt; integrated area</a:t>
            </a:r>
            <a:endParaRPr lang="en-GB" sz="2800" dirty="0">
              <a:solidFill>
                <a:srgbClr val="000099"/>
              </a:solidFill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435377" y="3684801"/>
            <a:ext cx="9360556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rgbClr val="000099"/>
                </a:solidFill>
              </a:rPr>
              <a:t>Has led to cost sharing of infrastructure (national tariffs) and, in most cases, </a:t>
            </a:r>
            <a:r>
              <a:rPr lang="en-GB" b="1" dirty="0" smtClean="0">
                <a:solidFill>
                  <a:srgbClr val="000099"/>
                </a:solidFill>
              </a:rPr>
              <a:t>consolidation of system operation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rgbClr val="000099"/>
                </a:solidFill>
              </a:rPr>
              <a:t>Internationally the same happened from a technical perspective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rgbClr val="000099"/>
                </a:solidFill>
              </a:rPr>
              <a:t>Technically </a:t>
            </a:r>
            <a:r>
              <a:rPr lang="en-GB" dirty="0">
                <a:solidFill>
                  <a:srgbClr val="000099"/>
                </a:solidFill>
              </a:rPr>
              <a:t>interconnectors are not different </a:t>
            </a:r>
            <a:r>
              <a:rPr lang="en-GB" dirty="0" smtClean="0">
                <a:solidFill>
                  <a:srgbClr val="000099"/>
                </a:solidFill>
              </a:rPr>
              <a:t>from internal </a:t>
            </a:r>
            <a:r>
              <a:rPr lang="en-GB" dirty="0">
                <a:solidFill>
                  <a:srgbClr val="000099"/>
                </a:solidFill>
              </a:rPr>
              <a:t>lines </a:t>
            </a:r>
            <a:endParaRPr lang="en-GB" strike="sngStrike" dirty="0">
              <a:solidFill>
                <a:srgbClr val="000099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GB" dirty="0">
                <a:solidFill>
                  <a:srgbClr val="000099"/>
                </a:solidFill>
              </a:rPr>
              <a:t>The system is one </a:t>
            </a:r>
            <a:r>
              <a:rPr lang="en-GB" dirty="0" smtClean="0">
                <a:solidFill>
                  <a:srgbClr val="000099"/>
                </a:solidFill>
              </a:rPr>
              <a:t>machine</a:t>
            </a:r>
            <a:endParaRPr lang="en-GB" dirty="0">
              <a:solidFill>
                <a:srgbClr val="000099"/>
              </a:solidFill>
            </a:endParaRPr>
          </a:p>
        </p:txBody>
      </p:sp>
      <p:grpSp>
        <p:nvGrpSpPr>
          <p:cNvPr id="60" name="Groeperen 59"/>
          <p:cNvGrpSpPr/>
          <p:nvPr/>
        </p:nvGrpSpPr>
        <p:grpSpPr>
          <a:xfrm>
            <a:off x="5451423" y="1559789"/>
            <a:ext cx="4106024" cy="1653187"/>
            <a:chOff x="782558" y="1454308"/>
            <a:chExt cx="7542986" cy="3401303"/>
          </a:xfrm>
        </p:grpSpPr>
        <p:grpSp>
          <p:nvGrpSpPr>
            <p:cNvPr id="61" name="Groeperen 60"/>
            <p:cNvGrpSpPr/>
            <p:nvPr/>
          </p:nvGrpSpPr>
          <p:grpSpPr>
            <a:xfrm>
              <a:off x="5777162" y="3352522"/>
              <a:ext cx="1274191" cy="1503089"/>
              <a:chOff x="5522109" y="2018922"/>
              <a:chExt cx="2371264" cy="2619186"/>
            </a:xfrm>
          </p:grpSpPr>
          <p:sp>
            <p:nvSpPr>
              <p:cNvPr id="103" name="Ovaal 102"/>
              <p:cNvSpPr/>
              <p:nvPr/>
            </p:nvSpPr>
            <p:spPr>
              <a:xfrm>
                <a:off x="5522109" y="2018922"/>
                <a:ext cx="873101" cy="873062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4" name="Ovaal 103"/>
              <p:cNvSpPr/>
              <p:nvPr/>
            </p:nvSpPr>
            <p:spPr>
              <a:xfrm>
                <a:off x="7020272" y="2276872"/>
                <a:ext cx="873101" cy="873062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" name="Ovaal 104"/>
              <p:cNvSpPr/>
              <p:nvPr/>
            </p:nvSpPr>
            <p:spPr>
              <a:xfrm>
                <a:off x="5819757" y="3765046"/>
                <a:ext cx="873101" cy="873062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06" name="Rechte verbindingslijn 105"/>
              <p:cNvCxnSpPr>
                <a:stCxn id="103" idx="4"/>
                <a:endCxn id="105" idx="0"/>
              </p:cNvCxnSpPr>
              <p:nvPr/>
            </p:nvCxnSpPr>
            <p:spPr>
              <a:xfrm>
                <a:off x="5958660" y="2891984"/>
                <a:ext cx="297648" cy="87306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Rechte verbindingslijn 106"/>
              <p:cNvCxnSpPr>
                <a:stCxn id="104" idx="4"/>
                <a:endCxn id="105" idx="7"/>
              </p:cNvCxnSpPr>
              <p:nvPr/>
            </p:nvCxnSpPr>
            <p:spPr>
              <a:xfrm flipH="1">
                <a:off x="6564995" y="3149934"/>
                <a:ext cx="891828" cy="74296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Rechte verbindingslijn 107"/>
              <p:cNvCxnSpPr>
                <a:stCxn id="104" idx="1"/>
                <a:endCxn id="103" idx="6"/>
              </p:cNvCxnSpPr>
              <p:nvPr/>
            </p:nvCxnSpPr>
            <p:spPr>
              <a:xfrm flipH="1">
                <a:off x="6395210" y="2404729"/>
                <a:ext cx="752925" cy="5072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2" name="Groeperen 61"/>
            <p:cNvGrpSpPr/>
            <p:nvPr/>
          </p:nvGrpSpPr>
          <p:grpSpPr>
            <a:xfrm>
              <a:off x="782558" y="1454308"/>
              <a:ext cx="7542986" cy="3298819"/>
              <a:chOff x="782558" y="1454308"/>
              <a:chExt cx="7542986" cy="3298819"/>
            </a:xfrm>
          </p:grpSpPr>
          <p:sp>
            <p:nvSpPr>
              <p:cNvPr id="63" name="Pijl links 62"/>
              <p:cNvSpPr/>
              <p:nvPr/>
            </p:nvSpPr>
            <p:spPr>
              <a:xfrm>
                <a:off x="3839661" y="3095401"/>
                <a:ext cx="1160828" cy="714324"/>
              </a:xfrm>
              <a:prstGeom prst="right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64" name="Groeperen 63"/>
              <p:cNvGrpSpPr/>
              <p:nvPr/>
            </p:nvGrpSpPr>
            <p:grpSpPr>
              <a:xfrm>
                <a:off x="5148064" y="1556792"/>
                <a:ext cx="1274191" cy="1503089"/>
                <a:chOff x="5522109" y="2018922"/>
                <a:chExt cx="2371264" cy="2619186"/>
              </a:xfrm>
            </p:grpSpPr>
            <p:sp>
              <p:nvSpPr>
                <p:cNvPr id="97" name="Ovaal 96"/>
                <p:cNvSpPr/>
                <p:nvPr/>
              </p:nvSpPr>
              <p:spPr>
                <a:xfrm>
                  <a:off x="5522109" y="2018922"/>
                  <a:ext cx="873101" cy="8730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8" name="Ovaal 97"/>
                <p:cNvSpPr/>
                <p:nvPr/>
              </p:nvSpPr>
              <p:spPr>
                <a:xfrm>
                  <a:off x="7020272" y="2276872"/>
                  <a:ext cx="873101" cy="8730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9" name="Ovaal 98"/>
                <p:cNvSpPr/>
                <p:nvPr/>
              </p:nvSpPr>
              <p:spPr>
                <a:xfrm>
                  <a:off x="5819757" y="3765046"/>
                  <a:ext cx="873101" cy="8730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00" name="Rechte verbindingslijn 99"/>
                <p:cNvCxnSpPr>
                  <a:stCxn id="97" idx="4"/>
                  <a:endCxn id="99" idx="0"/>
                </p:cNvCxnSpPr>
                <p:nvPr/>
              </p:nvCxnSpPr>
              <p:spPr>
                <a:xfrm>
                  <a:off x="5958660" y="2891984"/>
                  <a:ext cx="297648" cy="873062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Rechte verbindingslijn 100"/>
                <p:cNvCxnSpPr>
                  <a:stCxn id="98" idx="4"/>
                  <a:endCxn id="99" idx="7"/>
                </p:cNvCxnSpPr>
                <p:nvPr/>
              </p:nvCxnSpPr>
              <p:spPr>
                <a:xfrm flipH="1">
                  <a:off x="6564995" y="3149934"/>
                  <a:ext cx="891828" cy="742969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Rechte verbindingslijn 101"/>
                <p:cNvCxnSpPr>
                  <a:stCxn id="98" idx="1"/>
                  <a:endCxn id="97" idx="6"/>
                </p:cNvCxnSpPr>
                <p:nvPr/>
              </p:nvCxnSpPr>
              <p:spPr>
                <a:xfrm flipH="1">
                  <a:off x="6395210" y="2404729"/>
                  <a:ext cx="752925" cy="50724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5" name="Groeperen 64"/>
              <p:cNvGrpSpPr/>
              <p:nvPr/>
            </p:nvGrpSpPr>
            <p:grpSpPr>
              <a:xfrm>
                <a:off x="7051353" y="2070839"/>
                <a:ext cx="1274191" cy="1503089"/>
                <a:chOff x="5522109" y="2018922"/>
                <a:chExt cx="2371264" cy="2619186"/>
              </a:xfrm>
            </p:grpSpPr>
            <p:sp>
              <p:nvSpPr>
                <p:cNvPr id="91" name="Ovaal 90"/>
                <p:cNvSpPr/>
                <p:nvPr/>
              </p:nvSpPr>
              <p:spPr>
                <a:xfrm>
                  <a:off x="5522109" y="2018922"/>
                  <a:ext cx="873101" cy="8730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2" name="Ovaal 91"/>
                <p:cNvSpPr/>
                <p:nvPr/>
              </p:nvSpPr>
              <p:spPr>
                <a:xfrm>
                  <a:off x="7020272" y="2276872"/>
                  <a:ext cx="873101" cy="8730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3" name="Ovaal 92"/>
                <p:cNvSpPr/>
                <p:nvPr/>
              </p:nvSpPr>
              <p:spPr>
                <a:xfrm>
                  <a:off x="5819757" y="3765046"/>
                  <a:ext cx="873101" cy="8730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94" name="Rechte verbindingslijn 93"/>
                <p:cNvCxnSpPr>
                  <a:stCxn id="91" idx="4"/>
                  <a:endCxn id="93" idx="0"/>
                </p:cNvCxnSpPr>
                <p:nvPr/>
              </p:nvCxnSpPr>
              <p:spPr>
                <a:xfrm>
                  <a:off x="5958660" y="2891984"/>
                  <a:ext cx="297648" cy="873062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Rechte verbindingslijn 94"/>
                <p:cNvCxnSpPr>
                  <a:stCxn id="92" idx="4"/>
                  <a:endCxn id="93" idx="7"/>
                </p:cNvCxnSpPr>
                <p:nvPr/>
              </p:nvCxnSpPr>
              <p:spPr>
                <a:xfrm flipH="1">
                  <a:off x="6564995" y="3149934"/>
                  <a:ext cx="891828" cy="742969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Rechte verbindingslijn 95"/>
                <p:cNvCxnSpPr>
                  <a:stCxn id="92" idx="1"/>
                  <a:endCxn id="91" idx="6"/>
                </p:cNvCxnSpPr>
                <p:nvPr/>
              </p:nvCxnSpPr>
              <p:spPr>
                <a:xfrm flipH="1">
                  <a:off x="6395210" y="2404729"/>
                  <a:ext cx="752925" cy="50724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6" name="Rechte verbindingslijn 65"/>
              <p:cNvCxnSpPr>
                <a:stCxn id="103" idx="1"/>
                <a:endCxn id="99" idx="5"/>
              </p:cNvCxnSpPr>
              <p:nvPr/>
            </p:nvCxnSpPr>
            <p:spPr>
              <a:xfrm flipH="1" flipV="1">
                <a:off x="5708455" y="2986507"/>
                <a:ext cx="137414" cy="43938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Rechte verbindingslijn 66"/>
              <p:cNvCxnSpPr>
                <a:stCxn id="104" idx="0"/>
                <a:endCxn id="93" idx="2"/>
              </p:cNvCxnSpPr>
              <p:nvPr/>
            </p:nvCxnSpPr>
            <p:spPr>
              <a:xfrm flipV="1">
                <a:off x="6816774" y="3323413"/>
                <a:ext cx="394519" cy="17714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Rechte verbindingslijn 67"/>
              <p:cNvCxnSpPr>
                <a:stCxn id="91" idx="0"/>
                <a:endCxn id="98" idx="5"/>
              </p:cNvCxnSpPr>
              <p:nvPr/>
            </p:nvCxnSpPr>
            <p:spPr>
              <a:xfrm flipH="1">
                <a:off x="6353548" y="2070839"/>
                <a:ext cx="932384" cy="6164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Rechte verbindingslijn 68"/>
              <p:cNvCxnSpPr>
                <a:stCxn id="93" idx="1"/>
                <a:endCxn id="99" idx="6"/>
              </p:cNvCxnSpPr>
              <p:nvPr/>
            </p:nvCxnSpPr>
            <p:spPr>
              <a:xfrm flipH="1" flipV="1">
                <a:off x="5777162" y="2809366"/>
                <a:ext cx="1502838" cy="336906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0" name="Groeperen 69"/>
              <p:cNvGrpSpPr/>
              <p:nvPr/>
            </p:nvGrpSpPr>
            <p:grpSpPr>
              <a:xfrm>
                <a:off x="782558" y="1454308"/>
                <a:ext cx="1274191" cy="1503089"/>
                <a:chOff x="5522109" y="2018922"/>
                <a:chExt cx="2371264" cy="2619186"/>
              </a:xfrm>
            </p:grpSpPr>
            <p:sp>
              <p:nvSpPr>
                <p:cNvPr id="85" name="Ovaal 84"/>
                <p:cNvSpPr/>
                <p:nvPr/>
              </p:nvSpPr>
              <p:spPr>
                <a:xfrm>
                  <a:off x="5522109" y="2018922"/>
                  <a:ext cx="873101" cy="8730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6" name="Ovaal 85"/>
                <p:cNvSpPr/>
                <p:nvPr/>
              </p:nvSpPr>
              <p:spPr>
                <a:xfrm>
                  <a:off x="7020272" y="2276872"/>
                  <a:ext cx="873101" cy="8730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7" name="Ovaal 86"/>
                <p:cNvSpPr/>
                <p:nvPr/>
              </p:nvSpPr>
              <p:spPr>
                <a:xfrm>
                  <a:off x="5819757" y="3765046"/>
                  <a:ext cx="873101" cy="8730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88" name="Rechte verbindingslijn 87"/>
                <p:cNvCxnSpPr>
                  <a:stCxn id="85" idx="4"/>
                  <a:endCxn id="87" idx="0"/>
                </p:cNvCxnSpPr>
                <p:nvPr/>
              </p:nvCxnSpPr>
              <p:spPr>
                <a:xfrm>
                  <a:off x="5958660" y="2891984"/>
                  <a:ext cx="297648" cy="873062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Rechte verbindingslijn 88"/>
                <p:cNvCxnSpPr>
                  <a:stCxn id="86" idx="4"/>
                  <a:endCxn id="87" idx="7"/>
                </p:cNvCxnSpPr>
                <p:nvPr/>
              </p:nvCxnSpPr>
              <p:spPr>
                <a:xfrm flipH="1">
                  <a:off x="6564995" y="3149934"/>
                  <a:ext cx="891828" cy="742969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Rechte verbindingslijn 89"/>
                <p:cNvCxnSpPr>
                  <a:stCxn id="86" idx="1"/>
                  <a:endCxn id="85" idx="6"/>
                </p:cNvCxnSpPr>
                <p:nvPr/>
              </p:nvCxnSpPr>
              <p:spPr>
                <a:xfrm flipH="1">
                  <a:off x="6395210" y="2404729"/>
                  <a:ext cx="752925" cy="50724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1" name="Groeperen 70"/>
              <p:cNvGrpSpPr/>
              <p:nvPr/>
            </p:nvGrpSpPr>
            <p:grpSpPr>
              <a:xfrm>
                <a:off x="1411656" y="3250038"/>
                <a:ext cx="1274191" cy="1503089"/>
                <a:chOff x="5522109" y="2018922"/>
                <a:chExt cx="2371264" cy="2619186"/>
              </a:xfrm>
            </p:grpSpPr>
            <p:sp>
              <p:nvSpPr>
                <p:cNvPr id="79" name="Ovaal 78"/>
                <p:cNvSpPr/>
                <p:nvPr/>
              </p:nvSpPr>
              <p:spPr>
                <a:xfrm>
                  <a:off x="5522109" y="2018922"/>
                  <a:ext cx="873101" cy="8730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0" name="Ovaal 79"/>
                <p:cNvSpPr/>
                <p:nvPr/>
              </p:nvSpPr>
              <p:spPr>
                <a:xfrm>
                  <a:off x="7020272" y="2276872"/>
                  <a:ext cx="873101" cy="8730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1" name="Ovaal 80"/>
                <p:cNvSpPr/>
                <p:nvPr/>
              </p:nvSpPr>
              <p:spPr>
                <a:xfrm>
                  <a:off x="5819757" y="3765046"/>
                  <a:ext cx="873101" cy="8730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82" name="Rechte verbindingslijn 81"/>
                <p:cNvCxnSpPr>
                  <a:stCxn id="79" idx="4"/>
                  <a:endCxn id="81" idx="0"/>
                </p:cNvCxnSpPr>
                <p:nvPr/>
              </p:nvCxnSpPr>
              <p:spPr>
                <a:xfrm>
                  <a:off x="5958660" y="2891984"/>
                  <a:ext cx="297648" cy="873062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Rechte verbindingslijn 82"/>
                <p:cNvCxnSpPr>
                  <a:stCxn id="80" idx="4"/>
                  <a:endCxn id="81" idx="7"/>
                </p:cNvCxnSpPr>
                <p:nvPr/>
              </p:nvCxnSpPr>
              <p:spPr>
                <a:xfrm flipH="1">
                  <a:off x="6564995" y="3149934"/>
                  <a:ext cx="891828" cy="742969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Rechte verbindingslijn 83"/>
                <p:cNvCxnSpPr>
                  <a:stCxn id="80" idx="1"/>
                  <a:endCxn id="79" idx="6"/>
                </p:cNvCxnSpPr>
                <p:nvPr/>
              </p:nvCxnSpPr>
              <p:spPr>
                <a:xfrm flipH="1">
                  <a:off x="6395210" y="2404729"/>
                  <a:ext cx="752925" cy="50724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2" name="Groeperen 71"/>
              <p:cNvGrpSpPr/>
              <p:nvPr/>
            </p:nvGrpSpPr>
            <p:grpSpPr>
              <a:xfrm>
                <a:off x="2685847" y="1968355"/>
                <a:ext cx="1274191" cy="1503089"/>
                <a:chOff x="5522109" y="2018922"/>
                <a:chExt cx="2371264" cy="2619186"/>
              </a:xfrm>
            </p:grpSpPr>
            <p:sp>
              <p:nvSpPr>
                <p:cNvPr id="73" name="Ovaal 72"/>
                <p:cNvSpPr/>
                <p:nvPr/>
              </p:nvSpPr>
              <p:spPr>
                <a:xfrm>
                  <a:off x="5522109" y="2018922"/>
                  <a:ext cx="873101" cy="8730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4" name="Ovaal 73"/>
                <p:cNvSpPr/>
                <p:nvPr/>
              </p:nvSpPr>
              <p:spPr>
                <a:xfrm>
                  <a:off x="7020272" y="2276872"/>
                  <a:ext cx="873101" cy="8730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5" name="Ovaal 74"/>
                <p:cNvSpPr/>
                <p:nvPr/>
              </p:nvSpPr>
              <p:spPr>
                <a:xfrm>
                  <a:off x="5819757" y="3765046"/>
                  <a:ext cx="873101" cy="873062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76" name="Rechte verbindingslijn 75"/>
                <p:cNvCxnSpPr>
                  <a:stCxn id="73" idx="4"/>
                  <a:endCxn id="75" idx="0"/>
                </p:cNvCxnSpPr>
                <p:nvPr/>
              </p:nvCxnSpPr>
              <p:spPr>
                <a:xfrm>
                  <a:off x="5958660" y="2891984"/>
                  <a:ext cx="297648" cy="873062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Rechte verbindingslijn 76"/>
                <p:cNvCxnSpPr>
                  <a:stCxn id="74" idx="4"/>
                  <a:endCxn id="75" idx="7"/>
                </p:cNvCxnSpPr>
                <p:nvPr/>
              </p:nvCxnSpPr>
              <p:spPr>
                <a:xfrm flipH="1">
                  <a:off x="6564995" y="3149934"/>
                  <a:ext cx="891828" cy="742969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Rechte verbindingslijn 77"/>
                <p:cNvCxnSpPr>
                  <a:stCxn id="74" idx="1"/>
                  <a:endCxn id="73" idx="6"/>
                </p:cNvCxnSpPr>
                <p:nvPr/>
              </p:nvCxnSpPr>
              <p:spPr>
                <a:xfrm flipH="1">
                  <a:off x="6395210" y="2404729"/>
                  <a:ext cx="752925" cy="50724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09" name="Groeperen 108"/>
          <p:cNvGrpSpPr/>
          <p:nvPr/>
        </p:nvGrpSpPr>
        <p:grpSpPr>
          <a:xfrm>
            <a:off x="716318" y="5211818"/>
            <a:ext cx="4329590" cy="1457542"/>
            <a:chOff x="782558" y="1454308"/>
            <a:chExt cx="7630964" cy="3401303"/>
          </a:xfrm>
        </p:grpSpPr>
        <p:sp>
          <p:nvSpPr>
            <p:cNvPr id="110" name="Pijl links 109"/>
            <p:cNvSpPr/>
            <p:nvPr/>
          </p:nvSpPr>
          <p:spPr>
            <a:xfrm>
              <a:off x="3839661" y="3095401"/>
              <a:ext cx="1160828" cy="714324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11" name="Groeperen 110"/>
            <p:cNvGrpSpPr/>
            <p:nvPr/>
          </p:nvGrpSpPr>
          <p:grpSpPr>
            <a:xfrm>
              <a:off x="5148064" y="1556792"/>
              <a:ext cx="1274191" cy="1503089"/>
              <a:chOff x="5522109" y="2018922"/>
              <a:chExt cx="2371264" cy="2619186"/>
            </a:xfrm>
          </p:grpSpPr>
          <p:sp>
            <p:nvSpPr>
              <p:cNvPr id="153" name="Ovaal 152"/>
              <p:cNvSpPr/>
              <p:nvPr/>
            </p:nvSpPr>
            <p:spPr>
              <a:xfrm>
                <a:off x="5522109" y="2018922"/>
                <a:ext cx="873101" cy="873062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4" name="Ovaal 153"/>
              <p:cNvSpPr/>
              <p:nvPr/>
            </p:nvSpPr>
            <p:spPr>
              <a:xfrm>
                <a:off x="7020272" y="2276872"/>
                <a:ext cx="873101" cy="873062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5" name="Ovaal 154"/>
              <p:cNvSpPr/>
              <p:nvPr/>
            </p:nvSpPr>
            <p:spPr>
              <a:xfrm>
                <a:off x="5819757" y="3765046"/>
                <a:ext cx="873101" cy="873062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56" name="Rechte verbindingslijn 155"/>
              <p:cNvCxnSpPr>
                <a:stCxn id="153" idx="4"/>
                <a:endCxn id="155" idx="0"/>
              </p:cNvCxnSpPr>
              <p:nvPr/>
            </p:nvCxnSpPr>
            <p:spPr>
              <a:xfrm>
                <a:off x="5958660" y="2891984"/>
                <a:ext cx="297648" cy="87306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Rechte verbindingslijn 156"/>
              <p:cNvCxnSpPr>
                <a:stCxn id="154" idx="4"/>
                <a:endCxn id="155" idx="7"/>
              </p:cNvCxnSpPr>
              <p:nvPr/>
            </p:nvCxnSpPr>
            <p:spPr>
              <a:xfrm flipH="1">
                <a:off x="6564995" y="3149934"/>
                <a:ext cx="891828" cy="74296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Rechte verbindingslijn 157"/>
              <p:cNvCxnSpPr>
                <a:stCxn id="154" idx="1"/>
                <a:endCxn id="153" idx="6"/>
              </p:cNvCxnSpPr>
              <p:nvPr/>
            </p:nvCxnSpPr>
            <p:spPr>
              <a:xfrm flipH="1">
                <a:off x="6395210" y="2404729"/>
                <a:ext cx="752925" cy="5072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2" name="Groeperen 111"/>
            <p:cNvGrpSpPr/>
            <p:nvPr/>
          </p:nvGrpSpPr>
          <p:grpSpPr>
            <a:xfrm>
              <a:off x="5777162" y="3352522"/>
              <a:ext cx="1274191" cy="1503089"/>
              <a:chOff x="5522109" y="2018922"/>
              <a:chExt cx="2371264" cy="2619186"/>
            </a:xfrm>
          </p:grpSpPr>
          <p:sp>
            <p:nvSpPr>
              <p:cNvPr id="147" name="Ovaal 146"/>
              <p:cNvSpPr/>
              <p:nvPr/>
            </p:nvSpPr>
            <p:spPr>
              <a:xfrm>
                <a:off x="5522109" y="2018922"/>
                <a:ext cx="873101" cy="873062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8" name="Ovaal 147"/>
              <p:cNvSpPr/>
              <p:nvPr/>
            </p:nvSpPr>
            <p:spPr>
              <a:xfrm>
                <a:off x="7020272" y="2276872"/>
                <a:ext cx="873101" cy="873062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9" name="Ovaal 148"/>
              <p:cNvSpPr/>
              <p:nvPr/>
            </p:nvSpPr>
            <p:spPr>
              <a:xfrm>
                <a:off x="5819757" y="3765046"/>
                <a:ext cx="873101" cy="873062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50" name="Rechte verbindingslijn 149"/>
              <p:cNvCxnSpPr>
                <a:stCxn id="147" idx="4"/>
                <a:endCxn id="149" idx="0"/>
              </p:cNvCxnSpPr>
              <p:nvPr/>
            </p:nvCxnSpPr>
            <p:spPr>
              <a:xfrm>
                <a:off x="5958660" y="2891984"/>
                <a:ext cx="297648" cy="87306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Rechte verbindingslijn 150"/>
              <p:cNvCxnSpPr>
                <a:stCxn id="148" idx="4"/>
                <a:endCxn id="149" idx="7"/>
              </p:cNvCxnSpPr>
              <p:nvPr/>
            </p:nvCxnSpPr>
            <p:spPr>
              <a:xfrm flipH="1">
                <a:off x="6564995" y="3149934"/>
                <a:ext cx="891828" cy="74296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Rechte verbindingslijn 151"/>
              <p:cNvCxnSpPr>
                <a:stCxn id="148" idx="1"/>
                <a:endCxn id="147" idx="6"/>
              </p:cNvCxnSpPr>
              <p:nvPr/>
            </p:nvCxnSpPr>
            <p:spPr>
              <a:xfrm flipH="1">
                <a:off x="6395210" y="2404729"/>
                <a:ext cx="752925" cy="5072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3" name="Groeperen 112"/>
            <p:cNvGrpSpPr/>
            <p:nvPr/>
          </p:nvGrpSpPr>
          <p:grpSpPr>
            <a:xfrm>
              <a:off x="7051353" y="2070839"/>
              <a:ext cx="1274191" cy="1503089"/>
              <a:chOff x="5522109" y="2018922"/>
              <a:chExt cx="2371264" cy="2619186"/>
            </a:xfrm>
          </p:grpSpPr>
          <p:sp>
            <p:nvSpPr>
              <p:cNvPr id="141" name="Ovaal 140"/>
              <p:cNvSpPr/>
              <p:nvPr/>
            </p:nvSpPr>
            <p:spPr>
              <a:xfrm>
                <a:off x="5522109" y="2018922"/>
                <a:ext cx="873101" cy="873062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2" name="Ovaal 141"/>
              <p:cNvSpPr/>
              <p:nvPr/>
            </p:nvSpPr>
            <p:spPr>
              <a:xfrm>
                <a:off x="7020272" y="2276872"/>
                <a:ext cx="873101" cy="873062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3" name="Ovaal 142"/>
              <p:cNvSpPr/>
              <p:nvPr/>
            </p:nvSpPr>
            <p:spPr>
              <a:xfrm>
                <a:off x="5819757" y="3765046"/>
                <a:ext cx="873101" cy="873062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44" name="Rechte verbindingslijn 143"/>
              <p:cNvCxnSpPr>
                <a:stCxn id="141" idx="4"/>
                <a:endCxn id="143" idx="0"/>
              </p:cNvCxnSpPr>
              <p:nvPr/>
            </p:nvCxnSpPr>
            <p:spPr>
              <a:xfrm>
                <a:off x="5958660" y="2891984"/>
                <a:ext cx="297648" cy="87306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Rechte verbindingslijn 144"/>
              <p:cNvCxnSpPr>
                <a:stCxn id="142" idx="4"/>
                <a:endCxn id="143" idx="7"/>
              </p:cNvCxnSpPr>
              <p:nvPr/>
            </p:nvCxnSpPr>
            <p:spPr>
              <a:xfrm flipH="1">
                <a:off x="6564995" y="3149934"/>
                <a:ext cx="891828" cy="74296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Rechte verbindingslijn 145"/>
              <p:cNvCxnSpPr>
                <a:stCxn id="142" idx="1"/>
                <a:endCxn id="141" idx="6"/>
              </p:cNvCxnSpPr>
              <p:nvPr/>
            </p:nvCxnSpPr>
            <p:spPr>
              <a:xfrm flipH="1">
                <a:off x="6395210" y="2404729"/>
                <a:ext cx="752925" cy="5072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4" name="Rechte verbindingslijn 113"/>
            <p:cNvCxnSpPr>
              <a:stCxn id="147" idx="1"/>
              <a:endCxn id="155" idx="5"/>
            </p:cNvCxnSpPr>
            <p:nvPr/>
          </p:nvCxnSpPr>
          <p:spPr>
            <a:xfrm flipH="1" flipV="1">
              <a:off x="5708455" y="2986507"/>
              <a:ext cx="137414" cy="43938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Rechte verbindingslijn 114"/>
            <p:cNvCxnSpPr>
              <a:stCxn id="148" idx="0"/>
              <a:endCxn id="143" idx="2"/>
            </p:cNvCxnSpPr>
            <p:nvPr/>
          </p:nvCxnSpPr>
          <p:spPr>
            <a:xfrm flipV="1">
              <a:off x="6816774" y="3323413"/>
              <a:ext cx="394519" cy="17714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Rechte verbindingslijn 115"/>
            <p:cNvCxnSpPr>
              <a:stCxn id="141" idx="0"/>
              <a:endCxn id="154" idx="5"/>
            </p:cNvCxnSpPr>
            <p:nvPr/>
          </p:nvCxnSpPr>
          <p:spPr>
            <a:xfrm flipH="1">
              <a:off x="6353548" y="2070839"/>
              <a:ext cx="932384" cy="6164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Rechte verbindingslijn 116"/>
            <p:cNvCxnSpPr>
              <a:stCxn id="143" idx="1"/>
              <a:endCxn id="155" idx="6"/>
            </p:cNvCxnSpPr>
            <p:nvPr/>
          </p:nvCxnSpPr>
          <p:spPr>
            <a:xfrm flipH="1" flipV="1">
              <a:off x="5777162" y="2809366"/>
              <a:ext cx="1502838" cy="33690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8" name="Groeperen 117"/>
            <p:cNvGrpSpPr/>
            <p:nvPr/>
          </p:nvGrpSpPr>
          <p:grpSpPr>
            <a:xfrm>
              <a:off x="782558" y="1454308"/>
              <a:ext cx="1274191" cy="1503089"/>
              <a:chOff x="5522109" y="2018922"/>
              <a:chExt cx="2371264" cy="2619186"/>
            </a:xfrm>
          </p:grpSpPr>
          <p:sp>
            <p:nvSpPr>
              <p:cNvPr id="135" name="Ovaal 134"/>
              <p:cNvSpPr/>
              <p:nvPr/>
            </p:nvSpPr>
            <p:spPr>
              <a:xfrm>
                <a:off x="5522109" y="2018922"/>
                <a:ext cx="873101" cy="873062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6" name="Ovaal 135"/>
              <p:cNvSpPr/>
              <p:nvPr/>
            </p:nvSpPr>
            <p:spPr>
              <a:xfrm>
                <a:off x="7020272" y="2276872"/>
                <a:ext cx="873101" cy="873062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7" name="Ovaal 136"/>
              <p:cNvSpPr/>
              <p:nvPr/>
            </p:nvSpPr>
            <p:spPr>
              <a:xfrm>
                <a:off x="5819757" y="3765046"/>
                <a:ext cx="873101" cy="873062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8" name="Rechte verbindingslijn 137"/>
              <p:cNvCxnSpPr>
                <a:stCxn id="135" idx="4"/>
                <a:endCxn id="137" idx="0"/>
              </p:cNvCxnSpPr>
              <p:nvPr/>
            </p:nvCxnSpPr>
            <p:spPr>
              <a:xfrm>
                <a:off x="5958660" y="2891984"/>
                <a:ext cx="297648" cy="87306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Rechte verbindingslijn 138"/>
              <p:cNvCxnSpPr>
                <a:stCxn id="136" idx="4"/>
                <a:endCxn id="137" idx="7"/>
              </p:cNvCxnSpPr>
              <p:nvPr/>
            </p:nvCxnSpPr>
            <p:spPr>
              <a:xfrm flipH="1">
                <a:off x="6564995" y="3149934"/>
                <a:ext cx="891828" cy="74296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Rechte verbindingslijn 139"/>
              <p:cNvCxnSpPr>
                <a:stCxn id="136" idx="1"/>
                <a:endCxn id="135" idx="6"/>
              </p:cNvCxnSpPr>
              <p:nvPr/>
            </p:nvCxnSpPr>
            <p:spPr>
              <a:xfrm flipH="1">
                <a:off x="6395210" y="2404729"/>
                <a:ext cx="752925" cy="5072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9" name="Groeperen 118"/>
            <p:cNvGrpSpPr/>
            <p:nvPr/>
          </p:nvGrpSpPr>
          <p:grpSpPr>
            <a:xfrm>
              <a:off x="1411656" y="3250038"/>
              <a:ext cx="1274191" cy="1503089"/>
              <a:chOff x="5522109" y="2018922"/>
              <a:chExt cx="2371264" cy="2619186"/>
            </a:xfrm>
          </p:grpSpPr>
          <p:sp>
            <p:nvSpPr>
              <p:cNvPr id="129" name="Ovaal 128"/>
              <p:cNvSpPr/>
              <p:nvPr/>
            </p:nvSpPr>
            <p:spPr>
              <a:xfrm>
                <a:off x="5522109" y="2018922"/>
                <a:ext cx="873101" cy="873062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0" name="Ovaal 129"/>
              <p:cNvSpPr/>
              <p:nvPr/>
            </p:nvSpPr>
            <p:spPr>
              <a:xfrm>
                <a:off x="7020272" y="2276872"/>
                <a:ext cx="873101" cy="873062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1" name="Ovaal 130"/>
              <p:cNvSpPr/>
              <p:nvPr/>
            </p:nvSpPr>
            <p:spPr>
              <a:xfrm>
                <a:off x="5819757" y="3765046"/>
                <a:ext cx="873101" cy="873062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2" name="Rechte verbindingslijn 131"/>
              <p:cNvCxnSpPr>
                <a:stCxn id="129" idx="4"/>
                <a:endCxn id="131" idx="0"/>
              </p:cNvCxnSpPr>
              <p:nvPr/>
            </p:nvCxnSpPr>
            <p:spPr>
              <a:xfrm>
                <a:off x="5958660" y="2891984"/>
                <a:ext cx="297648" cy="87306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Rechte verbindingslijn 132"/>
              <p:cNvCxnSpPr>
                <a:stCxn id="130" idx="4"/>
                <a:endCxn id="131" idx="7"/>
              </p:cNvCxnSpPr>
              <p:nvPr/>
            </p:nvCxnSpPr>
            <p:spPr>
              <a:xfrm flipH="1">
                <a:off x="6564995" y="3149934"/>
                <a:ext cx="891828" cy="74296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Rechte verbindingslijn 133"/>
              <p:cNvCxnSpPr>
                <a:stCxn id="130" idx="1"/>
                <a:endCxn id="129" idx="6"/>
              </p:cNvCxnSpPr>
              <p:nvPr/>
            </p:nvCxnSpPr>
            <p:spPr>
              <a:xfrm flipH="1">
                <a:off x="6395210" y="2404729"/>
                <a:ext cx="752925" cy="5072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0" name="Groeperen 119"/>
            <p:cNvGrpSpPr/>
            <p:nvPr/>
          </p:nvGrpSpPr>
          <p:grpSpPr>
            <a:xfrm>
              <a:off x="2685847" y="1968355"/>
              <a:ext cx="1274191" cy="1503089"/>
              <a:chOff x="5522109" y="2018922"/>
              <a:chExt cx="2371264" cy="2619186"/>
            </a:xfrm>
          </p:grpSpPr>
          <p:sp>
            <p:nvSpPr>
              <p:cNvPr id="123" name="Ovaal 122"/>
              <p:cNvSpPr/>
              <p:nvPr/>
            </p:nvSpPr>
            <p:spPr>
              <a:xfrm>
                <a:off x="5522109" y="2018922"/>
                <a:ext cx="873101" cy="873062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" name="Ovaal 123"/>
              <p:cNvSpPr/>
              <p:nvPr/>
            </p:nvSpPr>
            <p:spPr>
              <a:xfrm>
                <a:off x="7020272" y="2276872"/>
                <a:ext cx="873101" cy="873062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5" name="Ovaal 124"/>
              <p:cNvSpPr/>
              <p:nvPr/>
            </p:nvSpPr>
            <p:spPr>
              <a:xfrm>
                <a:off x="5819757" y="3765046"/>
                <a:ext cx="873101" cy="873062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26" name="Rechte verbindingslijn 125"/>
              <p:cNvCxnSpPr>
                <a:stCxn id="123" idx="4"/>
                <a:endCxn id="125" idx="0"/>
              </p:cNvCxnSpPr>
              <p:nvPr/>
            </p:nvCxnSpPr>
            <p:spPr>
              <a:xfrm>
                <a:off x="5958660" y="2891984"/>
                <a:ext cx="297648" cy="87306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Rechte verbindingslijn 126"/>
              <p:cNvCxnSpPr>
                <a:stCxn id="124" idx="4"/>
                <a:endCxn id="125" idx="7"/>
              </p:cNvCxnSpPr>
              <p:nvPr/>
            </p:nvCxnSpPr>
            <p:spPr>
              <a:xfrm flipH="1">
                <a:off x="6564995" y="3149934"/>
                <a:ext cx="891828" cy="74296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Rechte verbindingslijn 127"/>
              <p:cNvCxnSpPr>
                <a:stCxn id="124" idx="1"/>
                <a:endCxn id="123" idx="6"/>
              </p:cNvCxnSpPr>
              <p:nvPr/>
            </p:nvCxnSpPr>
            <p:spPr>
              <a:xfrm flipH="1">
                <a:off x="6395210" y="2404729"/>
                <a:ext cx="752925" cy="5072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1" name="Vrije vorm 120"/>
            <p:cNvSpPr/>
            <p:nvPr/>
          </p:nvSpPr>
          <p:spPr>
            <a:xfrm>
              <a:off x="6651719" y="1527858"/>
              <a:ext cx="1761803" cy="2510843"/>
            </a:xfrm>
            <a:custGeom>
              <a:avLst/>
              <a:gdLst>
                <a:gd name="connsiteX0" fmla="*/ 729956 w 1761803"/>
                <a:gd name="connsiteY0" fmla="*/ 0 h 2510843"/>
                <a:gd name="connsiteX1" fmla="*/ 640661 w 1761803"/>
                <a:gd name="connsiteY1" fmla="*/ 9921 h 2510843"/>
                <a:gd name="connsiteX2" fmla="*/ 610896 w 1761803"/>
                <a:gd name="connsiteY2" fmla="*/ 29764 h 2510843"/>
                <a:gd name="connsiteX3" fmla="*/ 571210 w 1761803"/>
                <a:gd name="connsiteY3" fmla="*/ 39685 h 2510843"/>
                <a:gd name="connsiteX4" fmla="*/ 511680 w 1761803"/>
                <a:gd name="connsiteY4" fmla="*/ 69448 h 2510843"/>
                <a:gd name="connsiteX5" fmla="*/ 481916 w 1761803"/>
                <a:gd name="connsiteY5" fmla="*/ 89291 h 2510843"/>
                <a:gd name="connsiteX6" fmla="*/ 432308 w 1761803"/>
                <a:gd name="connsiteY6" fmla="*/ 99212 h 2510843"/>
                <a:gd name="connsiteX7" fmla="*/ 402543 w 1761803"/>
                <a:gd name="connsiteY7" fmla="*/ 119054 h 2510843"/>
                <a:gd name="connsiteX8" fmla="*/ 343013 w 1761803"/>
                <a:gd name="connsiteY8" fmla="*/ 138896 h 2510843"/>
                <a:gd name="connsiteX9" fmla="*/ 313248 w 1761803"/>
                <a:gd name="connsiteY9" fmla="*/ 168660 h 2510843"/>
                <a:gd name="connsiteX10" fmla="*/ 283483 w 1761803"/>
                <a:gd name="connsiteY10" fmla="*/ 317477 h 2510843"/>
                <a:gd name="connsiteX11" fmla="*/ 273562 w 1761803"/>
                <a:gd name="connsiteY11" fmla="*/ 377004 h 2510843"/>
                <a:gd name="connsiteX12" fmla="*/ 233875 w 1761803"/>
                <a:gd name="connsiteY12" fmla="*/ 466295 h 2510843"/>
                <a:gd name="connsiteX13" fmla="*/ 184267 w 1761803"/>
                <a:gd name="connsiteY13" fmla="*/ 585349 h 2510843"/>
                <a:gd name="connsiteX14" fmla="*/ 144581 w 1761803"/>
                <a:gd name="connsiteY14" fmla="*/ 654797 h 2510843"/>
                <a:gd name="connsiteX15" fmla="*/ 134659 w 1761803"/>
                <a:gd name="connsiteY15" fmla="*/ 684560 h 2510843"/>
                <a:gd name="connsiteX16" fmla="*/ 104895 w 1761803"/>
                <a:gd name="connsiteY16" fmla="*/ 724245 h 2510843"/>
                <a:gd name="connsiteX17" fmla="*/ 94973 w 1761803"/>
                <a:gd name="connsiteY17" fmla="*/ 754008 h 2510843"/>
                <a:gd name="connsiteX18" fmla="*/ 55287 w 1761803"/>
                <a:gd name="connsiteY18" fmla="*/ 813535 h 2510843"/>
                <a:gd name="connsiteX19" fmla="*/ 25522 w 1761803"/>
                <a:gd name="connsiteY19" fmla="*/ 873062 h 2510843"/>
                <a:gd name="connsiteX20" fmla="*/ 15600 w 1761803"/>
                <a:gd name="connsiteY20" fmla="*/ 902826 h 2510843"/>
                <a:gd name="connsiteX21" fmla="*/ 25522 w 1761803"/>
                <a:gd name="connsiteY21" fmla="*/ 1299672 h 2510843"/>
                <a:gd name="connsiteX22" fmla="*/ 55287 w 1761803"/>
                <a:gd name="connsiteY22" fmla="*/ 1388962 h 2510843"/>
                <a:gd name="connsiteX23" fmla="*/ 75130 w 1761803"/>
                <a:gd name="connsiteY23" fmla="*/ 1448489 h 2510843"/>
                <a:gd name="connsiteX24" fmla="*/ 94973 w 1761803"/>
                <a:gd name="connsiteY24" fmla="*/ 1478253 h 2510843"/>
                <a:gd name="connsiteX25" fmla="*/ 124738 w 1761803"/>
                <a:gd name="connsiteY25" fmla="*/ 1537780 h 2510843"/>
                <a:gd name="connsiteX26" fmla="*/ 154503 w 1761803"/>
                <a:gd name="connsiteY26" fmla="*/ 1547701 h 2510843"/>
                <a:gd name="connsiteX27" fmla="*/ 164424 w 1761803"/>
                <a:gd name="connsiteY27" fmla="*/ 1577464 h 2510843"/>
                <a:gd name="connsiteX28" fmla="*/ 184267 w 1761803"/>
                <a:gd name="connsiteY28" fmla="*/ 1597307 h 2510843"/>
                <a:gd name="connsiteX29" fmla="*/ 214032 w 1761803"/>
                <a:gd name="connsiteY29" fmla="*/ 1636991 h 2510843"/>
                <a:gd name="connsiteX30" fmla="*/ 233875 w 1761803"/>
                <a:gd name="connsiteY30" fmla="*/ 1656834 h 2510843"/>
                <a:gd name="connsiteX31" fmla="*/ 253719 w 1761803"/>
                <a:gd name="connsiteY31" fmla="*/ 1696518 h 2510843"/>
                <a:gd name="connsiteX32" fmla="*/ 273562 w 1761803"/>
                <a:gd name="connsiteY32" fmla="*/ 1756045 h 2510843"/>
                <a:gd name="connsiteX33" fmla="*/ 293405 w 1761803"/>
                <a:gd name="connsiteY33" fmla="*/ 1785809 h 2510843"/>
                <a:gd name="connsiteX34" fmla="*/ 333092 w 1761803"/>
                <a:gd name="connsiteY34" fmla="*/ 1805651 h 2510843"/>
                <a:gd name="connsiteX35" fmla="*/ 412464 w 1761803"/>
                <a:gd name="connsiteY35" fmla="*/ 1894941 h 2510843"/>
                <a:gd name="connsiteX36" fmla="*/ 422386 w 1761803"/>
                <a:gd name="connsiteY36" fmla="*/ 1934626 h 2510843"/>
                <a:gd name="connsiteX37" fmla="*/ 471994 w 1761803"/>
                <a:gd name="connsiteY37" fmla="*/ 1984232 h 2510843"/>
                <a:gd name="connsiteX38" fmla="*/ 511680 w 1761803"/>
                <a:gd name="connsiteY38" fmla="*/ 2013995 h 2510843"/>
                <a:gd name="connsiteX39" fmla="*/ 581132 w 1761803"/>
                <a:gd name="connsiteY39" fmla="*/ 2093364 h 2510843"/>
                <a:gd name="connsiteX40" fmla="*/ 620818 w 1761803"/>
                <a:gd name="connsiteY40" fmla="*/ 2152891 h 2510843"/>
                <a:gd name="connsiteX41" fmla="*/ 710113 w 1761803"/>
                <a:gd name="connsiteY41" fmla="*/ 2242182 h 2510843"/>
                <a:gd name="connsiteX42" fmla="*/ 769642 w 1761803"/>
                <a:gd name="connsiteY42" fmla="*/ 2291788 h 2510843"/>
                <a:gd name="connsiteX43" fmla="*/ 799407 w 1761803"/>
                <a:gd name="connsiteY43" fmla="*/ 2301709 h 2510843"/>
                <a:gd name="connsiteX44" fmla="*/ 898623 w 1761803"/>
                <a:gd name="connsiteY44" fmla="*/ 2351315 h 2510843"/>
                <a:gd name="connsiteX45" fmla="*/ 938309 w 1761803"/>
                <a:gd name="connsiteY45" fmla="*/ 2381078 h 2510843"/>
                <a:gd name="connsiteX46" fmla="*/ 968074 w 1761803"/>
                <a:gd name="connsiteY46" fmla="*/ 2390999 h 2510843"/>
                <a:gd name="connsiteX47" fmla="*/ 1007761 w 1761803"/>
                <a:gd name="connsiteY47" fmla="*/ 2410841 h 2510843"/>
                <a:gd name="connsiteX48" fmla="*/ 1037526 w 1761803"/>
                <a:gd name="connsiteY48" fmla="*/ 2420763 h 2510843"/>
                <a:gd name="connsiteX49" fmla="*/ 1116898 w 1761803"/>
                <a:gd name="connsiteY49" fmla="*/ 2460447 h 2510843"/>
                <a:gd name="connsiteX50" fmla="*/ 1146663 w 1761803"/>
                <a:gd name="connsiteY50" fmla="*/ 2470368 h 2510843"/>
                <a:gd name="connsiteX51" fmla="*/ 1384782 w 1761803"/>
                <a:gd name="connsiteY51" fmla="*/ 2480290 h 2510843"/>
                <a:gd name="connsiteX52" fmla="*/ 1622900 w 1761803"/>
                <a:gd name="connsiteY52" fmla="*/ 2510053 h 2510843"/>
                <a:gd name="connsiteX53" fmla="*/ 1761803 w 1761803"/>
                <a:gd name="connsiteY53" fmla="*/ 2510053 h 2510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761803" h="2510843">
                  <a:moveTo>
                    <a:pt x="729956" y="0"/>
                  </a:moveTo>
                  <a:cubicBezTo>
                    <a:pt x="700191" y="3307"/>
                    <a:pt x="669715" y="2658"/>
                    <a:pt x="640661" y="9921"/>
                  </a:cubicBezTo>
                  <a:cubicBezTo>
                    <a:pt x="629093" y="12813"/>
                    <a:pt x="621856" y="25067"/>
                    <a:pt x="610896" y="29764"/>
                  </a:cubicBezTo>
                  <a:cubicBezTo>
                    <a:pt x="598363" y="35135"/>
                    <a:pt x="583871" y="34621"/>
                    <a:pt x="571210" y="39685"/>
                  </a:cubicBezTo>
                  <a:cubicBezTo>
                    <a:pt x="550611" y="47924"/>
                    <a:pt x="531074" y="58674"/>
                    <a:pt x="511680" y="69448"/>
                  </a:cubicBezTo>
                  <a:cubicBezTo>
                    <a:pt x="501256" y="75239"/>
                    <a:pt x="493081" y="85104"/>
                    <a:pt x="481916" y="89291"/>
                  </a:cubicBezTo>
                  <a:cubicBezTo>
                    <a:pt x="466126" y="95212"/>
                    <a:pt x="448844" y="95905"/>
                    <a:pt x="432308" y="99212"/>
                  </a:cubicBezTo>
                  <a:cubicBezTo>
                    <a:pt x="422386" y="105826"/>
                    <a:pt x="413440" y="114211"/>
                    <a:pt x="402543" y="119054"/>
                  </a:cubicBezTo>
                  <a:cubicBezTo>
                    <a:pt x="383429" y="127549"/>
                    <a:pt x="361298" y="128738"/>
                    <a:pt x="343013" y="138896"/>
                  </a:cubicBezTo>
                  <a:cubicBezTo>
                    <a:pt x="330747" y="145710"/>
                    <a:pt x="323170" y="158739"/>
                    <a:pt x="313248" y="168660"/>
                  </a:cubicBezTo>
                  <a:cubicBezTo>
                    <a:pt x="293219" y="308865"/>
                    <a:pt x="316289" y="164389"/>
                    <a:pt x="283483" y="317477"/>
                  </a:cubicBezTo>
                  <a:cubicBezTo>
                    <a:pt x="279268" y="337146"/>
                    <a:pt x="278855" y="357597"/>
                    <a:pt x="273562" y="377004"/>
                  </a:cubicBezTo>
                  <a:cubicBezTo>
                    <a:pt x="257100" y="437363"/>
                    <a:pt x="254314" y="413156"/>
                    <a:pt x="233875" y="466295"/>
                  </a:cubicBezTo>
                  <a:cubicBezTo>
                    <a:pt x="188144" y="585190"/>
                    <a:pt x="226150" y="522529"/>
                    <a:pt x="184267" y="585349"/>
                  </a:cubicBezTo>
                  <a:cubicBezTo>
                    <a:pt x="163285" y="669276"/>
                    <a:pt x="191868" y="583871"/>
                    <a:pt x="144581" y="654797"/>
                  </a:cubicBezTo>
                  <a:cubicBezTo>
                    <a:pt x="138780" y="663498"/>
                    <a:pt x="139848" y="675480"/>
                    <a:pt x="134659" y="684560"/>
                  </a:cubicBezTo>
                  <a:cubicBezTo>
                    <a:pt x="126455" y="698917"/>
                    <a:pt x="114816" y="711017"/>
                    <a:pt x="104895" y="724245"/>
                  </a:cubicBezTo>
                  <a:cubicBezTo>
                    <a:pt x="101588" y="734166"/>
                    <a:pt x="100052" y="744866"/>
                    <a:pt x="94973" y="754008"/>
                  </a:cubicBezTo>
                  <a:cubicBezTo>
                    <a:pt x="83391" y="774854"/>
                    <a:pt x="62829" y="790911"/>
                    <a:pt x="55287" y="813535"/>
                  </a:cubicBezTo>
                  <a:cubicBezTo>
                    <a:pt x="30348" y="888348"/>
                    <a:pt x="63989" y="796132"/>
                    <a:pt x="25522" y="873062"/>
                  </a:cubicBezTo>
                  <a:cubicBezTo>
                    <a:pt x="20845" y="882416"/>
                    <a:pt x="18907" y="892905"/>
                    <a:pt x="15600" y="902826"/>
                  </a:cubicBezTo>
                  <a:cubicBezTo>
                    <a:pt x="-12202" y="1069636"/>
                    <a:pt x="935" y="963650"/>
                    <a:pt x="25522" y="1299672"/>
                  </a:cubicBezTo>
                  <a:cubicBezTo>
                    <a:pt x="30848" y="1372463"/>
                    <a:pt x="21274" y="1354952"/>
                    <a:pt x="55287" y="1388962"/>
                  </a:cubicBezTo>
                  <a:cubicBezTo>
                    <a:pt x="61901" y="1408804"/>
                    <a:pt x="63528" y="1431086"/>
                    <a:pt x="75130" y="1448489"/>
                  </a:cubicBezTo>
                  <a:cubicBezTo>
                    <a:pt x="81744" y="1458410"/>
                    <a:pt x="89640" y="1467588"/>
                    <a:pt x="94973" y="1478253"/>
                  </a:cubicBezTo>
                  <a:cubicBezTo>
                    <a:pt x="106955" y="1502216"/>
                    <a:pt x="101045" y="1518826"/>
                    <a:pt x="124738" y="1537780"/>
                  </a:cubicBezTo>
                  <a:cubicBezTo>
                    <a:pt x="132905" y="1544313"/>
                    <a:pt x="144581" y="1544394"/>
                    <a:pt x="154503" y="1547701"/>
                  </a:cubicBezTo>
                  <a:cubicBezTo>
                    <a:pt x="157810" y="1557622"/>
                    <a:pt x="159044" y="1568497"/>
                    <a:pt x="164424" y="1577464"/>
                  </a:cubicBezTo>
                  <a:cubicBezTo>
                    <a:pt x="169237" y="1585485"/>
                    <a:pt x="178279" y="1590121"/>
                    <a:pt x="184267" y="1597307"/>
                  </a:cubicBezTo>
                  <a:cubicBezTo>
                    <a:pt x="194853" y="1610010"/>
                    <a:pt x="203446" y="1624288"/>
                    <a:pt x="214032" y="1636991"/>
                  </a:cubicBezTo>
                  <a:cubicBezTo>
                    <a:pt x="220020" y="1644177"/>
                    <a:pt x="228686" y="1649051"/>
                    <a:pt x="233875" y="1656834"/>
                  </a:cubicBezTo>
                  <a:cubicBezTo>
                    <a:pt x="242079" y="1669140"/>
                    <a:pt x="248226" y="1682786"/>
                    <a:pt x="253719" y="1696518"/>
                  </a:cubicBezTo>
                  <a:cubicBezTo>
                    <a:pt x="261487" y="1715938"/>
                    <a:pt x="261960" y="1738642"/>
                    <a:pt x="273562" y="1756045"/>
                  </a:cubicBezTo>
                  <a:cubicBezTo>
                    <a:pt x="280176" y="1765966"/>
                    <a:pt x="284245" y="1778176"/>
                    <a:pt x="293405" y="1785809"/>
                  </a:cubicBezTo>
                  <a:cubicBezTo>
                    <a:pt x="304767" y="1795277"/>
                    <a:pt x="319863" y="1799037"/>
                    <a:pt x="333092" y="1805651"/>
                  </a:cubicBezTo>
                  <a:cubicBezTo>
                    <a:pt x="394392" y="1866949"/>
                    <a:pt x="368669" y="1836549"/>
                    <a:pt x="412464" y="1894941"/>
                  </a:cubicBezTo>
                  <a:cubicBezTo>
                    <a:pt x="415771" y="1908169"/>
                    <a:pt x="417014" y="1922093"/>
                    <a:pt x="422386" y="1934626"/>
                  </a:cubicBezTo>
                  <a:cubicBezTo>
                    <a:pt x="436393" y="1967306"/>
                    <a:pt x="444759" y="1964779"/>
                    <a:pt x="471994" y="1984232"/>
                  </a:cubicBezTo>
                  <a:cubicBezTo>
                    <a:pt x="485450" y="1993843"/>
                    <a:pt x="499235" y="2003107"/>
                    <a:pt x="511680" y="2013995"/>
                  </a:cubicBezTo>
                  <a:cubicBezTo>
                    <a:pt x="543477" y="2041816"/>
                    <a:pt x="557450" y="2059534"/>
                    <a:pt x="581132" y="2093364"/>
                  </a:cubicBezTo>
                  <a:cubicBezTo>
                    <a:pt x="594808" y="2112901"/>
                    <a:pt x="606509" y="2133813"/>
                    <a:pt x="620818" y="2152891"/>
                  </a:cubicBezTo>
                  <a:cubicBezTo>
                    <a:pt x="686623" y="2240628"/>
                    <a:pt x="648974" y="2221804"/>
                    <a:pt x="710113" y="2242182"/>
                  </a:cubicBezTo>
                  <a:cubicBezTo>
                    <a:pt x="732055" y="2264123"/>
                    <a:pt x="742017" y="2277976"/>
                    <a:pt x="769642" y="2291788"/>
                  </a:cubicBezTo>
                  <a:cubicBezTo>
                    <a:pt x="778996" y="2296465"/>
                    <a:pt x="790265" y="2296630"/>
                    <a:pt x="799407" y="2301709"/>
                  </a:cubicBezTo>
                  <a:cubicBezTo>
                    <a:pt x="896058" y="2355401"/>
                    <a:pt x="821063" y="2331924"/>
                    <a:pt x="898623" y="2351315"/>
                  </a:cubicBezTo>
                  <a:cubicBezTo>
                    <a:pt x="911852" y="2361236"/>
                    <a:pt x="923952" y="2372874"/>
                    <a:pt x="938309" y="2381078"/>
                  </a:cubicBezTo>
                  <a:cubicBezTo>
                    <a:pt x="947389" y="2386267"/>
                    <a:pt x="958461" y="2386880"/>
                    <a:pt x="968074" y="2390999"/>
                  </a:cubicBezTo>
                  <a:cubicBezTo>
                    <a:pt x="981669" y="2396825"/>
                    <a:pt x="994167" y="2405015"/>
                    <a:pt x="1007761" y="2410841"/>
                  </a:cubicBezTo>
                  <a:cubicBezTo>
                    <a:pt x="1017374" y="2414961"/>
                    <a:pt x="1028172" y="2416086"/>
                    <a:pt x="1037526" y="2420763"/>
                  </a:cubicBezTo>
                  <a:cubicBezTo>
                    <a:pt x="1133416" y="2468707"/>
                    <a:pt x="979585" y="2408958"/>
                    <a:pt x="1116898" y="2460447"/>
                  </a:cubicBezTo>
                  <a:cubicBezTo>
                    <a:pt x="1126690" y="2464119"/>
                    <a:pt x="1136233" y="2469595"/>
                    <a:pt x="1146663" y="2470368"/>
                  </a:cubicBezTo>
                  <a:cubicBezTo>
                    <a:pt x="1225888" y="2476236"/>
                    <a:pt x="1305409" y="2476983"/>
                    <a:pt x="1384782" y="2480290"/>
                  </a:cubicBezTo>
                  <a:cubicBezTo>
                    <a:pt x="1486846" y="2497300"/>
                    <a:pt x="1519450" y="2506074"/>
                    <a:pt x="1622900" y="2510053"/>
                  </a:cubicBezTo>
                  <a:cubicBezTo>
                    <a:pt x="1669167" y="2511832"/>
                    <a:pt x="1715502" y="2510053"/>
                    <a:pt x="1761803" y="2510053"/>
                  </a:cubicBez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2" name="Vrije vorm 121"/>
            <p:cNvSpPr/>
            <p:nvPr/>
          </p:nvSpPr>
          <p:spPr>
            <a:xfrm>
              <a:off x="4970725" y="3135086"/>
              <a:ext cx="1875183" cy="408022"/>
            </a:xfrm>
            <a:custGeom>
              <a:avLst/>
              <a:gdLst>
                <a:gd name="connsiteX0" fmla="*/ 1875183 w 1875183"/>
                <a:gd name="connsiteY0" fmla="*/ 29763 h 408022"/>
                <a:gd name="connsiteX1" fmla="*/ 1775967 w 1875183"/>
                <a:gd name="connsiteY1" fmla="*/ 69448 h 408022"/>
                <a:gd name="connsiteX2" fmla="*/ 1716437 w 1875183"/>
                <a:gd name="connsiteY2" fmla="*/ 89290 h 408022"/>
                <a:gd name="connsiteX3" fmla="*/ 1557692 w 1875183"/>
                <a:gd name="connsiteY3" fmla="*/ 79369 h 408022"/>
                <a:gd name="connsiteX4" fmla="*/ 1220357 w 1875183"/>
                <a:gd name="connsiteY4" fmla="*/ 69448 h 408022"/>
                <a:gd name="connsiteX5" fmla="*/ 1190592 w 1875183"/>
                <a:gd name="connsiteY5" fmla="*/ 59527 h 408022"/>
                <a:gd name="connsiteX6" fmla="*/ 1131063 w 1875183"/>
                <a:gd name="connsiteY6" fmla="*/ 49606 h 408022"/>
                <a:gd name="connsiteX7" fmla="*/ 1111219 w 1875183"/>
                <a:gd name="connsiteY7" fmla="*/ 29763 h 408022"/>
                <a:gd name="connsiteX8" fmla="*/ 1031847 w 1875183"/>
                <a:gd name="connsiteY8" fmla="*/ 0 h 408022"/>
                <a:gd name="connsiteX9" fmla="*/ 833414 w 1875183"/>
                <a:gd name="connsiteY9" fmla="*/ 9921 h 408022"/>
                <a:gd name="connsiteX10" fmla="*/ 734198 w 1875183"/>
                <a:gd name="connsiteY10" fmla="*/ 39684 h 408022"/>
                <a:gd name="connsiteX11" fmla="*/ 674669 w 1875183"/>
                <a:gd name="connsiteY11" fmla="*/ 49606 h 408022"/>
                <a:gd name="connsiteX12" fmla="*/ 615139 w 1875183"/>
                <a:gd name="connsiteY12" fmla="*/ 89290 h 408022"/>
                <a:gd name="connsiteX13" fmla="*/ 575453 w 1875183"/>
                <a:gd name="connsiteY13" fmla="*/ 119054 h 408022"/>
                <a:gd name="connsiteX14" fmla="*/ 525845 w 1875183"/>
                <a:gd name="connsiteY14" fmla="*/ 128975 h 408022"/>
                <a:gd name="connsiteX15" fmla="*/ 506001 w 1875183"/>
                <a:gd name="connsiteY15" fmla="*/ 148817 h 408022"/>
                <a:gd name="connsiteX16" fmla="*/ 436550 w 1875183"/>
                <a:gd name="connsiteY16" fmla="*/ 188502 h 408022"/>
                <a:gd name="connsiteX17" fmla="*/ 406785 w 1875183"/>
                <a:gd name="connsiteY17" fmla="*/ 208344 h 408022"/>
                <a:gd name="connsiteX18" fmla="*/ 347256 w 1875183"/>
                <a:gd name="connsiteY18" fmla="*/ 287713 h 408022"/>
                <a:gd name="connsiteX19" fmla="*/ 327413 w 1875183"/>
                <a:gd name="connsiteY19" fmla="*/ 307556 h 408022"/>
                <a:gd name="connsiteX20" fmla="*/ 238118 w 1875183"/>
                <a:gd name="connsiteY20" fmla="*/ 347240 h 408022"/>
                <a:gd name="connsiteX21" fmla="*/ 218275 w 1875183"/>
                <a:gd name="connsiteY21" fmla="*/ 377004 h 408022"/>
                <a:gd name="connsiteX22" fmla="*/ 208353 w 1875183"/>
                <a:gd name="connsiteY22" fmla="*/ 406767 h 408022"/>
                <a:gd name="connsiteX23" fmla="*/ 168667 w 1875183"/>
                <a:gd name="connsiteY23" fmla="*/ 396846 h 408022"/>
                <a:gd name="connsiteX24" fmla="*/ 148824 w 1875183"/>
                <a:gd name="connsiteY24" fmla="*/ 367083 h 408022"/>
                <a:gd name="connsiteX25" fmla="*/ 128980 w 1875183"/>
                <a:gd name="connsiteY25" fmla="*/ 347240 h 408022"/>
                <a:gd name="connsiteX26" fmla="*/ 99216 w 1875183"/>
                <a:gd name="connsiteY26" fmla="*/ 267871 h 408022"/>
                <a:gd name="connsiteX27" fmla="*/ 79372 w 1875183"/>
                <a:gd name="connsiteY27" fmla="*/ 178581 h 408022"/>
                <a:gd name="connsiteX28" fmla="*/ 59529 w 1875183"/>
                <a:gd name="connsiteY28" fmla="*/ 158738 h 408022"/>
                <a:gd name="connsiteX29" fmla="*/ 29764 w 1875183"/>
                <a:gd name="connsiteY29" fmla="*/ 109132 h 408022"/>
                <a:gd name="connsiteX30" fmla="*/ 0 w 1875183"/>
                <a:gd name="connsiteY30" fmla="*/ 69448 h 408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875183" h="408022">
                  <a:moveTo>
                    <a:pt x="1875183" y="29763"/>
                  </a:moveTo>
                  <a:cubicBezTo>
                    <a:pt x="1842111" y="42991"/>
                    <a:pt x="1809759" y="58185"/>
                    <a:pt x="1775967" y="69448"/>
                  </a:cubicBezTo>
                  <a:lnTo>
                    <a:pt x="1716437" y="89290"/>
                  </a:lnTo>
                  <a:cubicBezTo>
                    <a:pt x="1663522" y="85983"/>
                    <a:pt x="1610668" y="81488"/>
                    <a:pt x="1557692" y="79369"/>
                  </a:cubicBezTo>
                  <a:cubicBezTo>
                    <a:pt x="1445288" y="74873"/>
                    <a:pt x="1332687" y="75519"/>
                    <a:pt x="1220357" y="69448"/>
                  </a:cubicBezTo>
                  <a:cubicBezTo>
                    <a:pt x="1209914" y="68884"/>
                    <a:pt x="1200801" y="61796"/>
                    <a:pt x="1190592" y="59527"/>
                  </a:cubicBezTo>
                  <a:cubicBezTo>
                    <a:pt x="1170954" y="55163"/>
                    <a:pt x="1150906" y="52913"/>
                    <a:pt x="1131063" y="49606"/>
                  </a:cubicBezTo>
                  <a:cubicBezTo>
                    <a:pt x="1124448" y="42992"/>
                    <a:pt x="1119002" y="34952"/>
                    <a:pt x="1111219" y="29763"/>
                  </a:cubicBezTo>
                  <a:cubicBezTo>
                    <a:pt x="1080090" y="9011"/>
                    <a:pt x="1066748" y="8725"/>
                    <a:pt x="1031847" y="0"/>
                  </a:cubicBezTo>
                  <a:cubicBezTo>
                    <a:pt x="965703" y="3307"/>
                    <a:pt x="899412" y="4421"/>
                    <a:pt x="833414" y="9921"/>
                  </a:cubicBezTo>
                  <a:cubicBezTo>
                    <a:pt x="798917" y="12796"/>
                    <a:pt x="767577" y="34121"/>
                    <a:pt x="734198" y="39684"/>
                  </a:cubicBezTo>
                  <a:lnTo>
                    <a:pt x="674669" y="49606"/>
                  </a:lnTo>
                  <a:cubicBezTo>
                    <a:pt x="654826" y="62834"/>
                    <a:pt x="634218" y="74981"/>
                    <a:pt x="615139" y="89290"/>
                  </a:cubicBezTo>
                  <a:cubicBezTo>
                    <a:pt x="601910" y="99211"/>
                    <a:pt x="590564" y="112338"/>
                    <a:pt x="575453" y="119054"/>
                  </a:cubicBezTo>
                  <a:cubicBezTo>
                    <a:pt x="560043" y="125903"/>
                    <a:pt x="542381" y="125668"/>
                    <a:pt x="525845" y="128975"/>
                  </a:cubicBezTo>
                  <a:cubicBezTo>
                    <a:pt x="519230" y="135589"/>
                    <a:pt x="513305" y="142974"/>
                    <a:pt x="506001" y="148817"/>
                  </a:cubicBezTo>
                  <a:cubicBezTo>
                    <a:pt x="475785" y="172988"/>
                    <a:pt x="472198" y="168133"/>
                    <a:pt x="436550" y="188502"/>
                  </a:cubicBezTo>
                  <a:cubicBezTo>
                    <a:pt x="426197" y="194418"/>
                    <a:pt x="416707" y="201730"/>
                    <a:pt x="406785" y="208344"/>
                  </a:cubicBezTo>
                  <a:cubicBezTo>
                    <a:pt x="389469" y="260292"/>
                    <a:pt x="404259" y="230711"/>
                    <a:pt x="347256" y="287713"/>
                  </a:cubicBezTo>
                  <a:cubicBezTo>
                    <a:pt x="340642" y="294327"/>
                    <a:pt x="336287" y="304598"/>
                    <a:pt x="327413" y="307556"/>
                  </a:cubicBezTo>
                  <a:cubicBezTo>
                    <a:pt x="256571" y="331169"/>
                    <a:pt x="285287" y="315796"/>
                    <a:pt x="238118" y="347240"/>
                  </a:cubicBezTo>
                  <a:cubicBezTo>
                    <a:pt x="231504" y="357161"/>
                    <a:pt x="223608" y="366339"/>
                    <a:pt x="218275" y="377004"/>
                  </a:cubicBezTo>
                  <a:cubicBezTo>
                    <a:pt x="213598" y="386358"/>
                    <a:pt x="218063" y="402883"/>
                    <a:pt x="208353" y="406767"/>
                  </a:cubicBezTo>
                  <a:cubicBezTo>
                    <a:pt x="195692" y="411831"/>
                    <a:pt x="181896" y="400153"/>
                    <a:pt x="168667" y="396846"/>
                  </a:cubicBezTo>
                  <a:cubicBezTo>
                    <a:pt x="162053" y="386925"/>
                    <a:pt x="156273" y="376394"/>
                    <a:pt x="148824" y="367083"/>
                  </a:cubicBezTo>
                  <a:cubicBezTo>
                    <a:pt x="142980" y="359779"/>
                    <a:pt x="132665" y="355838"/>
                    <a:pt x="128980" y="347240"/>
                  </a:cubicBezTo>
                  <a:cubicBezTo>
                    <a:pt x="77487" y="227094"/>
                    <a:pt x="156155" y="353276"/>
                    <a:pt x="99216" y="267871"/>
                  </a:cubicBezTo>
                  <a:cubicBezTo>
                    <a:pt x="97212" y="255847"/>
                    <a:pt x="90646" y="197370"/>
                    <a:pt x="79372" y="178581"/>
                  </a:cubicBezTo>
                  <a:cubicBezTo>
                    <a:pt x="74559" y="170560"/>
                    <a:pt x="66143" y="165352"/>
                    <a:pt x="59529" y="158738"/>
                  </a:cubicBezTo>
                  <a:cubicBezTo>
                    <a:pt x="42300" y="107052"/>
                    <a:pt x="60894" y="148042"/>
                    <a:pt x="29764" y="109132"/>
                  </a:cubicBezTo>
                  <a:cubicBezTo>
                    <a:pt x="-15116" y="53035"/>
                    <a:pt x="27155" y="96603"/>
                    <a:pt x="0" y="69448"/>
                  </a:cubicBezTo>
                </a:path>
              </a:pathLst>
            </a:cu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" name="Rechthoek 12"/>
          <p:cNvSpPr/>
          <p:nvPr/>
        </p:nvSpPr>
        <p:spPr>
          <a:xfrm>
            <a:off x="5185438" y="5151383"/>
            <a:ext cx="472056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0099"/>
                </a:solidFill>
              </a:rPr>
              <a:t>In reality: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rgbClr val="000099"/>
                </a:solidFill>
              </a:rPr>
              <a:t>Different </a:t>
            </a:r>
            <a:r>
              <a:rPr lang="en-GB" dirty="0">
                <a:solidFill>
                  <a:srgbClr val="000099"/>
                </a:solidFill>
              </a:rPr>
              <a:t>countries have different SO </a:t>
            </a:r>
            <a:r>
              <a:rPr lang="en-GB" dirty="0">
                <a:solidFill>
                  <a:srgbClr val="000099"/>
                </a:solidFill>
                <a:sym typeface="Wingdings"/>
              </a:rPr>
              <a:t> the one machine is operated by several independent captains</a:t>
            </a:r>
          </a:p>
          <a:p>
            <a:pPr marL="285750" indent="-285750">
              <a:buFont typeface="Arial"/>
              <a:buChar char="•"/>
            </a:pPr>
            <a:r>
              <a:rPr lang="en-GB" dirty="0">
                <a:solidFill>
                  <a:srgbClr val="000099"/>
                </a:solidFill>
                <a:sym typeface="Wingdings"/>
              </a:rPr>
              <a:t>It leads to inefficiencies and de facto discrimination of market players</a:t>
            </a:r>
            <a:endParaRPr lang="en-GB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891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dirty="0" smtClean="0">
                <a:solidFill>
                  <a:srgbClr val="00B050"/>
                </a:solidFill>
              </a:rPr>
              <a:t>Examples of inherent inefficiencies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GB" sz="7200" dirty="0" smtClean="0"/>
              <a:t>Common grid model is not yet a single grid model (leads to double counting and assumptions back and forth)</a:t>
            </a:r>
          </a:p>
          <a:p>
            <a:r>
              <a:rPr lang="en-GB" sz="7200" dirty="0" smtClean="0"/>
              <a:t>National adequacy assessments lead to wrong views (see CWE analyses)</a:t>
            </a:r>
          </a:p>
          <a:p>
            <a:r>
              <a:rPr lang="en-GB" sz="7200" dirty="0" smtClean="0"/>
              <a:t>Market integration process is slow</a:t>
            </a:r>
          </a:p>
          <a:p>
            <a:pPr lvl="1"/>
            <a:r>
              <a:rPr lang="en-GB" sz="7200" dirty="0" smtClean="0"/>
              <a:t>Protection of local interests and maintaining local situations slows down the process (see DA and XB ID process)</a:t>
            </a:r>
          </a:p>
          <a:p>
            <a:r>
              <a:rPr lang="en-GB" sz="7200" dirty="0" smtClean="0"/>
              <a:t>Market integration solutions are complex</a:t>
            </a:r>
          </a:p>
          <a:p>
            <a:pPr marL="857250" lvl="1" indent="-457200"/>
            <a:r>
              <a:rPr lang="en-GB" sz="7200" dirty="0" smtClean="0"/>
              <a:t>Who can ensure non discrimination in Euphemia DA market?</a:t>
            </a:r>
          </a:p>
          <a:p>
            <a:pPr marL="857250" lvl="1" indent="-457200"/>
            <a:r>
              <a:rPr lang="en-GB" sz="7200" dirty="0" smtClean="0"/>
              <a:t>Unclear and poorly coordinated (XB) </a:t>
            </a:r>
            <a:r>
              <a:rPr lang="en-GB" sz="7200" dirty="0" err="1" smtClean="0"/>
              <a:t>redispatch</a:t>
            </a:r>
            <a:endParaRPr lang="en-GB" sz="7200" dirty="0" smtClean="0"/>
          </a:p>
          <a:p>
            <a:pPr marL="857250" lvl="1" indent="-457200"/>
            <a:r>
              <a:rPr lang="en-GB" sz="7200" dirty="0" smtClean="0"/>
              <a:t>Mandate to correct results of international calculations nationally in DA market</a:t>
            </a:r>
          </a:p>
          <a:p>
            <a:r>
              <a:rPr lang="en-GB" sz="7200" dirty="0" smtClean="0"/>
              <a:t>Flexibility cannot be traded across borders efficiently</a:t>
            </a:r>
          </a:p>
          <a:p>
            <a:pPr lvl="1"/>
            <a:r>
              <a:rPr lang="en-GB" sz="7200" dirty="0" smtClean="0"/>
              <a:t>Gate closure in several countries are already less than 15 minutes</a:t>
            </a:r>
          </a:p>
          <a:p>
            <a:pPr lvl="1"/>
            <a:r>
              <a:rPr lang="en-GB" sz="7200" dirty="0" smtClean="0"/>
              <a:t>XB intra day usually longer than one hour</a:t>
            </a:r>
          </a:p>
          <a:p>
            <a:pPr lvl="1"/>
            <a:r>
              <a:rPr lang="en-GB" sz="7200" dirty="0" smtClean="0"/>
              <a:t>Integrating Balancing markets is extremely difficult if responsibilities are kept locally (see early findings XB balancing pilots)</a:t>
            </a:r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2558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dirty="0" smtClean="0">
                <a:solidFill>
                  <a:srgbClr val="00B050"/>
                </a:solidFill>
              </a:rPr>
              <a:t>Conclusion</a:t>
            </a:r>
            <a:endParaRPr lang="en-GB" dirty="0">
              <a:solidFill>
                <a:srgbClr val="00B050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2026" y="4320531"/>
            <a:ext cx="5479882" cy="2537469"/>
          </a:xfrm>
          <a:prstGeom prst="rect">
            <a:avLst/>
          </a:prstGeom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41886" y="1999381"/>
            <a:ext cx="9494037" cy="4525963"/>
          </a:xfrm>
        </p:spPr>
        <p:txBody>
          <a:bodyPr>
            <a:normAutofit/>
          </a:bodyPr>
          <a:lstStyle/>
          <a:p>
            <a:r>
              <a:rPr lang="en-GB" sz="2000" dirty="0" smtClean="0"/>
              <a:t>41 different captains operating one machine will never be efficient and lead to a real single market</a:t>
            </a:r>
          </a:p>
          <a:p>
            <a:r>
              <a:rPr lang="en-GB" sz="2000" dirty="0" smtClean="0"/>
              <a:t>On a national basis this has been recognised in the past and has lead almost everywhere to one System Operator per country</a:t>
            </a:r>
          </a:p>
          <a:p>
            <a:r>
              <a:rPr lang="en-GB" sz="2000" dirty="0" smtClean="0"/>
              <a:t>To be efficient we need the further evolution towards System Operation</a:t>
            </a:r>
            <a:r>
              <a:rPr lang="en-GB" sz="2000" b="1" dirty="0" smtClean="0"/>
              <a:t> integration </a:t>
            </a:r>
            <a:r>
              <a:rPr lang="en-GB" sz="2000" dirty="0" smtClean="0"/>
              <a:t>rather than System Operation </a:t>
            </a:r>
            <a:r>
              <a:rPr lang="en-GB" sz="2000" i="1" dirty="0" smtClean="0"/>
              <a:t>cooperation</a:t>
            </a:r>
          </a:p>
          <a:p>
            <a:r>
              <a:rPr lang="en-GB" sz="2000" dirty="0" smtClean="0"/>
              <a:t>First step could be the single entity for capacity calculation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6735925" y="4431182"/>
            <a:ext cx="23013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FF0000"/>
                </a:solidFill>
              </a:rPr>
              <a:t>One </a:t>
            </a:r>
            <a:r>
              <a:rPr lang="en-GB" sz="2000" dirty="0">
                <a:solidFill>
                  <a:srgbClr val="FF0000"/>
                </a:solidFill>
              </a:rPr>
              <a:t>i</a:t>
            </a:r>
            <a:r>
              <a:rPr lang="en-GB" sz="2000" dirty="0" smtClean="0">
                <a:solidFill>
                  <a:srgbClr val="FF0000"/>
                </a:solidFill>
              </a:rPr>
              <a:t>n control</a:t>
            </a:r>
            <a:endParaRPr lang="en-GB" sz="2000" dirty="0">
              <a:solidFill>
                <a:srgbClr val="FF0000"/>
              </a:solidFill>
            </a:endParaRPr>
          </a:p>
        </p:txBody>
      </p:sp>
      <p:cxnSp>
        <p:nvCxnSpPr>
          <p:cNvPr id="6" name="Rechte verbindingslijn met pijl 5"/>
          <p:cNvCxnSpPr/>
          <p:nvPr/>
        </p:nvCxnSpPr>
        <p:spPr>
          <a:xfrm flipH="1">
            <a:off x="6554510" y="4631237"/>
            <a:ext cx="449934" cy="369374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0215507"/>
      </p:ext>
    </p:extLst>
  </p:cSld>
  <p:clrMapOvr>
    <a:masterClrMapping/>
  </p:clrMapOvr>
</p:sld>
</file>

<file path=ppt/theme/theme1.xml><?xml version="1.0" encoding="utf-8"?>
<a:theme xmlns:a="http://schemas.openxmlformats.org/drawingml/2006/main" name="New PowerPoint Template00">
  <a:themeElements>
    <a:clrScheme name="PowerPoint Eurelectric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owerPoint Eurelectric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 Eurelectric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Eurelectric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Eurelectric 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Eurelectric 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Eurelectric 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Eurelectric 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Eurelectric 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 PowerPoint Template00</Template>
  <TotalTime>724</TotalTime>
  <Words>307</Words>
  <Application>Microsoft Office PowerPoint</Application>
  <PresentationFormat>A4 Paper (210x297 mm)</PresentationFormat>
  <Paragraphs>31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New PowerPoint Template00</vt:lpstr>
      <vt:lpstr>Integration of System Operation: an evolutionary process</vt:lpstr>
      <vt:lpstr>What has happened so far?</vt:lpstr>
      <vt:lpstr>Examples of inherent inefficiencies</vt:lpstr>
      <vt:lpstr>Conclusion</vt:lpstr>
    </vt:vector>
  </TitlesOfParts>
  <Company>ENOVOS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 of Play Implementation 3rd Liberalisation Package EU</dc:title>
  <dc:creator>carletti.s</dc:creator>
  <cp:lastModifiedBy>Charlotte RENAUD</cp:lastModifiedBy>
  <cp:revision>51</cp:revision>
  <dcterms:created xsi:type="dcterms:W3CDTF">2012-02-10T14:51:24Z</dcterms:created>
  <dcterms:modified xsi:type="dcterms:W3CDTF">2015-06-02T14:28:34Z</dcterms:modified>
</cp:coreProperties>
</file>