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0" r:id="rId2"/>
  </p:sldMasterIdLst>
  <p:notesMasterIdLst>
    <p:notesMasterId r:id="rId6"/>
  </p:notesMasterIdLst>
  <p:handoutMasterIdLst>
    <p:handoutMasterId r:id="rId7"/>
  </p:handoutMasterIdLst>
  <p:sldIdLst>
    <p:sldId id="308" r:id="rId3"/>
    <p:sldId id="316" r:id="rId4"/>
    <p:sldId id="317" r:id="rId5"/>
  </p:sldIdLst>
  <p:sldSz cx="9144000" cy="6858000" type="screen4x3"/>
  <p:notesSz cx="6797675" cy="987425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521415D9-36F7-43E2-AB2F-B90AF26B5E84}">
      <p14:sectionLst xmlns:p14="http://schemas.microsoft.com/office/powerpoint/2010/main">
        <p14:section name="Default Section" id="{D505C434-60D7-4E36-A0D5-890ED446EB68}">
          <p14:sldIdLst>
            <p14:sldId id="308"/>
            <p14:sldId id="316"/>
            <p14:sldId id="317"/>
          </p14:sldIdLst>
        </p14:section>
      </p14:sectionLst>
    </p:ex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84222" initials="JM" lastIdx="1" clrIdx="0"/>
  <p:cmAuthor id="1" name="David Trebolle Trebolle" initials="DTT" lastIdx="1" clrIdx="1"/>
  <p:cmAuthor id="2" name="Jacobo ALVAREZ" initials="J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FF0000"/>
    <a:srgbClr val="000066"/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11068" autoAdjust="0"/>
    <p:restoredTop sz="89353" autoAdjust="0"/>
  </p:normalViewPr>
  <p:slideViewPr>
    <p:cSldViewPr>
      <p:cViewPr>
        <p:scale>
          <a:sx n="100" d="100"/>
          <a:sy n="100" d="100"/>
        </p:scale>
        <p:origin x="-1908" y="-3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54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00" d="100"/>
          <a:sy n="100" d="100"/>
        </p:scale>
        <p:origin x="-2850" y="1212"/>
      </p:cViewPr>
      <p:guideLst>
        <p:guide orient="horz" pos="3110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6400" cy="4942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727" tIns="45363" rIns="90727" bIns="45363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42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727" tIns="45363" rIns="90727" bIns="45363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378407"/>
            <a:ext cx="2946400" cy="494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727" tIns="45363" rIns="90727" bIns="45363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378407"/>
            <a:ext cx="2946400" cy="494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727" tIns="45363" rIns="90727" bIns="45363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81F9881-8D9D-44E8-99B5-1BEC9873340B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035983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400" cy="494266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4266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r">
              <a:defRPr sz="1200"/>
            </a:lvl1pPr>
          </a:lstStyle>
          <a:p>
            <a:fld id="{D8C07ADE-D793-44CD-81F9-D1C6A1CE50A6}" type="datetimeFigureOut">
              <a:rPr lang="en-GB" smtClean="0"/>
              <a:pPr/>
              <a:t>28/05/2015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41363"/>
            <a:ext cx="4937125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27" tIns="45363" rIns="90727" bIns="45363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1" y="4689993"/>
            <a:ext cx="5438776" cy="4443649"/>
          </a:xfrm>
          <a:prstGeom prst="rect">
            <a:avLst/>
          </a:prstGeom>
        </p:spPr>
        <p:txBody>
          <a:bodyPr vert="horz" lIns="90727" tIns="45363" rIns="90727" bIns="45363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378407"/>
            <a:ext cx="2946400" cy="494265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8407"/>
            <a:ext cx="2946400" cy="494265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r">
              <a:defRPr sz="1200"/>
            </a:lvl1pPr>
          </a:lstStyle>
          <a:p>
            <a:fld id="{45912CE5-441E-45F4-A694-4C78ECE5F64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91187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912CE5-441E-45F4-A694-4C78ECE5F640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831067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79451" y="4579158"/>
            <a:ext cx="5438776" cy="4554485"/>
          </a:xfrm>
        </p:spPr>
        <p:txBody>
          <a:bodyPr/>
          <a:lstStyle/>
          <a:p>
            <a:endParaRPr lang="en-GB" sz="1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912CE5-441E-45F4-A694-4C78ECE5F640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31067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912CE5-441E-45F4-A694-4C78ECE5F640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31067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6E2423-9222-404A-A906-29574FFF6A01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885004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0BB386-6E03-4C8F-A07E-29827F96237D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628581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8925" y="260350"/>
            <a:ext cx="2058988" cy="58658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60350"/>
            <a:ext cx="6029325" cy="58658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8587C6-D3C3-414A-B81C-31A7851AB13B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660149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124744"/>
            <a:ext cx="8784976" cy="55446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87960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7F6417-4347-442A-85DA-D0A0CFAB8F72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539399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AD4908-50B4-4659-99C1-B9A6790146B8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96192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83716D-A321-4C34-8D50-F2C9BF0FB8A2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336066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BF204E-8325-43E5-8263-AED71C6C9D8E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811809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43FDA3-7369-4CF5-8EFF-1ED60FB23B09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493447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9D1EAC-03A0-467B-A045-FB1C6803ED54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020348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4CE680-4183-4C31-9009-63E8E9FF2136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156184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2571F7-3100-4B53-806A-76785CCF5772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261605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260350"/>
            <a:ext cx="8229600" cy="77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SET-PLAN and EEGI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Click to edit Master text styles</a:t>
            </a:r>
          </a:p>
          <a:p>
            <a:pPr lvl="1"/>
            <a:r>
              <a:rPr lang="es-ES" smtClean="0"/>
              <a:t>Second level</a:t>
            </a:r>
          </a:p>
          <a:p>
            <a:pPr lvl="2"/>
            <a:r>
              <a:rPr lang="es-ES" smtClean="0"/>
              <a:t>Third level</a:t>
            </a:r>
          </a:p>
          <a:p>
            <a:pPr lvl="3"/>
            <a:r>
              <a:rPr lang="es-ES" smtClean="0"/>
              <a:t>Fourth level</a:t>
            </a:r>
          </a:p>
          <a:p>
            <a:pPr lvl="4"/>
            <a:r>
              <a:rPr lang="es-E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342F932E-8A37-402A-8194-03B6B9F5DE4A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9512" y="1052736"/>
            <a:ext cx="8784976" cy="5544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 smtClean="0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721" y="384042"/>
            <a:ext cx="1428750" cy="271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3058" y="434842"/>
            <a:ext cx="430213" cy="239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LOGO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915" y="184017"/>
            <a:ext cx="446088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Cedec_logo_NEW-07092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0478" y="184017"/>
            <a:ext cx="657225" cy="71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 descr="C:\Users\pmandatova.EUREL01\Pictures\EDSO4SG_logo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84017"/>
            <a:ext cx="1085922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79305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2800" dirty="0" smtClean="0">
                <a:solidFill>
                  <a:srgbClr val="008000"/>
                </a:solidFill>
                <a:latin typeface="Calibri" pitchFamily="34" charset="0"/>
              </a:rPr>
              <a:t>2.1. Electricity network codes and guidelines: what has been done – what is missing? </a:t>
            </a:r>
            <a:endParaRPr lang="en-GB" dirty="0">
              <a:solidFill>
                <a:srgbClr val="008000"/>
              </a:solidFill>
              <a:latin typeface="Calibri" pitchFamily="34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71600" y="4149080"/>
            <a:ext cx="7128792" cy="2376264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GB" sz="2400" b="1" dirty="0" smtClean="0">
                <a:solidFill>
                  <a:srgbClr val="000066"/>
                </a:solidFill>
                <a:latin typeface="Calibri" pitchFamily="34" charset="0"/>
              </a:rPr>
              <a:t>Gert De Block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GB" sz="2400" b="1" dirty="0" smtClean="0">
                <a:solidFill>
                  <a:srgbClr val="000066"/>
                </a:solidFill>
                <a:latin typeface="Calibri" pitchFamily="34" charset="0"/>
              </a:rPr>
              <a:t>Secretary General - CEDEC</a:t>
            </a:r>
          </a:p>
          <a:p>
            <a:pPr eaLnBrk="1" hangingPunct="1">
              <a:lnSpc>
                <a:spcPct val="80000"/>
              </a:lnSpc>
              <a:defRPr/>
            </a:pPr>
            <a:endParaRPr lang="en-GB" sz="2800" b="1" dirty="0">
              <a:solidFill>
                <a:srgbClr val="000066"/>
              </a:solidFill>
              <a:latin typeface="Calibri" pitchFamily="34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en-GB" sz="2800" b="1" dirty="0" smtClean="0">
                <a:latin typeface="Calibri" pitchFamily="34" charset="0"/>
              </a:rPr>
              <a:t>Florence Forum,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GB" sz="2800" b="1" dirty="0" smtClean="0">
                <a:latin typeface="Calibri" pitchFamily="34" charset="0"/>
              </a:rPr>
              <a:t>4</a:t>
            </a:r>
            <a:r>
              <a:rPr lang="en-GB" sz="2800" b="1" baseline="30000" dirty="0" smtClean="0">
                <a:latin typeface="Calibri" pitchFamily="34" charset="0"/>
              </a:rPr>
              <a:t>th</a:t>
            </a:r>
            <a:r>
              <a:rPr lang="en-GB" sz="2800" b="1" dirty="0" smtClean="0">
                <a:latin typeface="Calibri" pitchFamily="34" charset="0"/>
              </a:rPr>
              <a:t> June 2015</a:t>
            </a:r>
            <a:endParaRPr lang="en-GB" sz="2400" b="1" dirty="0">
              <a:latin typeface="Calibri" pitchFamily="34" charset="0"/>
            </a:endParaRPr>
          </a:p>
        </p:txBody>
      </p:sp>
      <p:pic>
        <p:nvPicPr>
          <p:cNvPr id="2052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1216" y="565153"/>
            <a:ext cx="2582528" cy="490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8" descr="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152400"/>
            <a:ext cx="709613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2" descr="C:\Users\pmandatova.EUREL01\Pictures\EDSO4SG_logo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6060" y="385764"/>
            <a:ext cx="129540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673" y="66039"/>
            <a:ext cx="914261" cy="11283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89922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1340768"/>
            <a:ext cx="8229600" cy="819138"/>
          </a:xfrm>
          <a:solidFill>
            <a:schemeClr val="accent1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marL="457200" indent="-457200" algn="l">
              <a:buFont typeface="+mj-lt"/>
              <a:buAutoNum type="arabicPeriod"/>
              <a:defRPr/>
            </a:pPr>
            <a:r>
              <a:rPr lang="en-GB" sz="2000" b="0" i="1" dirty="0" smtClean="0">
                <a:solidFill>
                  <a:srgbClr val="008000"/>
                </a:solidFill>
                <a:latin typeface="Calibri" pitchFamily="34" charset="0"/>
                <a:cs typeface="+mn-cs"/>
              </a:rPr>
              <a:t>Once adopted, what are the main challenges concerning the </a:t>
            </a:r>
            <a:r>
              <a:rPr lang="en-GB" sz="2000" i="1" dirty="0" smtClean="0">
                <a:solidFill>
                  <a:srgbClr val="008000"/>
                </a:solidFill>
                <a:latin typeface="Calibri" pitchFamily="34" charset="0"/>
                <a:cs typeface="+mn-cs"/>
              </a:rPr>
              <a:t>implementation</a:t>
            </a:r>
            <a:r>
              <a:rPr lang="en-GB" sz="2000" b="0" i="1" dirty="0" smtClean="0">
                <a:solidFill>
                  <a:srgbClr val="008000"/>
                </a:solidFill>
                <a:latin typeface="Calibri" pitchFamily="34" charset="0"/>
                <a:cs typeface="+mn-cs"/>
              </a:rPr>
              <a:t> of network codes and guidelines? </a:t>
            </a:r>
            <a:endParaRPr lang="en-GB" sz="2000" b="0" i="1" dirty="0">
              <a:solidFill>
                <a:srgbClr val="008000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10" name="9 Marcador de contenido"/>
          <p:cNvSpPr>
            <a:spLocks noGrp="1"/>
          </p:cNvSpPr>
          <p:nvPr>
            <p:ph idx="1"/>
          </p:nvPr>
        </p:nvSpPr>
        <p:spPr>
          <a:xfrm>
            <a:off x="467544" y="2204864"/>
            <a:ext cx="8229600" cy="2808312"/>
          </a:xfrm>
        </p:spPr>
        <p:txBody>
          <a:bodyPr>
            <a:normAutofit fontScale="92500"/>
          </a:bodyPr>
          <a:lstStyle/>
          <a:p>
            <a:r>
              <a:rPr lang="en-US" sz="2200" b="1" dirty="0">
                <a:solidFill>
                  <a:srgbClr val="000066"/>
                </a:solidFill>
                <a:latin typeface="Calibri" pitchFamily="34" charset="0"/>
              </a:rPr>
              <a:t>Member states will have to ‘translate’ the common methodologies, </a:t>
            </a:r>
            <a:r>
              <a:rPr lang="en-US" sz="2200" b="1" dirty="0" smtClean="0">
                <a:solidFill>
                  <a:srgbClr val="000066"/>
                </a:solidFill>
                <a:latin typeface="Calibri" pitchFamily="34" charset="0"/>
              </a:rPr>
              <a:t>principles &amp; criteria into reality, define non-exhaustive requirements in the connection codes and </a:t>
            </a:r>
            <a:r>
              <a:rPr lang="en-US" sz="2200" b="1" dirty="0">
                <a:solidFill>
                  <a:srgbClr val="000066"/>
                </a:solidFill>
                <a:latin typeface="Calibri" pitchFamily="34" charset="0"/>
              </a:rPr>
              <a:t>decide on application of the requirements on existing  </a:t>
            </a:r>
            <a:r>
              <a:rPr lang="en-US" sz="2200" b="1" dirty="0" smtClean="0">
                <a:solidFill>
                  <a:srgbClr val="000066"/>
                </a:solidFill>
                <a:latin typeface="Calibri" pitchFamily="34" charset="0"/>
              </a:rPr>
              <a:t>installations and on derogations if any.</a:t>
            </a:r>
            <a:endParaRPr lang="en-US" sz="2200" b="1" dirty="0">
              <a:solidFill>
                <a:srgbClr val="000066"/>
              </a:solidFill>
              <a:latin typeface="Calibri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200" b="1" i="1" dirty="0" smtClean="0">
                <a:solidFill>
                  <a:srgbClr val="FF0000"/>
                </a:solidFill>
                <a:latin typeface="Calibri" pitchFamily="34" charset="0"/>
                <a:ea typeface="+mj-ea"/>
                <a:sym typeface="Wingdings" panose="05000000000000000000" pitchFamily="2" charset="2"/>
              </a:rPr>
              <a:t>Need </a:t>
            </a:r>
            <a:r>
              <a:rPr lang="en-US" sz="2200" b="1" i="1" dirty="0">
                <a:solidFill>
                  <a:srgbClr val="FF0000"/>
                </a:solidFill>
                <a:latin typeface="Calibri" pitchFamily="34" charset="0"/>
                <a:ea typeface="+mj-ea"/>
                <a:sym typeface="Wingdings" panose="05000000000000000000" pitchFamily="2" charset="2"/>
              </a:rPr>
              <a:t>for quick set-up of </a:t>
            </a:r>
            <a:r>
              <a:rPr lang="en-US" sz="2200" b="1" i="1" dirty="0" smtClean="0">
                <a:solidFill>
                  <a:srgbClr val="FF0000"/>
                </a:solidFill>
                <a:latin typeface="Calibri" pitchFamily="34" charset="0"/>
                <a:ea typeface="+mj-ea"/>
                <a:sym typeface="Wingdings" panose="05000000000000000000" pitchFamily="2" charset="2"/>
              </a:rPr>
              <a:t>transparent Stakeholder </a:t>
            </a:r>
            <a:r>
              <a:rPr lang="en-US" sz="2200" b="1" i="1" dirty="0">
                <a:solidFill>
                  <a:srgbClr val="FF0000"/>
                </a:solidFill>
                <a:latin typeface="Calibri" pitchFamily="34" charset="0"/>
                <a:ea typeface="+mj-ea"/>
                <a:sym typeface="Wingdings" panose="05000000000000000000" pitchFamily="2" charset="2"/>
              </a:rPr>
              <a:t>Committees structure, prepared by ACER &amp; ENTSO-E  - and </a:t>
            </a:r>
            <a:r>
              <a:rPr lang="en-US" sz="2200" b="1" i="1" dirty="0" smtClean="0">
                <a:solidFill>
                  <a:srgbClr val="FF0000"/>
                </a:solidFill>
                <a:latin typeface="Calibri" pitchFamily="34" charset="0"/>
                <a:ea typeface="+mj-ea"/>
                <a:sym typeface="Wingdings" panose="05000000000000000000" pitchFamily="2" charset="2"/>
              </a:rPr>
              <a:t>fully supported </a:t>
            </a:r>
            <a:r>
              <a:rPr lang="en-US" sz="2200" b="1" i="1" dirty="0">
                <a:solidFill>
                  <a:srgbClr val="FF0000"/>
                </a:solidFill>
                <a:latin typeface="Calibri" pitchFamily="34" charset="0"/>
                <a:ea typeface="+mj-ea"/>
                <a:sym typeface="Wingdings" panose="05000000000000000000" pitchFamily="2" charset="2"/>
              </a:rPr>
              <a:t>by the DSOs -  to facilitate the </a:t>
            </a:r>
            <a:r>
              <a:rPr lang="en-US" sz="2200" b="1" i="1" dirty="0" smtClean="0">
                <a:solidFill>
                  <a:srgbClr val="FF0000"/>
                </a:solidFill>
                <a:latin typeface="Calibri" pitchFamily="34" charset="0"/>
                <a:ea typeface="+mj-ea"/>
                <a:sym typeface="Wingdings" panose="05000000000000000000" pitchFamily="2" charset="2"/>
              </a:rPr>
              <a:t>EU monitoring </a:t>
            </a:r>
            <a:r>
              <a:rPr lang="en-US" sz="2200" b="1" i="1" dirty="0">
                <a:solidFill>
                  <a:srgbClr val="FF0000"/>
                </a:solidFill>
                <a:latin typeface="Calibri" pitchFamily="34" charset="0"/>
                <a:ea typeface="+mj-ea"/>
                <a:sym typeface="Wingdings" panose="05000000000000000000" pitchFamily="2" charset="2"/>
              </a:rPr>
              <a:t>of the implementation of </a:t>
            </a:r>
            <a:r>
              <a:rPr lang="en-US" sz="2200" b="1" i="1" dirty="0" smtClean="0">
                <a:solidFill>
                  <a:srgbClr val="FF0000"/>
                </a:solidFill>
                <a:latin typeface="Calibri" pitchFamily="34" charset="0"/>
                <a:ea typeface="+mj-ea"/>
                <a:sym typeface="Wingdings" panose="05000000000000000000" pitchFamily="2" charset="2"/>
              </a:rPr>
              <a:t> codes &amp; guidelines on MS &amp; Regional level.</a:t>
            </a:r>
            <a:r>
              <a:rPr lang="en-US" sz="2200" b="1" dirty="0" smtClean="0">
                <a:solidFill>
                  <a:srgbClr val="000066"/>
                </a:solidFill>
                <a:latin typeface="Calibri" pitchFamily="34" charset="0"/>
                <a:sym typeface="Wingdings" panose="05000000000000000000" pitchFamily="2" charset="2"/>
              </a:rPr>
              <a:t> </a:t>
            </a:r>
            <a:endParaRPr lang="en-US" sz="2200" b="1" i="1" dirty="0">
              <a:solidFill>
                <a:srgbClr val="FF0000"/>
              </a:solidFill>
              <a:latin typeface="Calibri" pitchFamily="34" charset="0"/>
              <a:ea typeface="+mj-ea"/>
              <a:sym typeface="Wingdings" panose="05000000000000000000" pitchFamily="2" charset="2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539552" y="5027252"/>
            <a:ext cx="8229600" cy="706004"/>
          </a:xfrm>
          <a:prstGeom prst="rect">
            <a:avLst/>
          </a:prstGeom>
          <a:solidFill>
            <a:schemeClr val="accent1"/>
          </a:solidFill>
          <a:ln/>
          <a:ex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marL="457200" indent="-457200" algn="l">
              <a:buFont typeface="+mj-lt"/>
              <a:buAutoNum type="arabicPeriod" startAt="2"/>
              <a:defRPr/>
            </a:pPr>
            <a:r>
              <a:rPr lang="en-GB" sz="2000" b="0" i="1" kern="0" dirty="0" smtClean="0">
                <a:solidFill>
                  <a:srgbClr val="008000"/>
                </a:solidFill>
                <a:latin typeface="Calibri" pitchFamily="34" charset="0"/>
                <a:cs typeface="+mn-cs"/>
              </a:rPr>
              <a:t>What other significant areas are not covered yet by network codes/guidelines? </a:t>
            </a:r>
            <a:endParaRPr lang="en-GB" sz="2000" b="0" i="1" kern="0" dirty="0">
              <a:solidFill>
                <a:srgbClr val="008000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11" name="9 Marcador de contenido"/>
          <p:cNvSpPr txBox="1">
            <a:spLocks/>
          </p:cNvSpPr>
          <p:nvPr/>
        </p:nvSpPr>
        <p:spPr bwMode="auto">
          <a:xfrm>
            <a:off x="467544" y="5752653"/>
            <a:ext cx="8229600" cy="6713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2000" b="1" dirty="0">
                <a:solidFill>
                  <a:srgbClr val="000066"/>
                </a:solidFill>
                <a:latin typeface="Calibri" pitchFamily="34" charset="0"/>
              </a:rPr>
              <a:t>Main </a:t>
            </a:r>
            <a:r>
              <a:rPr lang="en-US" sz="2000" b="1" dirty="0" smtClean="0">
                <a:solidFill>
                  <a:srgbClr val="000066"/>
                </a:solidFill>
                <a:latin typeface="Calibri" pitchFamily="34" charset="0"/>
              </a:rPr>
              <a:t>important areas </a:t>
            </a:r>
            <a:r>
              <a:rPr lang="en-US" sz="2000" b="1" dirty="0">
                <a:solidFill>
                  <a:srgbClr val="000066"/>
                </a:solidFill>
                <a:latin typeface="Calibri" pitchFamily="34" charset="0"/>
              </a:rPr>
              <a:t>are </a:t>
            </a:r>
            <a:r>
              <a:rPr lang="en-US" sz="2000" b="1" dirty="0" smtClean="0">
                <a:solidFill>
                  <a:srgbClr val="000066"/>
                </a:solidFill>
                <a:latin typeface="Calibri" pitchFamily="34" charset="0"/>
              </a:rPr>
              <a:t>covered.</a:t>
            </a:r>
            <a:endParaRPr lang="en-US" sz="2000" b="1" dirty="0">
              <a:solidFill>
                <a:srgbClr val="000066"/>
              </a:solidFill>
              <a:latin typeface="Calibri" pitchFamily="34" charset="0"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US" sz="2000" b="1" i="1" dirty="0">
                <a:solidFill>
                  <a:srgbClr val="FF0000"/>
                </a:solidFill>
                <a:latin typeface="Calibri" pitchFamily="34" charset="0"/>
                <a:sym typeface="Wingdings" panose="05000000000000000000" pitchFamily="2" charset="2"/>
              </a:rPr>
              <a:t>No new initiatives needed at the moment  </a:t>
            </a:r>
            <a:r>
              <a:rPr lang="en-US" sz="2000" b="1" i="1" dirty="0" smtClean="0">
                <a:solidFill>
                  <a:srgbClr val="FF0000"/>
                </a:solidFill>
                <a:latin typeface="Calibri" pitchFamily="34" charset="0"/>
                <a:sym typeface="Wingdings" panose="05000000000000000000" pitchFamily="2" charset="2"/>
              </a:rPr>
              <a:t>adopt and implement </a:t>
            </a:r>
            <a:r>
              <a:rPr lang="en-US" sz="2000" b="1" i="1" dirty="0">
                <a:solidFill>
                  <a:srgbClr val="FF0000"/>
                </a:solidFill>
                <a:latin typeface="Calibri" pitchFamily="34" charset="0"/>
                <a:sym typeface="Wingdings" panose="05000000000000000000" pitchFamily="2" charset="2"/>
              </a:rPr>
              <a:t>first !</a:t>
            </a:r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1216" y="565153"/>
            <a:ext cx="2582528" cy="490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8" descr="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152400"/>
            <a:ext cx="709613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 descr="C:\Users\pmandatova.EUREL01\Pictures\EDSO4SG_logo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6060" y="385764"/>
            <a:ext cx="129540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673" y="66039"/>
            <a:ext cx="914261" cy="11283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ijdelijke aanduiding voor dia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7F6417-4347-442A-85DA-D0A0CFAB8F72}" type="slidenum">
              <a:rPr lang="es-ES" smtClean="0"/>
              <a:pPr>
                <a:defRPr/>
              </a:pPr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81753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1340768"/>
            <a:ext cx="8229600" cy="936104"/>
          </a:xfrm>
          <a:solidFill>
            <a:schemeClr val="accent1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marL="457200" indent="-457200" algn="l">
              <a:buFont typeface="+mj-lt"/>
              <a:buAutoNum type="arabicPeriod" startAt="3"/>
              <a:defRPr/>
            </a:pPr>
            <a:r>
              <a:rPr lang="en-GB" sz="2000" b="0" i="1" dirty="0" smtClean="0">
                <a:solidFill>
                  <a:srgbClr val="008000"/>
                </a:solidFill>
                <a:latin typeface="Calibri" pitchFamily="34" charset="0"/>
                <a:cs typeface="+mn-cs"/>
              </a:rPr>
              <a:t>In your view, is the </a:t>
            </a:r>
            <a:r>
              <a:rPr lang="en-GB" sz="2000" i="1" dirty="0" smtClean="0">
                <a:solidFill>
                  <a:srgbClr val="008000"/>
                </a:solidFill>
                <a:latin typeface="Calibri" pitchFamily="34" charset="0"/>
                <a:cs typeface="+mn-cs"/>
              </a:rPr>
              <a:t>process</a:t>
            </a:r>
            <a:r>
              <a:rPr lang="en-GB" sz="2000" b="0" i="1" dirty="0" smtClean="0">
                <a:solidFill>
                  <a:srgbClr val="008000"/>
                </a:solidFill>
                <a:latin typeface="Calibri" pitchFamily="34" charset="0"/>
                <a:cs typeface="+mn-cs"/>
              </a:rPr>
              <a:t> for the development of network codes and guidelines fit for purpose in the future? If any, what elements of such process should be revisited?</a:t>
            </a:r>
            <a:endParaRPr lang="en-GB" sz="2000" b="0" i="1" dirty="0">
              <a:solidFill>
                <a:srgbClr val="008000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10" name="9 Marcador de contenido"/>
          <p:cNvSpPr>
            <a:spLocks noGrp="1"/>
          </p:cNvSpPr>
          <p:nvPr>
            <p:ph idx="1"/>
          </p:nvPr>
        </p:nvSpPr>
        <p:spPr>
          <a:xfrm>
            <a:off x="469851" y="2348880"/>
            <a:ext cx="8229600" cy="1872208"/>
          </a:xfrm>
        </p:spPr>
        <p:txBody>
          <a:bodyPr>
            <a:normAutofit fontScale="77500" lnSpcReduction="20000"/>
          </a:bodyPr>
          <a:lstStyle/>
          <a:p>
            <a:r>
              <a:rPr lang="en-US" sz="2500" b="1" dirty="0" smtClean="0">
                <a:solidFill>
                  <a:srgbClr val="000066"/>
                </a:solidFill>
                <a:latin typeface="Calibri" pitchFamily="34" charset="0"/>
              </a:rPr>
              <a:t>Existing process is not entirely fit for purpose:</a:t>
            </a:r>
          </a:p>
          <a:p>
            <a:pPr lvl="1"/>
            <a:r>
              <a:rPr lang="en-US" sz="2100" b="1" dirty="0" smtClean="0">
                <a:solidFill>
                  <a:srgbClr val="000066"/>
                </a:solidFill>
                <a:latin typeface="Calibri" pitchFamily="34" charset="0"/>
              </a:rPr>
              <a:t>DSOs have no official role in the development process other than “stakeholder”;</a:t>
            </a:r>
          </a:p>
          <a:p>
            <a:pPr lvl="1"/>
            <a:r>
              <a:rPr lang="en-US" sz="2100" b="1" dirty="0" smtClean="0">
                <a:solidFill>
                  <a:srgbClr val="000066"/>
                </a:solidFill>
                <a:latin typeface="Calibri" pitchFamily="34" charset="0"/>
              </a:rPr>
              <a:t>Via DSO Expert Groups, DSOs have managed to work together with ENTSO-E, but with variable success.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b="1" i="1" dirty="0" smtClean="0">
                <a:solidFill>
                  <a:srgbClr val="FF0000"/>
                </a:solidFill>
                <a:latin typeface="Calibri" pitchFamily="34" charset="0"/>
                <a:ea typeface="+mj-ea"/>
                <a:sym typeface="Wingdings" panose="05000000000000000000" pitchFamily="2" charset="2"/>
              </a:rPr>
              <a:t>For future development of codes &amp; guidelines in which DSOs have an important role as ‘relevant system operator’, DSOs should be considered </a:t>
            </a:r>
            <a:r>
              <a:rPr lang="en-US" sz="2400" b="1" i="1" dirty="0">
                <a:solidFill>
                  <a:srgbClr val="FF0000"/>
                </a:solidFill>
                <a:latin typeface="Calibri" pitchFamily="34" charset="0"/>
                <a:ea typeface="+mj-ea"/>
                <a:sym typeface="Wingdings" panose="05000000000000000000" pitchFamily="2" charset="2"/>
              </a:rPr>
              <a:t>on equal </a:t>
            </a:r>
            <a:r>
              <a:rPr lang="en-US" sz="2400" b="1" i="1" dirty="0" smtClean="0">
                <a:solidFill>
                  <a:srgbClr val="FF0000"/>
                </a:solidFill>
                <a:latin typeface="Calibri" pitchFamily="34" charset="0"/>
                <a:ea typeface="+mj-ea"/>
                <a:sym typeface="Wingdings" panose="05000000000000000000" pitchFamily="2" charset="2"/>
              </a:rPr>
              <a:t>footing </a:t>
            </a:r>
            <a:r>
              <a:rPr lang="en-US" sz="2400" b="1" i="1" dirty="0">
                <a:solidFill>
                  <a:srgbClr val="FF0000"/>
                </a:solidFill>
                <a:latin typeface="Calibri" pitchFamily="34" charset="0"/>
                <a:ea typeface="+mj-ea"/>
                <a:sym typeface="Wingdings" panose="05000000000000000000" pitchFamily="2" charset="2"/>
              </a:rPr>
              <a:t>with </a:t>
            </a:r>
            <a:r>
              <a:rPr lang="en-US" sz="2400" b="1" i="1" dirty="0" smtClean="0">
                <a:solidFill>
                  <a:srgbClr val="FF0000"/>
                </a:solidFill>
                <a:latin typeface="Calibri" pitchFamily="34" charset="0"/>
                <a:ea typeface="+mj-ea"/>
                <a:sym typeface="Wingdings" panose="05000000000000000000" pitchFamily="2" charset="2"/>
              </a:rPr>
              <a:t>ENTSO-E writing the codes together. </a:t>
            </a:r>
            <a:endParaRPr lang="en-US" sz="2400" b="1" i="1" dirty="0">
              <a:solidFill>
                <a:srgbClr val="FF0000"/>
              </a:solidFill>
              <a:latin typeface="Calibri" pitchFamily="34" charset="0"/>
              <a:ea typeface="+mj-ea"/>
              <a:sym typeface="Wingdings" panose="05000000000000000000" pitchFamily="2" charset="2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539552" y="4365104"/>
            <a:ext cx="8229600" cy="745990"/>
          </a:xfrm>
          <a:prstGeom prst="rect">
            <a:avLst/>
          </a:prstGeom>
          <a:solidFill>
            <a:schemeClr val="accent1"/>
          </a:solidFill>
          <a:ln/>
          <a:ex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marL="457200" indent="-457200" algn="l">
              <a:buFont typeface="+mj-lt"/>
              <a:buAutoNum type="arabicPeriod" startAt="4"/>
              <a:defRPr/>
            </a:pPr>
            <a:r>
              <a:rPr lang="en-GB" sz="2000" b="0" i="1" kern="0" dirty="0" smtClean="0">
                <a:solidFill>
                  <a:srgbClr val="008000"/>
                </a:solidFill>
                <a:latin typeface="Calibri" pitchFamily="34" charset="0"/>
                <a:cs typeface="+mn-cs"/>
              </a:rPr>
              <a:t>Are there any </a:t>
            </a:r>
            <a:r>
              <a:rPr lang="en-GB" sz="2000" i="1" kern="0" dirty="0" smtClean="0">
                <a:solidFill>
                  <a:srgbClr val="008000"/>
                </a:solidFill>
                <a:latin typeface="Calibri" pitchFamily="34" charset="0"/>
                <a:cs typeface="+mn-cs"/>
              </a:rPr>
              <a:t>positive elements</a:t>
            </a:r>
            <a:r>
              <a:rPr lang="en-GB" sz="2000" b="0" i="1" kern="0" dirty="0" smtClean="0">
                <a:solidFill>
                  <a:srgbClr val="008000"/>
                </a:solidFill>
                <a:latin typeface="Calibri" pitchFamily="34" charset="0"/>
                <a:cs typeface="+mn-cs"/>
              </a:rPr>
              <a:t> that can be brought forward from the </a:t>
            </a:r>
            <a:r>
              <a:rPr lang="en-GB" sz="2000" i="1" kern="0" dirty="0" smtClean="0">
                <a:solidFill>
                  <a:srgbClr val="008000"/>
                </a:solidFill>
                <a:latin typeface="Calibri" pitchFamily="34" charset="0"/>
                <a:cs typeface="+mn-cs"/>
              </a:rPr>
              <a:t>gas</a:t>
            </a:r>
            <a:r>
              <a:rPr lang="en-GB" sz="2000" b="0" i="1" kern="0" dirty="0" smtClean="0">
                <a:solidFill>
                  <a:srgbClr val="008000"/>
                </a:solidFill>
                <a:latin typeface="Calibri" pitchFamily="34" charset="0"/>
                <a:cs typeface="+mn-cs"/>
              </a:rPr>
              <a:t> network codes development? </a:t>
            </a:r>
            <a:endParaRPr lang="en-GB" sz="2000" b="0" i="1" kern="0" dirty="0">
              <a:solidFill>
                <a:srgbClr val="008000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11" name="9 Marcador de contenido"/>
          <p:cNvSpPr txBox="1">
            <a:spLocks/>
          </p:cNvSpPr>
          <p:nvPr/>
        </p:nvSpPr>
        <p:spPr bwMode="auto">
          <a:xfrm>
            <a:off x="469851" y="5111094"/>
            <a:ext cx="8414469" cy="134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sz="1900" b="1" kern="0" dirty="0" smtClean="0">
                <a:solidFill>
                  <a:srgbClr val="000066"/>
                </a:solidFill>
                <a:latin typeface="Calibri" pitchFamily="34" charset="0"/>
              </a:rPr>
              <a:t>ENTSOG uses “Stakeholder support process” at the end of development of NC</a:t>
            </a:r>
          </a:p>
          <a:p>
            <a:pPr lvl="1">
              <a:lnSpc>
                <a:spcPct val="80000"/>
              </a:lnSpc>
            </a:pPr>
            <a:r>
              <a:rPr lang="en-US" sz="1600" b="1" dirty="0">
                <a:solidFill>
                  <a:srgbClr val="000066"/>
                </a:solidFill>
                <a:latin typeface="Calibri" pitchFamily="34" charset="0"/>
              </a:rPr>
              <a:t>Stakeholders give their </a:t>
            </a:r>
            <a:r>
              <a:rPr lang="en-US" sz="1600" b="1" dirty="0" smtClean="0">
                <a:solidFill>
                  <a:srgbClr val="000066"/>
                </a:solidFill>
                <a:latin typeface="Calibri" pitchFamily="34" charset="0"/>
              </a:rPr>
              <a:t>feedback </a:t>
            </a:r>
            <a:r>
              <a:rPr lang="en-US" sz="1600" b="1" dirty="0">
                <a:solidFill>
                  <a:srgbClr val="000066"/>
                </a:solidFill>
                <a:latin typeface="Calibri" pitchFamily="34" charset="0"/>
              </a:rPr>
              <a:t>on NC development process;</a:t>
            </a:r>
          </a:p>
          <a:p>
            <a:pPr lvl="1">
              <a:lnSpc>
                <a:spcPct val="80000"/>
              </a:lnSpc>
            </a:pPr>
            <a:r>
              <a:rPr lang="en-US" sz="1600" b="1" dirty="0">
                <a:solidFill>
                  <a:srgbClr val="000066"/>
                </a:solidFill>
                <a:latin typeface="Calibri" pitchFamily="34" charset="0"/>
              </a:rPr>
              <a:t>Stakeholders indicate per article whether they support it or </a:t>
            </a:r>
            <a:r>
              <a:rPr lang="en-US" sz="1600" b="1" dirty="0" smtClean="0">
                <a:solidFill>
                  <a:srgbClr val="000066"/>
                </a:solidFill>
                <a:latin typeface="Calibri" pitchFamily="34" charset="0"/>
              </a:rPr>
              <a:t>not.</a:t>
            </a:r>
            <a:endParaRPr lang="en-US" sz="1600" b="1" dirty="0">
              <a:solidFill>
                <a:srgbClr val="000066"/>
              </a:solidFill>
              <a:latin typeface="Calibri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1900" b="1" i="1" kern="0" dirty="0" smtClean="0">
                <a:solidFill>
                  <a:srgbClr val="FF0000"/>
                </a:solidFill>
                <a:latin typeface="Calibri" pitchFamily="34" charset="0"/>
                <a:ea typeface="+mj-ea"/>
                <a:sym typeface="Wingdings" panose="05000000000000000000" pitchFamily="2" charset="2"/>
              </a:rPr>
              <a:t>A similar process could help ENTSO-E to appreciate stakeholders’ final views on drafts.</a:t>
            </a:r>
            <a:endParaRPr lang="en-US" sz="1900" b="1" i="1" kern="0" dirty="0">
              <a:solidFill>
                <a:srgbClr val="FF0000"/>
              </a:solidFill>
              <a:latin typeface="Calibri" pitchFamily="34" charset="0"/>
              <a:ea typeface="+mj-ea"/>
              <a:sym typeface="Wingdings" panose="05000000000000000000" pitchFamily="2" charset="2"/>
            </a:endParaRPr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1216" y="565153"/>
            <a:ext cx="2582528" cy="490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8" descr="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152400"/>
            <a:ext cx="709613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 descr="C:\Users\pmandatova.EUREL01\Pictures\EDSO4SG_logo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6060" y="385764"/>
            <a:ext cx="129540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673" y="66039"/>
            <a:ext cx="914261" cy="11283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ijdelijke aanduiding voor dia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7F6417-4347-442A-85DA-D0A0CFAB8F72}" type="slidenum">
              <a:rPr lang="es-ES" smtClean="0"/>
              <a:pPr>
                <a:defRPr/>
              </a:pPr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69453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plate presentations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3506</TotalTime>
  <Words>341</Words>
  <Application>Microsoft Office PowerPoint</Application>
  <PresentationFormat>On-screen Show (4:3)</PresentationFormat>
  <Paragraphs>27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Default Design</vt:lpstr>
      <vt:lpstr>template presentations</vt:lpstr>
      <vt:lpstr>2.1. Electricity network codes and guidelines: what has been done – what is missing? </vt:lpstr>
      <vt:lpstr>Once adopted, what are the main challenges concerning the implementation of network codes and guidelines? </vt:lpstr>
      <vt:lpstr>In your view, is the process for the development of network codes and guidelines fit for purpose in the future? If any, what elements of such process should be revisited?</vt:lpstr>
    </vt:vector>
  </TitlesOfParts>
  <Company>CEDEC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Gert De Block</dc:creator>
  <cp:lastModifiedBy>MEL</cp:lastModifiedBy>
  <cp:revision>961</cp:revision>
  <cp:lastPrinted>2015-05-21T11:19:43Z</cp:lastPrinted>
  <dcterms:created xsi:type="dcterms:W3CDTF">2009-10-28T12:30:24Z</dcterms:created>
  <dcterms:modified xsi:type="dcterms:W3CDTF">2015-05-28T15:58:44Z</dcterms:modified>
</cp:coreProperties>
</file>