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PEX SPOT" initials="EPEX" lastIdx="2" clrIdx="0"/>
  <p:cmAuthor id="1" name="Adam Langridge" initials="AL" lastIdx="1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8" autoAdjust="0"/>
    <p:restoredTop sz="97615" autoAdjust="0"/>
  </p:normalViewPr>
  <p:slideViewPr>
    <p:cSldViewPr>
      <p:cViewPr>
        <p:scale>
          <a:sx n="70" d="100"/>
          <a:sy n="70" d="100"/>
        </p:scale>
        <p:origin x="-72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05B4A-C461-4C2B-AC07-D2CF0096C7DC}" type="datetimeFigureOut">
              <a:rPr lang="sl-SI" smtClean="0"/>
              <a:pPr/>
              <a:t>28.5.2015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D3A8C-99C7-40F0-B237-AA899A1E48AD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76014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D3A8C-99C7-40F0-B237-AA899A1E48AD}" type="slidenum">
              <a:rPr lang="sl-SI" smtClean="0"/>
              <a:pPr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07315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51288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051" name="Picture 3" descr="C:\Users\EuroPEX\Documents\EuroPEX\Templates\Logos\Logo Triographics\Logo-Europex-CMJN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857232"/>
            <a:ext cx="3057390" cy="83982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3" descr="C:\Users\EuroPEX\Documents\EuroPEX\Templates\Logos\Logo Triographics\Logo-Europex-CMJN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6072206"/>
            <a:ext cx="2340632" cy="64294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 userDrawn="1"/>
        </p:nvSpPr>
        <p:spPr>
          <a:xfrm>
            <a:off x="-71470" y="6396359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ED3B122-2B7C-4DB3-BE60-827F4D04CB08}" type="slidenum">
              <a:rPr lang="en-GB" sz="2400" b="1" i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r"/>
              <a:t>‹#›</a:t>
            </a:fld>
            <a:endParaRPr lang="en-GB" sz="2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500034" y="928670"/>
            <a:ext cx="8640000" cy="15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159DF-B5AF-4FA9-807B-F03BCA2341DF}" type="datetimeFigureOut">
              <a:rPr lang="en-US" smtClean="0"/>
              <a:pPr/>
              <a:t>5/28/2015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D02DD-F215-451D-8914-AED3C3173F1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 userDrawn="1"/>
        </p:nvSpPr>
        <p:spPr>
          <a:xfrm>
            <a:off x="504032" y="71414"/>
            <a:ext cx="8640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 userDrawn="1"/>
        </p:nvSpPr>
        <p:spPr>
          <a:xfrm>
            <a:off x="0" y="6786586"/>
            <a:ext cx="9144000" cy="10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 userDrawn="1"/>
        </p:nvSpPr>
        <p:spPr>
          <a:xfrm rot="5400000">
            <a:off x="-90000" y="6516024"/>
            <a:ext cx="432000" cy="25200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 userDrawn="1"/>
        </p:nvSpPr>
        <p:spPr>
          <a:xfrm>
            <a:off x="500034" y="6786586"/>
            <a:ext cx="8640000" cy="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3.1 RES Integration Challenge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/>
              <a:t>Florence Forum</a:t>
            </a:r>
          </a:p>
          <a:p>
            <a:endParaRPr lang="en-GB" sz="2400" dirty="0"/>
          </a:p>
          <a:p>
            <a:r>
              <a:rPr lang="en-GB" sz="2400" dirty="0" smtClean="0"/>
              <a:t>Andrew Claxton</a:t>
            </a:r>
          </a:p>
          <a:p>
            <a:r>
              <a:rPr lang="en-GB" sz="2400" dirty="0" smtClean="0"/>
              <a:t>Head of Working Group Power Markets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 to integrate 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40560"/>
          </a:xfrm>
        </p:spPr>
        <p:txBody>
          <a:bodyPr>
            <a:noAutofit/>
          </a:bodyPr>
          <a:lstStyle/>
          <a:p>
            <a:pPr lvl="0"/>
            <a:r>
              <a:rPr lang="en-GB" sz="1800" dirty="0"/>
              <a:t>Continuing development </a:t>
            </a:r>
            <a:r>
              <a:rPr lang="en-GB" sz="1800" dirty="0" smtClean="0"/>
              <a:t>of coupled intra-day </a:t>
            </a:r>
            <a:r>
              <a:rPr lang="en-GB" sz="1800" dirty="0"/>
              <a:t>(and balancing) markets is key for RES integration </a:t>
            </a:r>
            <a:r>
              <a:rPr lang="en-GB" sz="1800" dirty="0" smtClean="0"/>
              <a:t>- forecasting </a:t>
            </a:r>
            <a:r>
              <a:rPr lang="en-GB" sz="1800" dirty="0"/>
              <a:t>errors mean that </a:t>
            </a:r>
            <a:r>
              <a:rPr lang="en-GB" sz="1800" dirty="0" smtClean="0"/>
              <a:t>residual </a:t>
            </a:r>
            <a:r>
              <a:rPr lang="en-GB" sz="1800" dirty="0"/>
              <a:t>portfolio balancing </a:t>
            </a:r>
            <a:r>
              <a:rPr lang="en-GB" sz="1800" dirty="0" smtClean="0"/>
              <a:t>has to </a:t>
            </a:r>
            <a:r>
              <a:rPr lang="en-GB" sz="1800" dirty="0"/>
              <a:t>be done on such markets </a:t>
            </a:r>
            <a:endParaRPr lang="en-GB" sz="1800" dirty="0" smtClean="0"/>
          </a:p>
          <a:p>
            <a:pPr lvl="0"/>
            <a:r>
              <a:rPr lang="en-GB" sz="1800" dirty="0" smtClean="0"/>
              <a:t>The </a:t>
            </a:r>
            <a:r>
              <a:rPr lang="en-GB" sz="1800" dirty="0"/>
              <a:t>major obstacle for full RES integration </a:t>
            </a:r>
            <a:r>
              <a:rPr lang="en-GB" sz="1800" dirty="0" smtClean="0"/>
              <a:t>is the current </a:t>
            </a:r>
            <a:r>
              <a:rPr lang="en-GB" sz="1800" dirty="0"/>
              <a:t>support </a:t>
            </a:r>
            <a:r>
              <a:rPr lang="en-GB" sz="1800" dirty="0" smtClean="0"/>
              <a:t>arrangements such as FITs and CFDs </a:t>
            </a:r>
            <a:r>
              <a:rPr lang="en-GB" sz="1800" dirty="0"/>
              <a:t>which basically remove these units from the market </a:t>
            </a:r>
            <a:r>
              <a:rPr lang="en-GB" sz="1800" dirty="0" smtClean="0"/>
              <a:t>and from normal system operation mechanisms</a:t>
            </a:r>
          </a:p>
          <a:p>
            <a:pPr lvl="1"/>
            <a:r>
              <a:rPr lang="en-GB" sz="1800" dirty="0" smtClean="0"/>
              <a:t>Market prices and system operation mechanisms now applying to a shrinking proportion of the industry: risk of failure</a:t>
            </a:r>
          </a:p>
          <a:p>
            <a:pPr lvl="1"/>
            <a:r>
              <a:rPr lang="en-GB" sz="1800" dirty="0" smtClean="0"/>
              <a:t>No incentive on RES to operate to minimise system impact, or to offer services</a:t>
            </a:r>
            <a:endParaRPr lang="en-GB" sz="1800" dirty="0"/>
          </a:p>
          <a:p>
            <a:pPr lvl="0"/>
            <a:r>
              <a:rPr lang="en-GB" sz="1800" dirty="0" smtClean="0"/>
              <a:t>Better options exist for incentivising renewables</a:t>
            </a:r>
          </a:p>
          <a:p>
            <a:pPr lvl="1"/>
            <a:r>
              <a:rPr lang="en-GB" sz="1800" dirty="0" smtClean="0"/>
              <a:t>Guarantees </a:t>
            </a:r>
            <a:r>
              <a:rPr lang="en-GB" sz="1800"/>
              <a:t>of </a:t>
            </a:r>
            <a:r>
              <a:rPr lang="en-GB" sz="1800" smtClean="0"/>
              <a:t>Origin </a:t>
            </a:r>
            <a:r>
              <a:rPr lang="en-GB" sz="1800" dirty="0"/>
              <a:t>systems, that enable both voluntary and “obligatory” (quota-based) </a:t>
            </a:r>
            <a:r>
              <a:rPr lang="en-GB" sz="1800" dirty="0" smtClean="0"/>
              <a:t>support; puts </a:t>
            </a:r>
            <a:r>
              <a:rPr lang="en-GB" sz="1800" dirty="0"/>
              <a:t>at least part of the focus back to the consumer </a:t>
            </a:r>
            <a:r>
              <a:rPr lang="en-GB" sz="1800" dirty="0" smtClean="0"/>
              <a:t>rather than on producers, and encourages  European optimisation</a:t>
            </a:r>
            <a:endParaRPr lang="en-GB" sz="1800" dirty="0"/>
          </a:p>
          <a:p>
            <a:pPr lvl="1"/>
            <a:r>
              <a:rPr lang="en-GB" sz="1800" dirty="0" smtClean="0"/>
              <a:t>Investment </a:t>
            </a:r>
            <a:r>
              <a:rPr lang="en-GB" sz="1800" dirty="0"/>
              <a:t>based </a:t>
            </a:r>
            <a:r>
              <a:rPr lang="en-GB" sz="1800" dirty="0" smtClean="0"/>
              <a:t>subsidies which </a:t>
            </a:r>
            <a:r>
              <a:rPr lang="en-GB" sz="1800" dirty="0"/>
              <a:t>do not meddle in </a:t>
            </a:r>
            <a:r>
              <a:rPr lang="en-GB" sz="1800" dirty="0" smtClean="0"/>
              <a:t>the operational  </a:t>
            </a:r>
            <a:r>
              <a:rPr lang="en-GB" sz="1800" dirty="0"/>
              <a:t>market, apart from this initial </a:t>
            </a:r>
            <a:r>
              <a:rPr lang="en-GB" sz="1800" dirty="0" smtClean="0"/>
              <a:t>distortion </a:t>
            </a:r>
            <a:r>
              <a:rPr lang="en-GB" sz="1800" dirty="0"/>
              <a:t>regarding </a:t>
            </a:r>
            <a:r>
              <a:rPr lang="en-GB" sz="1800" dirty="0" smtClean="0"/>
              <a:t>investment costs - but </a:t>
            </a:r>
            <a:r>
              <a:rPr lang="en-GB" sz="1800" dirty="0"/>
              <a:t>they do not reward what you ultimately want  </a:t>
            </a:r>
            <a:r>
              <a:rPr lang="en-GB" sz="1800" dirty="0" smtClean="0"/>
              <a:t>(delivered energy</a:t>
            </a:r>
            <a:r>
              <a:rPr lang="en-GB" sz="1800" dirty="0"/>
              <a:t>, not the installation/plant </a:t>
            </a:r>
            <a:r>
              <a:rPr lang="en-GB" sz="1800" dirty="0" smtClean="0"/>
              <a:t>itself)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6431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2165</TotalTime>
  <Words>197</Words>
  <Application>Microsoft Office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3.1 RES Integration Challenge</vt:lpstr>
      <vt:lpstr>Need to integrate RES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EuroPEX</dc:creator>
  <cp:lastModifiedBy>Claxton</cp:lastModifiedBy>
  <cp:revision>163</cp:revision>
  <dcterms:created xsi:type="dcterms:W3CDTF">2011-02-26T16:13:15Z</dcterms:created>
  <dcterms:modified xsi:type="dcterms:W3CDTF">2015-05-28T11:32:21Z</dcterms:modified>
</cp:coreProperties>
</file>