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8"/>
  </p:notesMasterIdLst>
  <p:handoutMasterIdLst>
    <p:handoutMasterId r:id="rId9"/>
  </p:handoutMasterIdLst>
  <p:sldIdLst>
    <p:sldId id="279" r:id="rId3"/>
    <p:sldId id="286" r:id="rId4"/>
    <p:sldId id="282" r:id="rId5"/>
    <p:sldId id="285" r:id="rId6"/>
    <p:sldId id="280" r:id="rId7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86"/>
            <p14:sldId id="282"/>
            <p14:sldId id="285"/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4" autoAdjust="0"/>
    <p:restoredTop sz="97600" autoAdjust="0"/>
  </p:normalViewPr>
  <p:slideViewPr>
    <p:cSldViewPr>
      <p:cViewPr varScale="1">
        <p:scale>
          <a:sx n="76" d="100"/>
          <a:sy n="7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B3AFD-8D78-4A33-8493-A6909B9246A7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138"/>
            <a:ext cx="2890665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30138"/>
            <a:ext cx="2890665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378B6-615E-4A2B-B39B-3741D42242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29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28/05/2015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b="1" dirty="0" smtClean="0">
                <a:solidFill>
                  <a:srgbClr val="00529B"/>
                </a:solidFill>
                <a:cs typeface="Verdana"/>
              </a:rPr>
              <a:t>Implementation of Flow-Based Capacity Calculation</a:t>
            </a:r>
            <a:endParaRPr lang="en-US" sz="24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Alain Marien</a:t>
            </a: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37" y="1340767"/>
            <a:ext cx="8342789" cy="2231901"/>
          </a:xfrm>
        </p:spPr>
        <p:txBody>
          <a:bodyPr/>
          <a:lstStyle/>
          <a:p>
            <a:r>
              <a:rPr lang="en-GB" sz="3200" dirty="0" smtClean="0">
                <a:latin typeface="Arial Rounded MT Bold" panose="020F0704030504030204" pitchFamily="34" charset="0"/>
              </a:rPr>
              <a:t>Congratulations to all involved parties for the successful launch of the CWE Flow Based Market Coupling!</a:t>
            </a:r>
            <a:endParaRPr lang="en-GB" sz="3200" dirty="0">
              <a:latin typeface="Arial Rounded MT Bold" panose="020F0704030504030204" pitchFamily="34" charset="0"/>
            </a:endParaRPr>
          </a:p>
        </p:txBody>
      </p:sp>
      <p:sp>
        <p:nvSpPr>
          <p:cNvPr id="5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2627784" y="173410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chemeClr val="bg1"/>
                </a:solidFill>
              </a:rPr>
              <a:t>Flow based implementation: ACER perspective</a:t>
            </a:r>
            <a:endParaRPr lang="en-US" altLang="en-US" sz="16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92" y="2996952"/>
            <a:ext cx="5500836" cy="302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56" y="773754"/>
            <a:ext cx="8465442" cy="870530"/>
          </a:xfrm>
        </p:spPr>
        <p:txBody>
          <a:bodyPr/>
          <a:lstStyle/>
          <a:p>
            <a:r>
              <a:rPr lang="en-GB" sz="2800" dirty="0" smtClean="0">
                <a:solidFill>
                  <a:srgbClr val="0070C0"/>
                </a:solidFill>
              </a:rPr>
              <a:t>ACER/NRAs focus points - CWE implementation: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3684760"/>
          </a:xfrm>
        </p:spPr>
        <p:txBody>
          <a:bodyPr/>
          <a:lstStyle/>
          <a:p>
            <a:pPr>
              <a:buClr>
                <a:srgbClr val="0070C0"/>
              </a:buClr>
              <a:buSzPct val="200000"/>
            </a:pPr>
            <a:r>
              <a:rPr lang="en-GB" sz="2000" dirty="0" smtClean="0"/>
              <a:t>Transparency (parallel runs, critical branches, network characteristics,…)</a:t>
            </a:r>
          </a:p>
          <a:p>
            <a:pPr>
              <a:buClr>
                <a:srgbClr val="0070C0"/>
              </a:buClr>
              <a:buSzPct val="200000"/>
            </a:pPr>
            <a:r>
              <a:rPr lang="en-GB" sz="2000" dirty="0" smtClean="0"/>
              <a:t>Harmonisation (generation shift keys,…)</a:t>
            </a:r>
          </a:p>
          <a:p>
            <a:pPr>
              <a:buClr>
                <a:srgbClr val="0070C0"/>
              </a:buClr>
              <a:buSzPct val="200000"/>
            </a:pPr>
            <a:r>
              <a:rPr lang="en-GB" sz="2000" dirty="0" smtClean="0"/>
              <a:t>Efficiency (</a:t>
            </a:r>
            <a:r>
              <a:rPr lang="en-GB" sz="2000" dirty="0" smtClean="0">
                <a:solidFill>
                  <a:schemeClr val="tx1"/>
                </a:solidFill>
              </a:rPr>
              <a:t>allocation</a:t>
            </a:r>
            <a:r>
              <a:rPr lang="en-GB" sz="2000" dirty="0" smtClean="0"/>
              <a:t> constraints, critical branches definitions, flow reliability margins)</a:t>
            </a:r>
          </a:p>
          <a:p>
            <a:pPr>
              <a:buClr>
                <a:srgbClr val="0070C0"/>
              </a:buClr>
              <a:buSzPct val="200000"/>
            </a:pPr>
            <a:r>
              <a:rPr lang="en-GB" sz="2000" dirty="0"/>
              <a:t>Non discrimination </a:t>
            </a:r>
            <a:r>
              <a:rPr lang="en-GB" sz="2000" dirty="0" smtClean="0">
                <a:solidFill>
                  <a:schemeClr val="tx1"/>
                </a:solidFill>
              </a:rPr>
              <a:t>(e.g. due to sub-optimal bidding zones)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  <a:buSzPct val="200000"/>
            </a:pPr>
            <a:r>
              <a:rPr lang="en-GB" sz="2000" dirty="0" smtClean="0"/>
              <a:t>Monitoring of the functioning of the mechanism (parallel runs, reliability of the mechanism, price convergence, intuitive &amp; non-intuitive results, welfare distribution,…)</a:t>
            </a:r>
            <a:endParaRPr lang="en-GB" sz="2000" dirty="0"/>
          </a:p>
        </p:txBody>
      </p:sp>
      <p:sp>
        <p:nvSpPr>
          <p:cNvPr id="5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2627784" y="173410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chemeClr val="bg1"/>
                </a:solidFill>
              </a:rPr>
              <a:t>Flow based implementation: ACER perspective</a:t>
            </a:r>
            <a:endParaRPr lang="en-US" altLang="en-US" sz="16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5522317"/>
            <a:ext cx="8435280" cy="12848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2400" kern="0" dirty="0"/>
              <a:t>f</a:t>
            </a:r>
            <a:r>
              <a:rPr lang="en-GB" sz="2400" kern="0" dirty="0" smtClean="0"/>
              <a:t>or ensuring compliance with Regulation 714/2009 as input for the elaboration of the CACM Guideline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30262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38" y="836712"/>
            <a:ext cx="8033394" cy="633512"/>
          </a:xfrm>
        </p:spPr>
        <p:txBody>
          <a:bodyPr/>
          <a:lstStyle/>
          <a:p>
            <a:r>
              <a:rPr lang="en-GB" sz="2800" dirty="0" smtClean="0">
                <a:solidFill>
                  <a:srgbClr val="0070C0"/>
                </a:solidFill>
              </a:rPr>
              <a:t>Flow based future challenges: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38" y="1377442"/>
            <a:ext cx="8507288" cy="4147740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800" dirty="0" smtClean="0"/>
              <a:t>Further roll out of Flow based and Capacity Calculation Region definition - Bridge between Regions:</a:t>
            </a:r>
          </a:p>
          <a:p>
            <a:pPr lvl="1"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400" dirty="0" smtClean="0"/>
              <a:t>The go-live in CWE should be used to provide momentum to CEE project where limited progress is made</a:t>
            </a:r>
          </a:p>
          <a:p>
            <a:pPr lvl="1">
              <a:buClr>
                <a:srgbClr val="0070C0"/>
              </a:buClr>
              <a:buSzPct val="200000"/>
            </a:pPr>
            <a:r>
              <a:rPr lang="en-GB" sz="1400" dirty="0" smtClean="0"/>
              <a:t>CSE Region should start the development of flow-based</a:t>
            </a:r>
          </a:p>
          <a:p>
            <a:pPr lvl="1">
              <a:buClr>
                <a:srgbClr val="0070C0"/>
              </a:buClr>
              <a:buSzPct val="200000"/>
            </a:pPr>
            <a:r>
              <a:rPr lang="en-GB" sz="1400" dirty="0" smtClean="0"/>
              <a:t>CWE, CEE and CEE regions should immediately closely coordinate towards the CACM target of one region or merge immediately</a:t>
            </a:r>
            <a:endParaRPr lang="en-GB" sz="1400" strike="sngStrike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800" dirty="0" smtClean="0"/>
              <a:t>Increased efficiency (</a:t>
            </a:r>
            <a:r>
              <a:rPr lang="en-GB" sz="1800" dirty="0" smtClean="0">
                <a:solidFill>
                  <a:schemeClr val="tx1"/>
                </a:solidFill>
              </a:rPr>
              <a:t>allocation </a:t>
            </a:r>
            <a:r>
              <a:rPr lang="en-GB" sz="1800" dirty="0" smtClean="0"/>
              <a:t>constraints, flow reliability margins reduction,…)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800" dirty="0" smtClean="0"/>
              <a:t>Monitoring the </a:t>
            </a:r>
            <a:r>
              <a:rPr lang="en-GB" sz="1800" dirty="0" smtClean="0">
                <a:solidFill>
                  <a:schemeClr val="tx1"/>
                </a:solidFill>
              </a:rPr>
              <a:t>distortive impact of sub-optimal bidding zones 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800" dirty="0">
                <a:solidFill>
                  <a:schemeClr val="tx1"/>
                </a:solidFill>
              </a:rPr>
              <a:t>Non-discrimination between internal and cross-zonal exchanges (sub-optimal bidding zones,…)</a:t>
            </a:r>
          </a:p>
          <a:p>
            <a:pPr>
              <a:spcAft>
                <a:spcPts val="600"/>
              </a:spcAft>
              <a:buClr>
                <a:srgbClr val="0070C0"/>
              </a:buClr>
              <a:buSzPct val="200000"/>
            </a:pPr>
            <a:r>
              <a:rPr lang="en-GB" sz="1800" dirty="0" smtClean="0"/>
              <a:t>Treatment </a:t>
            </a:r>
            <a:r>
              <a:rPr lang="en-GB" sz="1800" dirty="0"/>
              <a:t>of </a:t>
            </a:r>
            <a:r>
              <a:rPr lang="en-GB" sz="1800" dirty="0" smtClean="0"/>
              <a:t>losses and allocation of congestion rents </a:t>
            </a:r>
            <a:endParaRPr lang="en-GB" sz="1800" dirty="0"/>
          </a:p>
        </p:txBody>
      </p:sp>
      <p:sp>
        <p:nvSpPr>
          <p:cNvPr id="5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2627784" y="173410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chemeClr val="bg1"/>
                </a:solidFill>
              </a:rPr>
              <a:t>Flow based implementation: ACER perspective</a:t>
            </a:r>
            <a:endParaRPr lang="en-US" altLang="en-US" sz="16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491" y="5517232"/>
            <a:ext cx="8505368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defTabSz="449263" rtl="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49263" rtl="0" fontAlgn="base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2400" kern="0" dirty="0" smtClean="0"/>
              <a:t>allowing coordinated NRAs decision on compliancy with the CACM Guideline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104937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282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Office-thema</vt:lpstr>
      <vt:lpstr>ACER new presentation template</vt:lpstr>
      <vt:lpstr>PowerPoint Presentation</vt:lpstr>
      <vt:lpstr>Congratulations to all involved parties for the successful launch of the CWE Flow Based Market Coupling!</vt:lpstr>
      <vt:lpstr>ACER/NRAs focus points - CWE implementation:</vt:lpstr>
      <vt:lpstr>Flow based future challenges: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204</cp:revision>
  <cp:lastPrinted>2015-05-22T10:24:35Z</cp:lastPrinted>
  <dcterms:created xsi:type="dcterms:W3CDTF">2014-03-10T13:55:53Z</dcterms:created>
  <dcterms:modified xsi:type="dcterms:W3CDTF">2015-05-28T11:09:22Z</dcterms:modified>
</cp:coreProperties>
</file>