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4" r:id="rId6"/>
  </p:sldMasterIdLst>
  <p:notesMasterIdLst>
    <p:notesMasterId r:id="rId11"/>
  </p:notesMasterIdLst>
  <p:sldIdLst>
    <p:sldId id="260" r:id="rId7"/>
    <p:sldId id="256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102" y="1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771B4-9E94-4B5E-A4F0-3B2269D1DCAD}" type="datetimeFigureOut">
              <a:rPr lang="fr-FR" smtClean="0"/>
              <a:t>28/05/2015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40B83-BE7E-4BBF-A443-0DFF27D8A6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15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B7E98-F343-8748-B849-B8F9147EECD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920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C677E-3AA1-4AA0-BC25-DC184E228F52}" type="datetime1">
              <a:rPr lang="en-IE"/>
              <a:pPr>
                <a:defRPr/>
              </a:pPr>
              <a:t>28/05/2015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99A67-45A0-440A-A782-2444FA711B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058461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72141361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73551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27246084"/>
      </p:ext>
    </p:extLst>
  </p:cSld>
  <p:clrMapOvr>
    <a:masterClrMapping/>
  </p:clrMapOvr>
  <p:transition spd="slow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8029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979134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4531167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42496680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1927365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950367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255429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5098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76826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2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50"/>
            <a:ext cx="7937500" cy="4762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Verdana"/>
              </a:defRPr>
            </a:lvl1pPr>
          </a:lstStyle>
          <a:p>
            <a:pPr defTabSz="457200">
              <a:defRPr/>
            </a:pPr>
            <a:fld id="{0D9314F7-EB0A-47D5-9D7C-94FF96044255}" type="datetime1">
              <a:rPr lang="en-IE"/>
              <a:pPr defTabSz="457200">
                <a:defRPr/>
              </a:pPr>
              <a:t>28/05/2015</a:t>
            </a:fld>
            <a:endParaRPr lang="en-US" dirty="0"/>
          </a:p>
        </p:txBody>
      </p:sp>
      <p:sp>
        <p:nvSpPr>
          <p:cNvPr id="18" name="Round Single Corner Rectangle 7"/>
          <p:cNvSpPr/>
          <p:nvPr userDrawn="1"/>
        </p:nvSpPr>
        <p:spPr>
          <a:xfrm rot="10800000">
            <a:off x="2217738" y="0"/>
            <a:ext cx="6926262" cy="6921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2662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1175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8746D33-D5DF-49BA-A6CD-5D7E0A16532D}" type="slidenum">
              <a:rPr lang="en-GB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9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4" r:id="rId4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MS PGothic" pitchFamily="34" charset="-128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28/05/2015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0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280975" y="635006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01511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b="1" dirty="0" smtClean="0">
                <a:solidFill>
                  <a:srgbClr val="00529B"/>
                </a:solidFill>
                <a:cs typeface="Verdana"/>
              </a:rPr>
              <a:t>NRAs views on the flexibility issue</a:t>
            </a:r>
            <a:endParaRPr lang="en-US" sz="24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b="1" i="1" dirty="0" smtClean="0">
                <a:solidFill>
                  <a:srgbClr val="005BA1"/>
                </a:solidFill>
                <a:ea typeface="ＭＳ Ｐゴシック" charset="-128"/>
                <a:cs typeface="Verdana"/>
              </a:rPr>
              <a:t>Domitille BONNEFOI</a:t>
            </a: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</p:txBody>
      </p:sp>
      <p:sp>
        <p:nvSpPr>
          <p:cNvPr id="11" name="Rectangle à coins arrondis 7"/>
          <p:cNvSpPr/>
          <p:nvPr/>
        </p:nvSpPr>
        <p:spPr>
          <a:xfrm>
            <a:off x="6320724" y="631893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097" y="778959"/>
            <a:ext cx="2359318" cy="105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0" y="0"/>
            <a:ext cx="2322512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9966" y="9994"/>
            <a:ext cx="1526490" cy="68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D21BEF2-A484-4F08-817C-8EE58013735B}" type="slidenum">
              <a:rPr lang="en-IE" altLang="fr-FR" sz="1400">
                <a:solidFill>
                  <a:srgbClr val="005490"/>
                </a:solidFill>
                <a:ea typeface="MS PGothic" pitchFamily="34" charset="-128"/>
              </a:rPr>
              <a:pPr algn="r" eaLnBrk="1" hangingPunct="1"/>
              <a:t>2</a:t>
            </a:fld>
            <a:endParaRPr lang="en-IE" altLang="fr-FR" sz="1400">
              <a:solidFill>
                <a:srgbClr val="005490"/>
              </a:solidFill>
              <a:ea typeface="MS PGothic" pitchFamily="34" charset="-128"/>
            </a:endParaRPr>
          </a:p>
        </p:txBody>
      </p:sp>
      <p:sp>
        <p:nvSpPr>
          <p:cNvPr id="9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10" name="Content Placeholder 1"/>
          <p:cNvSpPr>
            <a:spLocks noGrp="1"/>
          </p:cNvSpPr>
          <p:nvPr/>
        </p:nvSpPr>
        <p:spPr>
          <a:xfrm>
            <a:off x="152400" y="929665"/>
            <a:ext cx="8839199" cy="5674335"/>
          </a:xfrm>
          <a:prstGeom prst="rect">
            <a:avLst/>
          </a:prstGeom>
        </p:spPr>
        <p:txBody>
          <a:bodyPr/>
          <a:lstStyle>
            <a:lvl1pPr marL="444500" indent="-4445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 sz="2800" baseline="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+mn-cs"/>
              </a:defRPr>
            </a:lvl1pPr>
            <a:lvl2pPr marL="998538" indent="-3683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itchFamily="34" charset="0"/>
              <a:buChar char="»"/>
              <a:defRPr sz="2600" baseline="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</a:defRPr>
            </a:lvl2pPr>
            <a:lvl3pPr marL="1406525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400" baseline="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</a:defRPr>
            </a:lvl3pPr>
            <a:lvl4pPr marL="181451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charset="0"/>
              <a:buChar char="­"/>
              <a:defRPr sz="2200" baseline="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</a:defRPr>
            </a:lvl4pPr>
            <a:lvl5pPr marL="22225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 baseline="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</a:rPr>
              <a:t>What </a:t>
            </a:r>
            <a:r>
              <a:rPr lang="en-US" sz="1800" b="1" dirty="0" smtClean="0">
                <a:solidFill>
                  <a:srgbClr val="002060"/>
                </a:solidFill>
              </a:rPr>
              <a:t>flexibility needs </a:t>
            </a:r>
            <a:r>
              <a:rPr lang="en-US" sz="1800" dirty="0" smtClean="0">
                <a:solidFill>
                  <a:srgbClr val="002060"/>
                </a:solidFill>
              </a:rPr>
              <a:t>for the European electric system in the future? Difficulty </a:t>
            </a:r>
            <a:r>
              <a:rPr lang="en-US" sz="1800" dirty="0">
                <a:solidFill>
                  <a:srgbClr val="002060"/>
                </a:solidFill>
              </a:rPr>
              <a:t>to get </a:t>
            </a:r>
            <a:r>
              <a:rPr lang="en-US" sz="1800" b="1" dirty="0" smtClean="0">
                <a:solidFill>
                  <a:srgbClr val="002060"/>
                </a:solidFill>
              </a:rPr>
              <a:t>qualitative</a:t>
            </a:r>
            <a:r>
              <a:rPr lang="en-US" sz="1800" dirty="0" smtClean="0">
                <a:solidFill>
                  <a:srgbClr val="002060"/>
                </a:solidFill>
              </a:rPr>
              <a:t> and </a:t>
            </a:r>
            <a:r>
              <a:rPr lang="en-US" sz="1800" b="1" dirty="0" smtClean="0">
                <a:solidFill>
                  <a:srgbClr val="002060"/>
                </a:solidFill>
              </a:rPr>
              <a:t>quantitative assessment </a:t>
            </a:r>
          </a:p>
          <a:p>
            <a:pPr lvl="1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R</a:t>
            </a:r>
            <a:r>
              <a:rPr lang="en-US" sz="1400" dirty="0" smtClean="0">
                <a:solidFill>
                  <a:srgbClr val="002060"/>
                </a:solidFill>
              </a:rPr>
              <a:t>amp-up </a:t>
            </a:r>
            <a:r>
              <a:rPr lang="en-US" sz="1400" dirty="0">
                <a:solidFill>
                  <a:srgbClr val="002060"/>
                </a:solidFill>
              </a:rPr>
              <a:t>and –down of remaining load? </a:t>
            </a:r>
            <a:r>
              <a:rPr lang="en-US" sz="1400" dirty="0" smtClean="0">
                <a:solidFill>
                  <a:srgbClr val="002060"/>
                </a:solidFill>
              </a:rPr>
              <a:t>Uncertainty </a:t>
            </a:r>
            <a:r>
              <a:rPr lang="en-US" sz="1400" dirty="0">
                <a:solidFill>
                  <a:srgbClr val="002060"/>
                </a:solidFill>
              </a:rPr>
              <a:t>regarding RES forecasts</a:t>
            </a:r>
            <a:r>
              <a:rPr lang="en-US" sz="1400" dirty="0" smtClean="0">
                <a:solidFill>
                  <a:srgbClr val="002060"/>
                </a:solidFill>
              </a:rPr>
              <a:t>?</a:t>
            </a:r>
          </a:p>
          <a:p>
            <a:pPr lvl="1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Different system may have different flexibility needs </a:t>
            </a:r>
          </a:p>
          <a:p>
            <a:pPr lvl="1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lvl="0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To </a:t>
            </a:r>
            <a:r>
              <a:rPr lang="en-US" sz="1800" b="1" dirty="0" smtClean="0">
                <a:solidFill>
                  <a:srgbClr val="002060"/>
                </a:solidFill>
              </a:rPr>
              <a:t>make sure that all flexible means </a:t>
            </a:r>
            <a:r>
              <a:rPr lang="en-US" sz="1800" dirty="0" smtClean="0">
                <a:solidFill>
                  <a:srgbClr val="002060"/>
                </a:solidFill>
              </a:rPr>
              <a:t>(DSF, storage, distributed generation,…) will be able to contribute, </a:t>
            </a:r>
            <a:r>
              <a:rPr lang="en-US" sz="1800" b="1" dirty="0" smtClean="0">
                <a:solidFill>
                  <a:srgbClr val="002060"/>
                </a:solidFill>
              </a:rPr>
              <a:t>need to start opening</a:t>
            </a:r>
            <a:r>
              <a:rPr lang="en-US" sz="1800" dirty="0" smtClean="0">
                <a:solidFill>
                  <a:srgbClr val="002060"/>
                </a:solidFill>
              </a:rPr>
              <a:t> now all segments of the market. </a:t>
            </a:r>
            <a:r>
              <a:rPr lang="en-US" sz="1800" b="1" dirty="0" smtClean="0">
                <a:solidFill>
                  <a:srgbClr val="002060"/>
                </a:solidFill>
              </a:rPr>
              <a:t>No “one size fits all solution”: </a:t>
            </a:r>
            <a:endParaRPr lang="en-US" sz="1800" b="1" dirty="0">
              <a:solidFill>
                <a:srgbClr val="002060"/>
              </a:solidFill>
            </a:endParaRPr>
          </a:p>
          <a:p>
            <a:pPr lvl="1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2060"/>
                </a:solidFill>
              </a:rPr>
              <a:t>S</a:t>
            </a:r>
            <a:r>
              <a:rPr lang="en-US" sz="1800" b="1" dirty="0" smtClean="0">
                <a:solidFill>
                  <a:srgbClr val="002060"/>
                </a:solidFill>
              </a:rPr>
              <a:t>everal tools will have to be used </a:t>
            </a:r>
            <a:r>
              <a:rPr lang="en-US" sz="1800" dirty="0" smtClean="0">
                <a:solidFill>
                  <a:srgbClr val="002060"/>
                </a:solidFill>
              </a:rPr>
              <a:t>(implicit or explicit valuation, price-based or incentive-based, single unit or aggregated pool):</a:t>
            </a:r>
          </a:p>
          <a:p>
            <a:pPr lvl="2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S</a:t>
            </a:r>
            <a:r>
              <a:rPr lang="en-US" sz="1400" dirty="0" smtClean="0">
                <a:solidFill>
                  <a:srgbClr val="002060"/>
                </a:solidFill>
              </a:rPr>
              <a:t>pecific </a:t>
            </a:r>
            <a:r>
              <a:rPr lang="en-US" sz="1400" dirty="0" smtClean="0">
                <a:solidFill>
                  <a:srgbClr val="002060"/>
                </a:solidFill>
              </a:rPr>
              <a:t>challenges will rely in each market segments (wholesale, balancing, network management,…)</a:t>
            </a:r>
          </a:p>
          <a:p>
            <a:pPr lvl="2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Real time pricing efficient but not enough</a:t>
            </a:r>
            <a:endParaRPr lang="en-US" sz="1800" dirty="0">
              <a:solidFill>
                <a:srgbClr val="002060"/>
              </a:solidFill>
            </a:endParaRPr>
          </a:p>
          <a:p>
            <a:pPr lvl="1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Manage the entrance of </a:t>
            </a:r>
            <a:r>
              <a:rPr lang="en-US" sz="1800" b="1" dirty="0">
                <a:solidFill>
                  <a:srgbClr val="002060"/>
                </a:solidFill>
              </a:rPr>
              <a:t>new actors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800" dirty="0" smtClean="0">
                <a:solidFill>
                  <a:srgbClr val="002060"/>
                </a:solidFill>
              </a:rPr>
              <a:t>(</a:t>
            </a:r>
            <a:r>
              <a:rPr lang="en-US" sz="1800" i="1" dirty="0" smtClean="0">
                <a:solidFill>
                  <a:srgbClr val="002060"/>
                </a:solidFill>
              </a:rPr>
              <a:t>e.g</a:t>
            </a:r>
            <a:r>
              <a:rPr lang="en-US" sz="1800" dirty="0" smtClean="0">
                <a:solidFill>
                  <a:srgbClr val="002060"/>
                </a:solidFill>
              </a:rPr>
              <a:t>. aggregators) </a:t>
            </a:r>
            <a:r>
              <a:rPr lang="en-US" sz="1800" b="1" dirty="0" smtClean="0">
                <a:solidFill>
                  <a:srgbClr val="002060"/>
                </a:solidFill>
              </a:rPr>
              <a:t>knocking on the market’s door:</a:t>
            </a:r>
          </a:p>
          <a:p>
            <a:pPr lvl="2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make sure they face neither unjustified barriers nor unfair advantages</a:t>
            </a:r>
          </a:p>
          <a:p>
            <a:pPr lvl="2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solution might differ depending on the market characteristics.</a:t>
            </a:r>
          </a:p>
          <a:p>
            <a:pPr lvl="1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Development of the </a:t>
            </a:r>
            <a:r>
              <a:rPr lang="en-US" sz="1800" b="1" dirty="0" smtClean="0">
                <a:solidFill>
                  <a:srgbClr val="002060"/>
                </a:solidFill>
              </a:rPr>
              <a:t>local dimension/challenges of flexibility</a:t>
            </a:r>
            <a:r>
              <a:rPr lang="en-US" sz="1800" dirty="0">
                <a:solidFill>
                  <a:srgbClr val="002060"/>
                </a:solidFill>
              </a:rPr>
              <a:t>: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</a:p>
          <a:p>
            <a:pPr lvl="2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How to make sure DSOs will be able to consider flexibility means as an option for network management (reinforcement or congestion management)?</a:t>
            </a: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457200" indent="-457200">
              <a:buClr>
                <a:srgbClr val="FF0000"/>
              </a:buClr>
              <a:buSzPct val="150000"/>
              <a:buFont typeface="+mj-lt"/>
              <a:buAutoNum type="arabicPeriod" startAt="3"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970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60692" y="775854"/>
            <a:ext cx="8496944" cy="5674335"/>
          </a:xfrm>
        </p:spPr>
        <p:txBody>
          <a:bodyPr/>
          <a:lstStyle/>
          <a:p>
            <a:pPr marL="0" indent="0">
              <a:buClr>
                <a:srgbClr val="002060"/>
              </a:buClr>
              <a:buSzPct val="150000"/>
              <a:buNone/>
            </a:pPr>
            <a:r>
              <a:rPr lang="en-US" sz="1800" b="1" dirty="0" smtClean="0">
                <a:solidFill>
                  <a:srgbClr val="002060"/>
                </a:solidFill>
              </a:rPr>
              <a:t>Figure: examples of the different markets segments (France) to  value flexibility.</a:t>
            </a:r>
          </a:p>
          <a:p>
            <a:pPr marL="0" indent="0">
              <a:buClr>
                <a:srgbClr val="002060"/>
              </a:buClr>
              <a:buSzPct val="150000"/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457200" indent="-457200">
              <a:buClr>
                <a:srgbClr val="FF0000"/>
              </a:buClr>
              <a:buSzPct val="150000"/>
              <a:buFont typeface="+mj-lt"/>
              <a:buAutoNum type="arabicPeriod" startAt="3"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FF0000"/>
              </a:buClr>
              <a:buSzPct val="150000"/>
              <a:buNone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1918" y="83448"/>
            <a:ext cx="7286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Agenda </a:t>
            </a:r>
            <a:endParaRPr lang="en-GB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59226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EC09453A-9BD6-42C2-9E4E-EE77968B3308}" type="slidenum">
              <a:rPr lang="fr-FR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fr-FR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 rot="16200000">
            <a:off x="-643582" y="3445754"/>
            <a:ext cx="1775997" cy="307777"/>
          </a:xfrm>
          <a:prstGeom prst="rect">
            <a:avLst/>
          </a:prstGeom>
          <a:solidFill>
            <a:srgbClr val="B6B6B6">
              <a:lumMod val="75000"/>
            </a:srgbClr>
          </a:solidFill>
          <a:ln>
            <a:solidFill>
              <a:srgbClr val="FFFFFF">
                <a:lumMod val="75000"/>
              </a:srgb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Capacity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 rot="16200000">
            <a:off x="-878645" y="5509810"/>
            <a:ext cx="2246569" cy="307777"/>
          </a:xfrm>
          <a:prstGeom prst="rect">
            <a:avLst/>
          </a:prstGeom>
          <a:solidFill>
            <a:srgbClr val="B6B6B6">
              <a:lumMod val="75000"/>
            </a:srgbClr>
          </a:solidFill>
          <a:ln>
            <a:solidFill>
              <a:srgbClr val="FFFFFF">
                <a:lumMod val="75000"/>
              </a:srgbClr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Energy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268243" y="2715790"/>
            <a:ext cx="992119" cy="3094839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xtLst/>
        </p:spPr>
        <p:txBody>
          <a:bodyPr anchor="ctr" anchorCtr="0"/>
          <a:lstStyle>
            <a:lvl1pPr eaLnBrk="0" hangingPunct="0">
              <a:lnSpc>
                <a:spcPct val="90000"/>
              </a:lnSpc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GB" altLang="fr-FR" sz="1100" kern="0" dirty="0" smtClean="0">
                <a:solidFill>
                  <a:srgbClr val="000000"/>
                </a:solidFill>
              </a:rPr>
              <a:t>procurement </a:t>
            </a:r>
            <a:r>
              <a: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of automatic frequency</a:t>
            </a:r>
            <a:r>
              <a:rPr kumimoji="0" lang="en-GB" altLang="fr-FR" sz="11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restoration reserves </a:t>
            </a:r>
            <a:r>
              <a: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</a:t>
            </a:r>
            <a:r>
              <a:rPr kumimoji="0" lang="en-GB" altLang="fr-FR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aFRR</a:t>
            </a:r>
            <a:r>
              <a: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en-GB" altLang="fr-FR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7628319" y="2715792"/>
            <a:ext cx="1336168" cy="4088947"/>
            <a:chOff x="685765" y="2072109"/>
            <a:chExt cx="1336168" cy="4088947"/>
          </a:xfrm>
        </p:grpSpPr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685765" y="2072109"/>
              <a:ext cx="1332234" cy="1794461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</a:rPr>
                <a:t>alternative to network reinforcement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693634" y="3914489"/>
              <a:ext cx="1328299" cy="2246567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</a:rPr>
                <a:t>congestion management purposes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842359" y="2693181"/>
            <a:ext cx="1247778" cy="3104767"/>
            <a:chOff x="6541277" y="2053645"/>
            <a:chExt cx="1247778" cy="3104767"/>
          </a:xfrm>
        </p:grpSpPr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6541500" y="2053645"/>
              <a:ext cx="1247555" cy="1794461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20000"/>
                </a:spcBef>
                <a:buBlip>
                  <a:blip r:embed="rId3"/>
                </a:buBlip>
                <a:defRPr sz="24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20000"/>
                </a:spcBef>
                <a:buChar char="•"/>
                <a:defRPr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participation to CRM (if such a mechanism is implemented</a:t>
              </a:r>
              <a:endParaRPr kumimoji="0" lang="en-GB" alt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6541277" y="3901808"/>
              <a:ext cx="1247778" cy="1256604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ct val="20000"/>
                </a:spcBef>
                <a:buBlip>
                  <a:blip r:embed="rId3"/>
                </a:buBlip>
                <a:defRPr sz="24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20000"/>
                </a:spcBef>
                <a:buChar char="•"/>
                <a:defRPr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Explicit participation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 to the wholesale market</a:t>
              </a:r>
              <a:endParaRPr kumimoji="0" lang="en-GB" alt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152718" y="1840433"/>
            <a:ext cx="6811770" cy="307975"/>
          </a:xfrm>
          <a:prstGeom prst="rect">
            <a:avLst/>
          </a:prstGeom>
          <a:solidFill>
            <a:srgbClr val="B6B6B6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…the System operator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6839" y="1840433"/>
            <a:ext cx="1633299" cy="307975"/>
          </a:xfrm>
          <a:prstGeom prst="rect">
            <a:avLst/>
          </a:prstGeom>
          <a:solidFill>
            <a:srgbClr val="B6B6B6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…the</a:t>
            </a:r>
            <a:r>
              <a:rPr kumimoji="0" lang="en-GB" sz="14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arket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152718" y="2201903"/>
            <a:ext cx="4140412" cy="462358"/>
          </a:xfrm>
          <a:prstGeom prst="rect">
            <a:avLst/>
          </a:prstGeom>
          <a:solidFill>
            <a:srgbClr val="B6B6B6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Balancing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6839" y="2193774"/>
            <a:ext cx="1633299" cy="462358"/>
          </a:xfrm>
          <a:prstGeom prst="rect">
            <a:avLst/>
          </a:prstGeom>
          <a:solidFill>
            <a:srgbClr val="B6B6B6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Wholesale / Retail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57572" y="2193775"/>
            <a:ext cx="2606915" cy="462358"/>
          </a:xfrm>
          <a:prstGeom prst="rect">
            <a:avLst/>
          </a:prstGeom>
          <a:solidFill>
            <a:srgbClr val="B6B6B6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 Management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6357572" y="2711645"/>
            <a:ext cx="1224137" cy="4088950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Specific contracts concluded </a:t>
            </a:r>
            <a:r>
              <a:rPr kumimoji="0" lang="en-GB" sz="11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by the TSO</a:t>
            </a:r>
            <a:r>
              <a:rPr kumimoji="0" lang="en-GB" sz="1100" b="0" i="0" u="sng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and/or the DSO</a:t>
            </a:r>
            <a:r>
              <a:rPr kumimoji="0" lang="en-GB" sz="11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</a:t>
            </a: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for emergency situations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5313948" y="2715792"/>
            <a:ext cx="979182" cy="3094837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xtLst/>
        </p:spPr>
        <p:txBody>
          <a:bodyPr anchor="ctr" anchorCtr="0"/>
          <a:lstStyle>
            <a:lvl1pPr eaLnBrk="0" hangingPunct="0">
              <a:lnSpc>
                <a:spcPct val="90000"/>
              </a:lnSpc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GB" altLang="fr-FR" sz="1100" kern="0" dirty="0" smtClean="0">
                <a:solidFill>
                  <a:srgbClr val="000000"/>
                </a:solidFill>
              </a:rPr>
              <a:t>procurement </a:t>
            </a:r>
            <a:r>
              <a:rPr kumimoji="0" lang="en-GB" alt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of </a:t>
            </a:r>
            <a:r>
              <a:rPr lang="en-GB" altLang="fr-FR" sz="1100" kern="0" dirty="0">
                <a:solidFill>
                  <a:srgbClr val="000000"/>
                </a:solidFill>
              </a:rPr>
              <a:t>of frequency containment reserves (FCR)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2152718" y="2711079"/>
            <a:ext cx="2071135" cy="3086869"/>
            <a:chOff x="4776724" y="2071543"/>
            <a:chExt cx="2071135" cy="2800015"/>
          </a:xfrm>
        </p:grpSpPr>
        <p:sp>
          <p:nvSpPr>
            <p:cNvPr id="23" name="Rectangle 1"/>
            <p:cNvSpPr>
              <a:spLocks noChangeArrowheads="1"/>
            </p:cNvSpPr>
            <p:nvPr/>
          </p:nvSpPr>
          <p:spPr bwMode="auto">
            <a:xfrm>
              <a:off x="4776724" y="2075818"/>
              <a:ext cx="991733" cy="2795740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ct val="20000"/>
                </a:spcBef>
                <a:buBlip>
                  <a:blip r:embed="rId3"/>
                </a:buBlip>
                <a:defRPr sz="24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20000"/>
                </a:spcBef>
                <a:buChar char="•"/>
                <a:defRPr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…of restoration reserve (RR)</a:t>
              </a:r>
              <a:endParaRPr kumimoji="0" lang="en-GB" alt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Rectangle 1"/>
            <p:cNvSpPr>
              <a:spLocks noChangeArrowheads="1"/>
            </p:cNvSpPr>
            <p:nvPr/>
          </p:nvSpPr>
          <p:spPr bwMode="auto">
            <a:xfrm>
              <a:off x="5830604" y="2071543"/>
              <a:ext cx="1017255" cy="2800015"/>
            </a:xfrm>
            <a:prstGeom prst="rect">
              <a:avLst/>
            </a:pr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ct val="20000"/>
                </a:spcBef>
                <a:buBlip>
                  <a:blip r:embed="rId3"/>
                </a:buBlip>
                <a:defRPr sz="24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20000"/>
                </a:spcBef>
                <a:buChar char="•"/>
                <a:defRPr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procurement of manual </a:t>
              </a:r>
              <a:r>
                <a:rPr lang="en-GB" altLang="fr-FR" sz="1100" kern="0" dirty="0" smtClean="0">
                  <a:solidFill>
                    <a:srgbClr val="000000"/>
                  </a:solidFill>
                </a:rPr>
                <a:t>frequency restoration reserve (</a:t>
              </a:r>
              <a:r>
                <a:rPr lang="en-GB" altLang="fr-FR" sz="1100" kern="0" dirty="0" err="1" smtClean="0">
                  <a:solidFill>
                    <a:srgbClr val="000000"/>
                  </a:solidFill>
                </a:rPr>
                <a:t>mFRR</a:t>
              </a:r>
              <a:r>
                <a:rPr lang="en-GB" altLang="fr-FR" sz="1100" kern="0" dirty="0" smtClean="0">
                  <a:solidFill>
                    <a:srgbClr val="000000"/>
                  </a:solidFill>
                </a:rPr>
                <a:t>)</a:t>
              </a:r>
              <a:endParaRPr kumimoji="0" lang="en-GB" alt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456840" y="1486164"/>
            <a:ext cx="8507648" cy="307975"/>
          </a:xfrm>
          <a:prstGeom prst="rect">
            <a:avLst/>
          </a:prstGeom>
          <a:solidFill>
            <a:srgbClr val="B6B6B6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valuation for</a:t>
            </a:r>
            <a:r>
              <a:rPr lang="en-GB" sz="1400" b="1" kern="0" dirty="0" smtClean="0">
                <a:solidFill>
                  <a:srgbClr val="FFFFFF"/>
                </a:solidFill>
              </a:rPr>
              <a:t>…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791614" y="5859185"/>
            <a:ext cx="5510896" cy="945554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xtLst/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GB" altLang="fr-FR" sz="1100" kern="0" dirty="0" smtClean="0">
              <a:solidFill>
                <a:srgbClr val="000000"/>
              </a:solidFill>
            </a:endParaRPr>
          </a:p>
          <a:p>
            <a:pPr lvl="0"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GB" altLang="fr-FR" sz="1100" kern="0" dirty="0" smtClean="0">
                <a:solidFill>
                  <a:srgbClr val="000000"/>
                </a:solidFill>
              </a:rPr>
              <a:t>Implicit </a:t>
            </a:r>
            <a:r>
              <a:rPr lang="en-GB" altLang="fr-FR" sz="1100" kern="0" dirty="0">
                <a:solidFill>
                  <a:srgbClr val="000000"/>
                </a:solidFill>
              </a:rPr>
              <a:t>valuation (Suppliers/BRP optimization of sourcing cost and imbalances management</a:t>
            </a:r>
          </a:p>
          <a:p>
            <a:pPr lvl="0"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GB" altLang="fr-FR" sz="1100" kern="0" dirty="0">
                <a:solidFill>
                  <a:srgbClr val="000000"/>
                </a:solidFill>
              </a:rPr>
              <a:t>  </a:t>
            </a:r>
            <a:r>
              <a:rPr lang="en-GB" altLang="fr-FR" sz="1100" i="1" kern="0" dirty="0" err="1">
                <a:solidFill>
                  <a:srgbClr val="000000"/>
                </a:solidFill>
              </a:rPr>
              <a:t>i.e</a:t>
            </a:r>
            <a:r>
              <a:rPr lang="en-GB" altLang="fr-FR" sz="1100" kern="0" dirty="0">
                <a:solidFill>
                  <a:srgbClr val="000000"/>
                </a:solidFill>
              </a:rPr>
              <a:t> through dedicated supply prices)</a:t>
            </a: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7661029" y="2716051"/>
            <a:ext cx="633407" cy="34213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</a:ln>
          <a:ex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TSO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8368056" y="2715792"/>
            <a:ext cx="596432" cy="34039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</a:ln>
          <a:ex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DSO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8323666" y="2702201"/>
            <a:ext cx="0" cy="409844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2108999" y="5859185"/>
            <a:ext cx="0" cy="92779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791613" y="5859185"/>
            <a:ext cx="1298524" cy="22679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</a:ln>
          <a:ex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LT/DA/ID</a:t>
            </a:r>
            <a:r>
              <a:rPr kumimoji="0" lang="en-GB" sz="105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price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2162575" y="5859184"/>
            <a:ext cx="4130556" cy="22679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</a:ln>
          <a:ex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Imbalance</a:t>
            </a:r>
            <a:r>
              <a:rPr kumimoji="0" lang="en-GB" sz="105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settlement price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836003" y="2708559"/>
            <a:ext cx="1254134" cy="34962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75000"/>
              </a:schemeClr>
            </a:solidFill>
          </a:ln>
          <a:extLst/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Generation Adequacy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56839" y="2693181"/>
            <a:ext cx="334774" cy="4093802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  <a:ln>
            <a:noFill/>
          </a:ln>
          <a:extLst/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fr-FR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58000" y="0"/>
            <a:ext cx="2322512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9966" y="9994"/>
            <a:ext cx="1526490" cy="68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90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749917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9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rpose xmlns="a28290ea-b4fb-480d-b0bc-8ed5e1a0c1a5">For information</Purpose>
    <Doc_x0020_Version xmlns="a28290ea-b4fb-480d-b0bc-8ed5e1a0c1a5">1</Doc_x0020_Version>
    <Agenda_x0020_Item xmlns="a28290ea-b4fb-480d-b0bc-8ed5e1a0c1a5">06. Electricity</Agenda_x0020_Item>
    <Hide xmlns="a28290ea-b4fb-480d-b0bc-8ed5e1a0c1a5">false</Hid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EFCE6A81A7B94EBC7D11A7FFDBA920" ma:contentTypeVersion="4" ma:contentTypeDescription="Create a new document." ma:contentTypeScope="" ma:versionID="d00046cc0a9c711f2fd917c745de42f8">
  <xsd:schema xmlns:xsd="http://www.w3.org/2001/XMLSchema" xmlns:xs="http://www.w3.org/2001/XMLSchema" xmlns:p="http://schemas.microsoft.com/office/2006/metadata/properties" xmlns:ns1="a28290ea-b4fb-480d-b0bc-8ed5e1a0c1a5" targetNamespace="http://schemas.microsoft.com/office/2006/metadata/properties" ma:root="true" ma:fieldsID="436fe84f6a3566691536239367ddb3bc" ns1:_="">
    <xsd:import namespace="a28290ea-b4fb-480d-b0bc-8ed5e1a0c1a5"/>
    <xsd:element name="properties">
      <xsd:complexType>
        <xsd:sequence>
          <xsd:element name="documentManagement">
            <xsd:complexType>
              <xsd:all>
                <xsd:element ref="ns1:Agenda_x0020_Item" minOccurs="0"/>
                <xsd:element ref="ns1:Purpose" minOccurs="0"/>
                <xsd:element ref="ns1:Doc_x0020_Version" minOccurs="0"/>
                <xsd:element ref="ns1:Hi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290ea-b4fb-480d-b0bc-8ed5e1a0c1a5" elementFormDefault="qualified">
    <xsd:import namespace="http://schemas.microsoft.com/office/2006/documentManagement/types"/>
    <xsd:import namespace="http://schemas.microsoft.com/office/infopath/2007/PartnerControls"/>
    <xsd:element name="Agenda_x0020_Item" ma:index="0" nillable="true" ma:displayName="Agenda Item" ma:description="Please, use always 0 (zero) in front of the 1 digit agenda items, and end the first figure with dot (.) - Agenda Item 9 must be 09." ma:format="Dropdown" ma:internalName="Agenda_x0020_Item">
      <xsd:simpleType>
        <xsd:union memberTypes="dms:Text">
          <xsd:simpleType>
            <xsd:restriction base="dms:Choice">
              <xsd:enumeration value="01."/>
              <xsd:enumeration value="02."/>
              <xsd:enumeration value="03."/>
              <xsd:enumeration value="04."/>
              <xsd:enumeration value="05."/>
              <xsd:enumeration value="07."/>
              <xsd:enumeration value="08."/>
              <xsd:enumeration value="09."/>
              <xsd:enumeration value="10."/>
              <xsd:enumeration value="11."/>
              <xsd:enumeration value="12."/>
              <xsd:enumeration value="13."/>
              <xsd:enumeration value="14."/>
              <xsd:enumeration value="15."/>
              <xsd:enumeration value="16."/>
              <xsd:enumeration value="17."/>
              <xsd:enumeration value="18."/>
              <xsd:enumeration value="19."/>
              <xsd:enumeration value="20."/>
              <xsd:enumeration value="Final/Approved Documents"/>
              <xsd:enumeration value="Library of documents of interest"/>
            </xsd:restriction>
          </xsd:simpleType>
        </xsd:union>
      </xsd:simpleType>
    </xsd:element>
    <xsd:element name="Purpose" ma:index="3" nillable="true" ma:displayName="Purpose" ma:format="Dropdown" ma:internalName="Purpose">
      <xsd:simpleType>
        <xsd:restriction base="dms:Choice">
          <xsd:enumeration value="For approval"/>
          <xsd:enumeration value="For information"/>
          <xsd:enumeration value="For discussion"/>
          <xsd:enumeration value="For orientation discussion"/>
          <xsd:enumeration value="For BoR opinion"/>
          <xsd:enumeration value="For endorsement"/>
        </xsd:restriction>
      </xsd:simpleType>
    </xsd:element>
    <xsd:element name="Doc_x0020_Version" ma:index="4" nillable="true" ma:displayName="Doc Version" ma:default="1" ma:format="Dropdown" ma:internalName="Doc_x0020_Version">
      <xsd:simpleType>
        <xsd:union memberTypes="dms:Text">
          <xsd:simpleType>
            <xsd:restriction base="dms:Choice">
              <xsd:enumeration value="1"/>
              <xsd:enumeration value="2"/>
              <xsd:enumeration value="3"/>
              <xsd:enumeration value="4"/>
              <xsd:enumeration value="5"/>
              <xsd:enumeration value="6"/>
              <xsd:enumeration value="7"/>
              <xsd:enumeration value="8"/>
              <xsd:enumeration value="9"/>
            </xsd:restriction>
          </xsd:simpleType>
        </xsd:union>
      </xsd:simpleType>
    </xsd:element>
    <xsd:element name="Hide" ma:index="5" nillable="true" ma:displayName="Hide" ma:default="0" ma:internalName="Hid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2" ma:displayName="Agenda Topic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6CFFCF-8E49-403F-B8D3-27A46E9701C3}">
  <ds:schemaRefs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a28290ea-b4fb-480d-b0bc-8ed5e1a0c1a5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F48F965-1EC0-477C-B094-C7EBB9D5E1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8290ea-b4fb-480d-b0bc-8ed5e1a0c1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63EA14-D000-4B4B-906A-C7C95E97CD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1388</TotalTime>
  <Words>359</Words>
  <Application>Microsoft Office PowerPoint</Application>
  <PresentationFormat>On-screen Show (4:3)</PresentationFormat>
  <Paragraphs>69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19_ACER new presentation template</vt:lpstr>
      <vt:lpstr>ACER new presentation 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 Presentation: Activating demand-side flexibility</dc:title>
  <dc:creator>Murphy Lauren</dc:creator>
  <cp:lastModifiedBy>Kokesova Katerina</cp:lastModifiedBy>
  <cp:revision>50</cp:revision>
  <dcterms:created xsi:type="dcterms:W3CDTF">2006-08-16T00:00:00Z</dcterms:created>
  <dcterms:modified xsi:type="dcterms:W3CDTF">2015-05-28T11:17:56Z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0x01010098EFCE6A81A7B94EBC7D11A7FFDBA920</vt:lpwstr>
  </property>
</Properties>
</file>