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7" r:id="rId2"/>
    <p:sldId id="278" r:id="rId3"/>
  </p:sldIdLst>
  <p:sldSz cx="9144000" cy="6858000" type="screen4x3"/>
  <p:notesSz cx="6858000" cy="91440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ros GABRIJEL (ACER)" initials="UG" lastIdx="1" clrIdx="0"/>
  <p:cmAuthor id="1" name="Uros GABRIJEL (ACER)" initials="ACER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D0E6"/>
    <a:srgbClr val="306F9A"/>
    <a:srgbClr val="97D7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tags" Target="tags/tag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55E6B-6B19-43FF-BFDB-8FD8925AA3EF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9FA724-E89B-4DDB-9513-0C6C914055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56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AEEF90-16EB-4C5C-AABB-3609AEF4EB2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590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0045A-7B7D-4114-B60D-0D2B068D65C6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5A9B3-0EDB-49BE-8CE0-5242DE556B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31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0045A-7B7D-4114-B60D-0D2B068D65C6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5A9B3-0EDB-49BE-8CE0-5242DE556B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318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0045A-7B7D-4114-B60D-0D2B068D65C6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5A9B3-0EDB-49BE-8CE0-5242DE556B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347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ingle Corner Rectangle 5"/>
          <p:cNvSpPr/>
          <p:nvPr/>
        </p:nvSpPr>
        <p:spPr>
          <a:xfrm>
            <a:off x="0" y="6381750"/>
            <a:ext cx="7937500" cy="476250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5" name="Round Single Corner Rectangle 7"/>
          <p:cNvSpPr/>
          <p:nvPr userDrawn="1"/>
        </p:nvSpPr>
        <p:spPr>
          <a:xfrm rot="10800000">
            <a:off x="2217738" y="0"/>
            <a:ext cx="6926262" cy="692150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146685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01327308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0045A-7B7D-4114-B60D-0D2B068D65C6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5A9B3-0EDB-49BE-8CE0-5242DE556B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46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0045A-7B7D-4114-B60D-0D2B068D65C6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5A9B3-0EDB-49BE-8CE0-5242DE556B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10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0045A-7B7D-4114-B60D-0D2B068D65C6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5A9B3-0EDB-49BE-8CE0-5242DE556B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240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0045A-7B7D-4114-B60D-0D2B068D65C6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5A9B3-0EDB-49BE-8CE0-5242DE556B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488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0045A-7B7D-4114-B60D-0D2B068D65C6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5A9B3-0EDB-49BE-8CE0-5242DE556B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421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0045A-7B7D-4114-B60D-0D2B068D65C6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5A9B3-0EDB-49BE-8CE0-5242DE556B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031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0045A-7B7D-4114-B60D-0D2B068D65C6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5A9B3-0EDB-49BE-8CE0-5242DE556B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78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0045A-7B7D-4114-B60D-0D2B068D65C6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5A9B3-0EDB-49BE-8CE0-5242DE556B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506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162442499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think-cell Folie" r:id="rId16" imgW="270" imgH="270" progId="TCLayout.ActiveDocument.1">
                  <p:embed/>
                </p:oleObj>
              </mc:Choice>
              <mc:Fallback>
                <p:oleObj name="think-cell Folie" r:id="rId1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0045A-7B7D-4114-B60D-0D2B068D65C6}" type="datetimeFigureOut">
              <a:rPr lang="en-GB" smtClean="0"/>
              <a:t>28/05/2015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5A9B3-0EDB-49BE-8CE0-5242DE556B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600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-812800"/>
            <a:ext cx="8975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1885950" y="5680075"/>
            <a:ext cx="3486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bg1"/>
                </a:solidFill>
              </a:rPr>
              <a:t>TITRE</a:t>
            </a:r>
          </a:p>
        </p:txBody>
      </p:sp>
      <p:pic>
        <p:nvPicPr>
          <p:cNvPr id="7" name="Picture 6" descr="FOND_COVER_transp.png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2953DB">
                <a:tint val="45000"/>
                <a:satMod val="400000"/>
              </a:srgbClr>
            </a:duotone>
            <a:extLst/>
          </a:blip>
          <a:stretch>
            <a:fillRect/>
          </a:stretch>
        </p:blipFill>
        <p:spPr>
          <a:xfrm>
            <a:off x="-90178" y="-154112"/>
            <a:ext cx="9223769" cy="7012112"/>
          </a:xfrm>
          <a:prstGeom prst="rect">
            <a:avLst/>
          </a:prstGeom>
        </p:spPr>
      </p:pic>
      <p:sp>
        <p:nvSpPr>
          <p:cNvPr id="8" name="Rectangle à coins arrondis 7"/>
          <p:cNvSpPr/>
          <p:nvPr/>
        </p:nvSpPr>
        <p:spPr>
          <a:xfrm>
            <a:off x="-280988" y="635000"/>
            <a:ext cx="3051176" cy="134937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BE" dirty="0"/>
          </a:p>
        </p:txBody>
      </p:sp>
      <p:pic>
        <p:nvPicPr>
          <p:cNvPr id="2253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801688"/>
            <a:ext cx="2298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Placeholder 1"/>
          <p:cNvSpPr>
            <a:spLocks noGrp="1"/>
          </p:cNvSpPr>
          <p:nvPr>
            <p:ph type="ctrTitle" idx="4294967295"/>
          </p:nvPr>
        </p:nvSpPr>
        <p:spPr>
          <a:xfrm>
            <a:off x="1244600" y="2204864"/>
            <a:ext cx="7720013" cy="201622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/>
            </a:pPr>
            <a:r>
              <a:rPr lang="de-DE" sz="2800" b="1" dirty="0" smtClean="0">
                <a:ea typeface="ＭＳ Ｐゴシック" charset="-128"/>
              </a:rPr>
              <a:t/>
            </a:r>
            <a:br>
              <a:rPr lang="de-DE" sz="2800" b="1" dirty="0" smtClean="0">
                <a:ea typeface="ＭＳ Ｐゴシック" charset="-128"/>
              </a:rPr>
            </a:br>
            <a:r>
              <a:rPr lang="en-GB" sz="2800" b="1" dirty="0">
                <a:ea typeface="ＭＳ Ｐゴシック" charset="-128"/>
              </a:rPr>
              <a:t>3.4 </a:t>
            </a:r>
            <a:r>
              <a:rPr lang="en-GB" sz="2800" b="1" dirty="0" smtClean="0">
                <a:ea typeface="ＭＳ Ｐゴシック" charset="-128"/>
              </a:rPr>
              <a:t>Strengthening </a:t>
            </a:r>
            <a:r>
              <a:rPr lang="en-GB" sz="2800" b="1" dirty="0">
                <a:ea typeface="ＭＳ Ｐゴシック" charset="-128"/>
              </a:rPr>
              <a:t>the secure system operation </a:t>
            </a:r>
            <a:r>
              <a:rPr lang="en-GB" sz="2800" b="1" dirty="0" smtClean="0">
                <a:ea typeface="ＭＳ Ｐゴシック" charset="-128"/>
              </a:rPr>
              <a:t/>
            </a:r>
            <a:br>
              <a:rPr lang="en-GB" sz="2800" b="1" dirty="0" smtClean="0">
                <a:ea typeface="ＭＳ Ｐゴシック" charset="-128"/>
              </a:rPr>
            </a:br>
            <a:r>
              <a:rPr lang="en-GB" sz="2800" b="1" dirty="0" smtClean="0">
                <a:ea typeface="ＭＳ Ｐゴシック" charset="-128"/>
              </a:rPr>
              <a:t>at </a:t>
            </a:r>
            <a:r>
              <a:rPr lang="en-GB" sz="2800" b="1" dirty="0">
                <a:ea typeface="ＭＳ Ｐゴシック" charset="-128"/>
              </a:rPr>
              <a:t>regional </a:t>
            </a:r>
            <a:r>
              <a:rPr lang="en-GB" sz="2800" b="1" dirty="0" smtClean="0">
                <a:ea typeface="ＭＳ Ｐゴシック" charset="-128"/>
              </a:rPr>
              <a:t>level</a:t>
            </a:r>
            <a:br>
              <a:rPr lang="en-GB" sz="2800" b="1" dirty="0" smtClean="0">
                <a:ea typeface="ＭＳ Ｐゴシック" charset="-128"/>
              </a:rPr>
            </a:br>
            <a:r>
              <a:rPr lang="de-DE" sz="2800" b="1" dirty="0" smtClean="0">
                <a:ea typeface="ＭＳ Ｐゴシック" charset="-128"/>
              </a:rPr>
              <a:t/>
            </a:r>
            <a:br>
              <a:rPr lang="de-DE" sz="2800" b="1" dirty="0" smtClean="0">
                <a:ea typeface="ＭＳ Ｐゴシック" charset="-128"/>
              </a:rPr>
            </a:br>
            <a:r>
              <a:rPr lang="de-DE" sz="2800" b="1" dirty="0" smtClean="0">
                <a:ea typeface="ＭＳ Ｐゴシック" charset="-128"/>
              </a:rPr>
              <a:t>ACER </a:t>
            </a:r>
            <a:r>
              <a:rPr lang="de-DE" sz="2800" b="1" dirty="0" err="1" smtClean="0">
                <a:ea typeface="ＭＳ Ｐゴシック" charset="-128"/>
              </a:rPr>
              <a:t>Reaction</a:t>
            </a:r>
            <a:r>
              <a:rPr lang="de-DE" sz="2800" b="1" dirty="0" smtClean="0">
                <a:ea typeface="ＭＳ Ｐゴシック" charset="-128"/>
              </a:rPr>
              <a:t/>
            </a:r>
            <a:br>
              <a:rPr lang="de-DE" sz="2800" b="1" dirty="0" smtClean="0">
                <a:ea typeface="ＭＳ Ｐゴシック" charset="-128"/>
              </a:rPr>
            </a:br>
            <a:r>
              <a:rPr lang="de-DE" sz="2000" b="1" dirty="0" smtClean="0">
                <a:ea typeface="ＭＳ Ｐゴシック" charset="-128"/>
              </a:rPr>
              <a:t>Dr. Christine </a:t>
            </a:r>
            <a:r>
              <a:rPr lang="de-DE" sz="2000" b="1" dirty="0" err="1" smtClean="0">
                <a:ea typeface="ＭＳ Ｐゴシック" charset="-128"/>
              </a:rPr>
              <a:t>Materazzi</a:t>
            </a:r>
            <a:r>
              <a:rPr lang="de-DE" sz="2000" b="1" dirty="0" smtClean="0">
                <a:ea typeface="ＭＳ Ｐゴシック" charset="-128"/>
              </a:rPr>
              <a:t>-Wagner</a:t>
            </a:r>
            <a:endParaRPr lang="it-IT" sz="2000" b="1" dirty="0" smtClean="0">
              <a:solidFill>
                <a:schemeClr val="accent6"/>
              </a:solidFill>
              <a:ea typeface="ＭＳ Ｐゴシック" charset="-128"/>
            </a:endParaRPr>
          </a:p>
        </p:txBody>
      </p:sp>
      <p:sp>
        <p:nvSpPr>
          <p:cNvPr id="22537" name="TextBox 8"/>
          <p:cNvSpPr txBox="1">
            <a:spLocks noChangeArrowheads="1"/>
          </p:cNvSpPr>
          <p:nvPr/>
        </p:nvSpPr>
        <p:spPr bwMode="auto">
          <a:xfrm>
            <a:off x="895350" y="5356225"/>
            <a:ext cx="81232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en-US" b="1" dirty="0" smtClean="0">
                <a:solidFill>
                  <a:schemeClr val="bg1"/>
                </a:solidFill>
                <a:ea typeface="ＭＳ Ｐゴシック" pitchFamily="34" charset="-128"/>
              </a:rPr>
              <a:t>Florence Forum </a:t>
            </a:r>
            <a:br>
              <a:rPr lang="de-DE" altLang="en-US" b="1" dirty="0" smtClean="0">
                <a:solidFill>
                  <a:schemeClr val="bg1"/>
                </a:solidFill>
                <a:ea typeface="ＭＳ Ｐゴシック" pitchFamily="34" charset="-128"/>
              </a:rPr>
            </a:br>
            <a:r>
              <a:rPr lang="de-DE" altLang="en-US" b="1" dirty="0" smtClean="0">
                <a:solidFill>
                  <a:schemeClr val="bg1"/>
                </a:solidFill>
                <a:ea typeface="ＭＳ Ｐゴシック" pitchFamily="34" charset="-128"/>
              </a:rPr>
              <a:t>4/5th June 2015</a:t>
            </a:r>
            <a:endParaRPr lang="en-GB" altLang="en-US" b="1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94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7558581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think-cell Folie" r:id="rId5" imgW="270" imgH="270" progId="TCLayout.ActiveDocument.1">
                  <p:embed/>
                </p:oleObj>
              </mc:Choice>
              <mc:Fallback>
                <p:oleObj name="think-cell Foli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6" name="Rectangle 84"/>
          <p:cNvSpPr txBox="1">
            <a:spLocks/>
          </p:cNvSpPr>
          <p:nvPr/>
        </p:nvSpPr>
        <p:spPr bwMode="gray">
          <a:xfrm>
            <a:off x="8388350" y="6435725"/>
            <a:ext cx="4667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Clr>
                <a:srgbClr val="005BAB"/>
              </a:buClr>
              <a:buSzPct val="400000"/>
            </a:pPr>
            <a:fld id="{6493E550-7870-4C8E-BDD4-FBE0101762FC}" type="slidenum">
              <a:rPr lang="en-GB" sz="1200">
                <a:latin typeface="Arial" charset="0"/>
              </a:rPr>
              <a:pPr eaLnBrk="1" hangingPunct="1">
                <a:buClr>
                  <a:srgbClr val="005BAB"/>
                </a:buClr>
                <a:buSzPct val="400000"/>
              </a:pPr>
              <a:t>2</a:t>
            </a:fld>
            <a:endParaRPr lang="en-GB" sz="1200">
              <a:latin typeface="Arial" charset="0"/>
            </a:endParaRPr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 bwMode="auto">
          <a:xfrm>
            <a:off x="2195736" y="0"/>
            <a:ext cx="6948264" cy="692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altLang="en-US" sz="2000" dirty="0" smtClean="0">
                <a:solidFill>
                  <a:schemeClr val="bg1"/>
                </a:solidFill>
                <a:ea typeface="ＭＳ Ｐゴシック" pitchFamily="34" charset="-128"/>
              </a:rPr>
              <a:t>Options for future SO development:</a:t>
            </a:r>
            <a:br>
              <a:rPr lang="en-GB" altLang="en-US" sz="2000" dirty="0" smtClean="0">
                <a:solidFill>
                  <a:schemeClr val="bg1"/>
                </a:solidFill>
                <a:ea typeface="ＭＳ Ｐゴシック" pitchFamily="34" charset="-128"/>
              </a:rPr>
            </a:br>
            <a:r>
              <a:rPr lang="en-GB" altLang="en-US" sz="2000" dirty="0" smtClean="0">
                <a:solidFill>
                  <a:schemeClr val="bg1"/>
                </a:solidFill>
                <a:ea typeface="ＭＳ Ｐゴシック" pitchFamily="34" charset="-128"/>
              </a:rPr>
              <a:t>A role for RSCs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16200000">
            <a:off x="-101583" y="1923769"/>
            <a:ext cx="1534298" cy="324036"/>
          </a:xfrm>
          <a:prstGeom prst="roundRect">
            <a:avLst>
              <a:gd name="adj" fmla="val 50000"/>
            </a:avLst>
          </a:prstGeom>
          <a:solidFill>
            <a:srgbClr val="A4D0E6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>
            <a:lvl1pPr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GB" altLang="nl-NL" b="1" dirty="0" smtClean="0">
                <a:solidFill>
                  <a:srgbClr val="000000"/>
                </a:solidFill>
              </a:rPr>
              <a:t>Why?</a:t>
            </a:r>
            <a:endParaRPr lang="en-GB" altLang="nl-NL" b="1" dirty="0">
              <a:solidFill>
                <a:srgbClr val="000000"/>
              </a:solidFill>
            </a:endParaRP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 rot="16200000">
            <a:off x="-223469" y="3723969"/>
            <a:ext cx="1778070" cy="324036"/>
          </a:xfrm>
          <a:prstGeom prst="roundRect">
            <a:avLst>
              <a:gd name="adj" fmla="val 50000"/>
            </a:avLst>
          </a:prstGeom>
          <a:solidFill>
            <a:srgbClr val="A4D0E6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>
            <a:lvl1pPr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GB" altLang="nl-NL" b="1" dirty="0" smtClean="0">
                <a:solidFill>
                  <a:srgbClr val="000000"/>
                </a:solidFill>
              </a:rPr>
              <a:t>What?</a:t>
            </a:r>
            <a:endParaRPr lang="en-GB" altLang="nl-NL" b="1" dirty="0">
              <a:solidFill>
                <a:srgbClr val="000000"/>
              </a:solidFill>
            </a:endParaRP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 rot="16200000">
            <a:off x="53498" y="5369088"/>
            <a:ext cx="1224136" cy="324036"/>
          </a:xfrm>
          <a:prstGeom prst="roundRect">
            <a:avLst>
              <a:gd name="adj" fmla="val 50000"/>
            </a:avLst>
          </a:prstGeom>
          <a:solidFill>
            <a:srgbClr val="A4D0E6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>
            <a:lvl1pPr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GB" altLang="nl-NL" b="1" dirty="0" smtClean="0">
                <a:solidFill>
                  <a:srgbClr val="000000"/>
                </a:solidFill>
              </a:rPr>
              <a:t>When?</a:t>
            </a:r>
            <a:endParaRPr lang="en-GB" altLang="nl-NL" b="1" dirty="0">
              <a:solidFill>
                <a:srgbClr val="000000"/>
              </a:solidFill>
            </a:endParaRPr>
          </a:p>
        </p:txBody>
      </p:sp>
      <p:sp>
        <p:nvSpPr>
          <p:cNvPr id="9" name="AutoShape 14"/>
          <p:cNvSpPr>
            <a:spLocks noChangeArrowheads="1"/>
          </p:cNvSpPr>
          <p:nvPr/>
        </p:nvSpPr>
        <p:spPr bwMode="auto">
          <a:xfrm>
            <a:off x="971599" y="4919038"/>
            <a:ext cx="7650113" cy="1224136"/>
          </a:xfrm>
          <a:prstGeom prst="roundRect">
            <a:avLst>
              <a:gd name="adj" fmla="val 21895"/>
            </a:avLst>
          </a:prstGeom>
          <a:solidFill>
            <a:srgbClr val="306F9A"/>
          </a:solidFill>
          <a:ln w="38100">
            <a:solidFill>
              <a:schemeClr val="accent6"/>
            </a:solidFill>
            <a:round/>
            <a:headEnd/>
            <a:tailEnd/>
          </a:ln>
          <a:extLst/>
        </p:spPr>
        <p:txBody>
          <a:bodyPr lIns="0" tIns="0" rIns="0" bIns="0" anchor="ctr"/>
          <a:lstStyle>
            <a:lvl1pPr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ts val="2000"/>
              </a:lnSpc>
              <a:defRPr/>
            </a:pPr>
            <a:r>
              <a:rPr lang="en-GB" altLang="nl-NL" sz="2000" b="1" dirty="0" smtClean="0">
                <a:solidFill>
                  <a:schemeClr val="bg1"/>
                </a:solidFill>
              </a:rPr>
              <a:t>Clarify roles, responsibilities </a:t>
            </a:r>
            <a:r>
              <a:rPr lang="en-GB" altLang="nl-NL" sz="2000" b="1" dirty="0">
                <a:solidFill>
                  <a:schemeClr val="bg1"/>
                </a:solidFill>
              </a:rPr>
              <a:t>and related </a:t>
            </a:r>
            <a:r>
              <a:rPr lang="en-GB" altLang="nl-NL" sz="2000" b="1" dirty="0" smtClean="0">
                <a:solidFill>
                  <a:schemeClr val="bg1"/>
                </a:solidFill>
              </a:rPr>
              <a:t>governance/legal instruments </a:t>
            </a:r>
            <a:r>
              <a:rPr lang="en-GB" altLang="nl-NL" sz="2000" b="1" dirty="0">
                <a:solidFill>
                  <a:schemeClr val="bg1"/>
                </a:solidFill>
              </a:rPr>
              <a:t>along the transition process to </a:t>
            </a:r>
            <a:r>
              <a:rPr lang="en-GB" altLang="nl-NL" sz="2000" b="1" dirty="0" smtClean="0">
                <a:solidFill>
                  <a:schemeClr val="bg1"/>
                </a:solidFill>
              </a:rPr>
              <a:t>optimised </a:t>
            </a:r>
            <a:r>
              <a:rPr lang="en-GB" altLang="nl-NL" sz="2000" b="1" dirty="0">
                <a:solidFill>
                  <a:schemeClr val="bg1"/>
                </a:solidFill>
              </a:rPr>
              <a:t>(</a:t>
            </a:r>
            <a:r>
              <a:rPr lang="en-GB" altLang="nl-NL" sz="2000" b="1" dirty="0" smtClean="0">
                <a:solidFill>
                  <a:schemeClr val="bg1"/>
                </a:solidFill>
              </a:rPr>
              <a:t>secure, efficient</a:t>
            </a:r>
            <a:r>
              <a:rPr lang="en-GB" altLang="nl-NL" sz="2000" b="1" dirty="0">
                <a:solidFill>
                  <a:schemeClr val="bg1"/>
                </a:solidFill>
              </a:rPr>
              <a:t>) regional/EU </a:t>
            </a:r>
            <a:r>
              <a:rPr lang="en-GB" altLang="nl-NL" sz="2000" b="1" dirty="0" smtClean="0">
                <a:solidFill>
                  <a:schemeClr val="bg1"/>
                </a:solidFill>
              </a:rPr>
              <a:t>system operation in </a:t>
            </a:r>
            <a:r>
              <a:rPr lang="en-GB" altLang="nl-NL" sz="2000" b="1" dirty="0">
                <a:solidFill>
                  <a:schemeClr val="bg1"/>
                </a:solidFill>
              </a:rPr>
              <a:t>the context of the Energy </a:t>
            </a:r>
            <a:r>
              <a:rPr lang="en-GB" altLang="nl-NL" sz="2000" b="1" dirty="0" smtClean="0">
                <a:solidFill>
                  <a:schemeClr val="bg1"/>
                </a:solidFill>
              </a:rPr>
              <a:t>Union</a:t>
            </a:r>
            <a:endParaRPr lang="en-GB" altLang="nl-NL" sz="2000" b="1" dirty="0">
              <a:solidFill>
                <a:schemeClr val="bg1"/>
              </a:solidFill>
            </a:endParaRPr>
          </a:p>
        </p:txBody>
      </p:sp>
      <p:sp>
        <p:nvSpPr>
          <p:cNvPr id="10" name="AutoShape 14"/>
          <p:cNvSpPr>
            <a:spLocks noChangeArrowheads="1"/>
          </p:cNvSpPr>
          <p:nvPr/>
        </p:nvSpPr>
        <p:spPr bwMode="auto">
          <a:xfrm>
            <a:off x="971600" y="2996952"/>
            <a:ext cx="2448271" cy="1778070"/>
          </a:xfrm>
          <a:prstGeom prst="roundRect">
            <a:avLst>
              <a:gd name="adj" fmla="val 18883"/>
            </a:avLst>
          </a:prstGeom>
          <a:noFill/>
          <a:ln w="38100">
            <a:solidFill>
              <a:schemeClr val="accent6"/>
            </a:solidFill>
            <a:round/>
            <a:headEnd/>
            <a:tailEnd/>
          </a:ln>
          <a:extLst/>
        </p:spPr>
        <p:txBody>
          <a:bodyPr lIns="0" tIns="0" rIns="0" bIns="0" anchor="ctr"/>
          <a:lstStyle>
            <a:lvl1pPr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ts val="2000"/>
              </a:lnSpc>
              <a:spcBef>
                <a:spcPts val="900"/>
              </a:spcBef>
              <a:defRPr/>
            </a:pPr>
            <a:r>
              <a:rPr lang="en-GB" altLang="nl-NL" sz="2000" dirty="0"/>
              <a:t>NCs are </a:t>
            </a:r>
            <a:r>
              <a:rPr lang="en-GB" altLang="nl-NL" sz="2000" dirty="0" smtClean="0"/>
              <a:t>the </a:t>
            </a:r>
            <a:r>
              <a:rPr lang="en-GB" altLang="nl-NL" sz="2000" dirty="0"/>
              <a:t>first step </a:t>
            </a:r>
            <a:r>
              <a:rPr lang="en-GB" altLang="nl-NL" sz="2000" dirty="0" smtClean="0">
                <a:sym typeface="Wingdings" panose="05000000000000000000" pitchFamily="2" charset="2"/>
              </a:rPr>
              <a:t></a:t>
            </a:r>
          </a:p>
          <a:p>
            <a:pPr algn="ctr" eaLnBrk="1" hangingPunct="1">
              <a:lnSpc>
                <a:spcPts val="2000"/>
              </a:lnSpc>
              <a:spcBef>
                <a:spcPts val="900"/>
              </a:spcBef>
              <a:defRPr/>
            </a:pPr>
            <a:r>
              <a:rPr lang="en-GB" altLang="nl-NL" sz="2000" dirty="0" smtClean="0"/>
              <a:t>Target </a:t>
            </a:r>
            <a:r>
              <a:rPr lang="en-GB" altLang="nl-NL" sz="2000" dirty="0"/>
              <a:t>model for SO </a:t>
            </a:r>
            <a:r>
              <a:rPr lang="en-GB" altLang="nl-NL" sz="2000" dirty="0" smtClean="0"/>
              <a:t>integration might be needed!</a:t>
            </a:r>
            <a:endParaRPr lang="en-GB" altLang="nl-NL" sz="2000" dirty="0"/>
          </a:p>
        </p:txBody>
      </p:sp>
      <p:sp>
        <p:nvSpPr>
          <p:cNvPr id="11" name="AutoShape 14"/>
          <p:cNvSpPr>
            <a:spLocks noChangeArrowheads="1"/>
          </p:cNvSpPr>
          <p:nvPr/>
        </p:nvSpPr>
        <p:spPr bwMode="auto">
          <a:xfrm>
            <a:off x="3563888" y="2996952"/>
            <a:ext cx="5057824" cy="1778070"/>
          </a:xfrm>
          <a:prstGeom prst="roundRect">
            <a:avLst>
              <a:gd name="adj" fmla="val 19385"/>
            </a:avLst>
          </a:prstGeom>
          <a:noFill/>
          <a:ln w="38100">
            <a:solidFill>
              <a:schemeClr val="accent6"/>
            </a:solidFill>
            <a:round/>
            <a:headEnd/>
            <a:tailEnd/>
          </a:ln>
          <a:extLst/>
        </p:spPr>
        <p:txBody>
          <a:bodyPr lIns="0" tIns="0" rIns="0" bIns="0"/>
          <a:lstStyle>
            <a:lvl1pPr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marL="177800" indent="-177800" eaLnBrk="1" hangingPunct="1">
              <a:lnSpc>
                <a:spcPts val="18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nl-NL" dirty="0" smtClean="0"/>
              <a:t>Regional alignment of </a:t>
            </a:r>
            <a:r>
              <a:rPr lang="en-GB" altLang="nl-NL" dirty="0"/>
              <a:t>market and </a:t>
            </a:r>
            <a:r>
              <a:rPr lang="en-GB" altLang="nl-NL" dirty="0" smtClean="0"/>
              <a:t>SO with harmonisation </a:t>
            </a:r>
            <a:r>
              <a:rPr lang="en-GB" altLang="nl-NL" dirty="0"/>
              <a:t>of </a:t>
            </a:r>
            <a:r>
              <a:rPr lang="en-GB" altLang="nl-NL" dirty="0" smtClean="0"/>
              <a:t>tasks and </a:t>
            </a:r>
            <a:r>
              <a:rPr lang="en-GB" altLang="nl-NL" dirty="0"/>
              <a:t>methodologies between regions</a:t>
            </a:r>
          </a:p>
          <a:p>
            <a:pPr marL="177800" indent="-177800" eaLnBrk="1" hangingPunct="1">
              <a:lnSpc>
                <a:spcPts val="18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nl-NL" dirty="0"/>
              <a:t>Extend the scope of RSCs beyond pure </a:t>
            </a:r>
            <a:r>
              <a:rPr lang="en-GB" altLang="nl-NL" dirty="0" smtClean="0"/>
              <a:t>SO, e.g. to </a:t>
            </a:r>
            <a:r>
              <a:rPr lang="en-GB" altLang="nl-NL" dirty="0"/>
              <a:t>management of TSO-TSO-compensation </a:t>
            </a:r>
            <a:r>
              <a:rPr lang="en-GB" altLang="nl-NL" dirty="0" smtClean="0"/>
              <a:t>and short </a:t>
            </a:r>
            <a:r>
              <a:rPr lang="en-GB" altLang="nl-NL" dirty="0"/>
              <a:t>term </a:t>
            </a:r>
            <a:r>
              <a:rPr lang="en-GB" altLang="nl-NL" dirty="0" smtClean="0"/>
              <a:t>market organisation/physical delivery</a:t>
            </a:r>
            <a:endParaRPr lang="en-GB" altLang="nl-NL" dirty="0"/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971600" y="1318638"/>
            <a:ext cx="2448271" cy="1534298"/>
          </a:xfrm>
          <a:prstGeom prst="roundRect">
            <a:avLst>
              <a:gd name="adj" fmla="val 17378"/>
            </a:avLst>
          </a:prstGeom>
          <a:noFill/>
          <a:ln w="38100">
            <a:solidFill>
              <a:schemeClr val="accent6"/>
            </a:solidFill>
            <a:round/>
            <a:headEnd/>
            <a:tailEnd/>
          </a:ln>
          <a:extLst/>
        </p:spPr>
        <p:txBody>
          <a:bodyPr lIns="0" tIns="0" rIns="0" bIns="0" anchor="ctr"/>
          <a:lstStyle>
            <a:lvl1pPr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ts val="2000"/>
              </a:lnSpc>
              <a:spcBef>
                <a:spcPts val="900"/>
              </a:spcBef>
              <a:defRPr/>
            </a:pPr>
            <a:r>
              <a:rPr lang="en-GB" altLang="nl-NL" sz="2000" dirty="0"/>
              <a:t>TSO coordination in SO is reaching its </a:t>
            </a:r>
            <a:r>
              <a:rPr lang="en-GB" altLang="nl-NL" sz="2000" dirty="0" smtClean="0"/>
              <a:t>limits </a:t>
            </a:r>
            <a:r>
              <a:rPr lang="en-GB" altLang="nl-NL" sz="2000" dirty="0" smtClean="0">
                <a:sym typeface="Wingdings" panose="05000000000000000000" pitchFamily="2" charset="2"/>
              </a:rPr>
              <a:t></a:t>
            </a:r>
            <a:r>
              <a:rPr lang="en-GB" altLang="nl-NL" sz="2000" dirty="0" smtClean="0"/>
              <a:t> </a:t>
            </a:r>
          </a:p>
          <a:p>
            <a:pPr algn="ctr" eaLnBrk="1" hangingPunct="1">
              <a:lnSpc>
                <a:spcPts val="2000"/>
              </a:lnSpc>
              <a:spcBef>
                <a:spcPts val="900"/>
              </a:spcBef>
              <a:defRPr/>
            </a:pPr>
            <a:r>
              <a:rPr lang="en-GB" altLang="nl-NL" sz="2000" dirty="0" smtClean="0"/>
              <a:t>TSOs </a:t>
            </a:r>
            <a:r>
              <a:rPr lang="en-GB" altLang="nl-NL" sz="2000" dirty="0"/>
              <a:t>do not act </a:t>
            </a:r>
            <a:r>
              <a:rPr lang="en-GB" altLang="nl-NL" sz="2000" dirty="0" smtClean="0"/>
              <a:t>concerted!</a:t>
            </a:r>
            <a:endParaRPr lang="en-GB" altLang="nl-NL" sz="2000" dirty="0"/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>
            <a:off x="3563888" y="1318638"/>
            <a:ext cx="5057824" cy="1534298"/>
          </a:xfrm>
          <a:prstGeom prst="roundRect">
            <a:avLst>
              <a:gd name="adj" fmla="val 18883"/>
            </a:avLst>
          </a:prstGeom>
          <a:noFill/>
          <a:ln w="38100">
            <a:solidFill>
              <a:schemeClr val="accent6"/>
            </a:solidFill>
            <a:round/>
            <a:headEnd/>
            <a:tailEnd/>
          </a:ln>
          <a:extLst/>
        </p:spPr>
        <p:txBody>
          <a:bodyPr lIns="0" tIns="0" rIns="0" bIns="0"/>
          <a:lstStyle>
            <a:lvl1pPr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marL="177800" indent="-177800" eaLnBrk="1" hangingPunct="1">
              <a:lnSpc>
                <a:spcPts val="18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nl-NL" dirty="0" smtClean="0"/>
              <a:t>Increasing </a:t>
            </a:r>
            <a:r>
              <a:rPr lang="en-GB" altLang="nl-NL" dirty="0"/>
              <a:t>implications of SO on market and money flows among TSOs</a:t>
            </a:r>
          </a:p>
          <a:p>
            <a:pPr marL="177800" indent="-177800" eaLnBrk="1" hangingPunct="1">
              <a:lnSpc>
                <a:spcPts val="18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nl-NL" dirty="0"/>
              <a:t>Today’s priority for national security driven by national responsibility </a:t>
            </a:r>
            <a:r>
              <a:rPr lang="en-GB" altLang="nl-NL" dirty="0" smtClean="0"/>
              <a:t>leads to suboptimal </a:t>
            </a:r>
            <a:r>
              <a:rPr lang="en-GB" altLang="nl-NL" dirty="0"/>
              <a:t>efficiency</a:t>
            </a:r>
          </a:p>
          <a:p>
            <a:pPr marL="177800" indent="-177800" eaLnBrk="1" hangingPunct="1">
              <a:lnSpc>
                <a:spcPts val="1800"/>
              </a:lnSpc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nl-NL" dirty="0"/>
              <a:t>Are TSOs addressing </a:t>
            </a:r>
            <a:r>
              <a:rPr lang="en-GB" altLang="nl-NL" dirty="0" smtClean="0"/>
              <a:t>the best </a:t>
            </a:r>
            <a:r>
              <a:rPr lang="en-GB" altLang="nl-NL" dirty="0"/>
              <a:t>for </a:t>
            </a:r>
            <a:r>
              <a:rPr lang="en-GB" altLang="nl-NL" dirty="0" smtClean="0"/>
              <a:t>IEM?</a:t>
            </a:r>
            <a:endParaRPr lang="en-GB" altLang="nl-NL" dirty="0"/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>
            <a:off x="3563889" y="872716"/>
            <a:ext cx="5057824" cy="324036"/>
          </a:xfrm>
          <a:prstGeom prst="roundRect">
            <a:avLst>
              <a:gd name="adj" fmla="val 50000"/>
            </a:avLst>
          </a:prstGeom>
          <a:solidFill>
            <a:srgbClr val="A4D0E6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>
            <a:lvl1pPr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GB" altLang="nl-NL" dirty="0" smtClean="0">
                <a:solidFill>
                  <a:srgbClr val="000000"/>
                </a:solidFill>
              </a:rPr>
              <a:t>Prominent examples</a:t>
            </a:r>
            <a:endParaRPr lang="en-GB" altLang="nl-NL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65029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</Words>
  <Application>Microsoft Office PowerPoint</Application>
  <PresentationFormat>On-screen Show (4:3)</PresentationFormat>
  <Paragraphs>20</Paragraphs>
  <Slides>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think-cell Folie</vt:lpstr>
      <vt:lpstr> 3.4 Strengthening the secure system operation  at regional level  ACER Reaction Dr. Christine Materazzi-Wagner</vt:lpstr>
      <vt:lpstr>Options for future SO development: A role for RSCs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Uros GABRIJEL (ACER)</dc:creator>
  <cp:lastModifiedBy>Kokesova Katerina</cp:lastModifiedBy>
  <cp:revision>129</cp:revision>
  <dcterms:created xsi:type="dcterms:W3CDTF">2014-01-17T11:13:19Z</dcterms:created>
  <dcterms:modified xsi:type="dcterms:W3CDTF">2015-05-28T09:21:54Z</dcterms:modified>
</cp:coreProperties>
</file>