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68" r:id="rId2"/>
    <p:sldId id="539" r:id="rId3"/>
    <p:sldId id="542" r:id="rId4"/>
    <p:sldId id="540" r:id="rId5"/>
    <p:sldId id="541" r:id="rId6"/>
    <p:sldId id="533" r:id="rId7"/>
    <p:sldId id="502" r:id="rId8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DE"/>
    <a:srgbClr val="D6A300"/>
    <a:srgbClr val="005AB4"/>
    <a:srgbClr val="004386"/>
    <a:srgbClr val="004F80"/>
    <a:srgbClr val="65C060"/>
    <a:srgbClr val="FFE697"/>
    <a:srgbClr val="20DA24"/>
    <a:srgbClr val="FF0000"/>
    <a:srgbClr val="1E3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25" autoAdjust="0"/>
    <p:restoredTop sz="90231" autoAdjust="0"/>
  </p:normalViewPr>
  <p:slideViewPr>
    <p:cSldViewPr snapToGrid="0">
      <p:cViewPr>
        <p:scale>
          <a:sx n="80" d="100"/>
          <a:sy n="80" d="100"/>
        </p:scale>
        <p:origin x="-80" y="-592"/>
      </p:cViewPr>
      <p:guideLst>
        <p:guide orient="horz" pos="1207"/>
        <p:guide pos="53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295" y="0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pPr>
              <a:defRPr/>
            </a:pPr>
            <a:fld id="{908FCEED-0728-4934-AA77-C20330B476D3}" type="datetimeFigureOut">
              <a:rPr lang="de-DE"/>
              <a:pPr>
                <a:defRPr/>
              </a:pPr>
              <a:t>03/06/15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9307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pPr>
              <a:defRPr/>
            </a:pPr>
            <a:r>
              <a:rPr lang="de-DE"/>
              <a:t>Fußzeile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295" y="9429307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pPr>
              <a:defRPr/>
            </a:pPr>
            <a:fld id="{FD02C1D2-A2AA-447F-B73B-11AE9475ECD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745281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295" y="0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pPr>
              <a:defRPr/>
            </a:pPr>
            <a:fld id="{614CF948-7B6E-408A-9769-D75D0886CAC0}" type="datetimeFigureOut">
              <a:rPr lang="de-DE"/>
              <a:pPr>
                <a:defRPr/>
              </a:pPr>
              <a:t>03/06/15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5562" tIns="47781" rIns="95562" bIns="47781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9307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pPr>
              <a:defRPr/>
            </a:pPr>
            <a:r>
              <a:rPr lang="de-DE"/>
              <a:t>Fußzeile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295" y="9429307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pPr>
              <a:defRPr/>
            </a:pPr>
            <a:fld id="{1E97BDFF-0AC5-494C-90C2-63A8BE427F0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75433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Fußzeile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E97BDFF-0AC5-494C-90C2-63A8BE427F09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592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Fußzeile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E97BDFF-0AC5-494C-90C2-63A8BE427F09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592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Fußzeile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E97BDFF-0AC5-494C-90C2-63A8BE427F09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347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Fußzeile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E97BDFF-0AC5-494C-90C2-63A8BE427F09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592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4F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de-DE" altLang="de-DE" smtClean="0">
              <a:solidFill>
                <a:srgbClr val="004F80"/>
              </a:solidFill>
              <a:latin typeface="Neue Praxis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 userDrawn="1"/>
        </p:nvSpPr>
        <p:spPr bwMode="auto">
          <a:xfrm>
            <a:off x="146050" y="179388"/>
            <a:ext cx="8839200" cy="12969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de-DE" altLang="de-DE" smtClean="0">
              <a:solidFill>
                <a:srgbClr val="004F80"/>
              </a:solidFill>
              <a:latin typeface="Neue Praxis" charset="0"/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900113" y="6172200"/>
            <a:ext cx="759301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de-DE" sz="1600" dirty="0" smtClean="0">
              <a:solidFill>
                <a:schemeClr val="tx2"/>
              </a:solidFill>
              <a:latin typeface="BundesSans Office" pitchFamily="34" charset="0"/>
            </a:endParaRPr>
          </a:p>
        </p:txBody>
      </p:sp>
      <p:pic>
        <p:nvPicPr>
          <p:cNvPr id="7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88913"/>
            <a:ext cx="21336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899592" y="2844000"/>
            <a:ext cx="5112000" cy="719138"/>
          </a:xfrm>
          <a:prstGeom prst="rect">
            <a:avLst/>
          </a:prstGeom>
        </p:spPr>
        <p:txBody>
          <a:bodyPr/>
          <a:lstStyle>
            <a:lvl1pPr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Headline BundesSerif 33 </a:t>
            </a:r>
            <a:r>
              <a:rPr lang="de-DE" dirty="0" err="1" smtClean="0"/>
              <a:t>pt</a:t>
            </a:r>
            <a:endParaRPr lang="de-DE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99592" y="3717032"/>
            <a:ext cx="5112000" cy="431800"/>
          </a:xfrm>
          <a:prstGeom prst="rect">
            <a:avLst/>
          </a:prstGeom>
        </p:spPr>
        <p:txBody>
          <a:bodyPr tIns="36000" rIns="36000" bIns="36000"/>
          <a:lstStyle>
            <a:lvl1pPr marL="0" indent="0">
              <a:buFont typeface="Wingdings 3" charset="2"/>
              <a:buNone/>
              <a:defRPr sz="2000">
                <a:solidFill>
                  <a:schemeClr val="bg1"/>
                </a:solidFill>
                <a:latin typeface="BundesSans Office" pitchFamily="34" charset="0"/>
              </a:defRPr>
            </a:lvl1pPr>
          </a:lstStyle>
          <a:p>
            <a:r>
              <a:rPr lang="de-DE" dirty="0" err="1" smtClean="0"/>
              <a:t>Subline</a:t>
            </a:r>
            <a:r>
              <a:rPr lang="de-DE" dirty="0" smtClean="0"/>
              <a:t> </a:t>
            </a:r>
            <a:r>
              <a:rPr lang="de-DE" dirty="0" err="1" smtClean="0"/>
              <a:t>BundesSans</a:t>
            </a:r>
            <a:r>
              <a:rPr lang="de-DE" dirty="0" smtClean="0"/>
              <a:t> 20pt</a:t>
            </a:r>
            <a:endParaRPr lang="de-DE" dirty="0"/>
          </a:p>
        </p:txBody>
      </p:sp>
      <p:sp>
        <p:nvSpPr>
          <p:cNvPr id="10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5760000" y="6309320"/>
            <a:ext cx="2895600" cy="365125"/>
          </a:xfrm>
        </p:spPr>
        <p:txBody>
          <a:bodyPr/>
          <a:lstStyle/>
          <a:p>
            <a:r>
              <a:rPr lang="de-DE" smtClean="0"/>
              <a:t>xyz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5678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Zusatz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4F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de-DE" altLang="de-DE" smtClean="0">
              <a:solidFill>
                <a:srgbClr val="004F80"/>
              </a:solidFill>
              <a:latin typeface="Neue Praxis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 userDrawn="1"/>
        </p:nvSpPr>
        <p:spPr bwMode="auto">
          <a:xfrm>
            <a:off x="146050" y="179388"/>
            <a:ext cx="8839200" cy="12969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de-DE" altLang="de-DE" smtClean="0">
              <a:solidFill>
                <a:srgbClr val="004F80"/>
              </a:solidFill>
              <a:latin typeface="Neue Praxis" charset="0"/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0" hasCustomPrompt="1"/>
          </p:nvPr>
        </p:nvSpPr>
        <p:spPr>
          <a:xfrm>
            <a:off x="7092280" y="432000"/>
            <a:ext cx="1357200" cy="514800"/>
          </a:xfrm>
          <a:prstGeom prst="rect">
            <a:avLst/>
          </a:prstGeom>
        </p:spPr>
        <p:txBody>
          <a:bodyPr/>
          <a:lstStyle>
            <a:lvl1pPr>
              <a:buNone/>
              <a:defRPr sz="1800" baseline="0">
                <a:latin typeface="BundesSans Office"/>
              </a:defRPr>
            </a:lvl1pPr>
          </a:lstStyle>
          <a:p>
            <a:r>
              <a:rPr lang="de-DE" dirty="0" smtClean="0"/>
              <a:t>Zusatzlogo </a:t>
            </a:r>
            <a:endParaRPr lang="de-DE" dirty="0"/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900113" y="6172200"/>
            <a:ext cx="759301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de-DE" sz="1600" dirty="0" smtClean="0">
              <a:solidFill>
                <a:schemeClr val="tx2"/>
              </a:solidFill>
              <a:latin typeface="BundesSans Office" pitchFamily="34" charset="0"/>
            </a:endParaRPr>
          </a:p>
        </p:txBody>
      </p:sp>
      <p:pic>
        <p:nvPicPr>
          <p:cNvPr id="7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88913"/>
            <a:ext cx="21336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899592" y="2844000"/>
            <a:ext cx="5112000" cy="719138"/>
          </a:xfrm>
          <a:prstGeom prst="rect">
            <a:avLst/>
          </a:prstGeom>
        </p:spPr>
        <p:txBody>
          <a:bodyPr/>
          <a:lstStyle>
            <a:lvl1pPr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Headline BundesSerif 33 </a:t>
            </a:r>
            <a:r>
              <a:rPr lang="de-DE" dirty="0" err="1" smtClean="0"/>
              <a:t>pt</a:t>
            </a:r>
            <a:endParaRPr lang="de-DE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99592" y="3717032"/>
            <a:ext cx="5112000" cy="431800"/>
          </a:xfrm>
          <a:prstGeom prst="rect">
            <a:avLst/>
          </a:prstGeom>
        </p:spPr>
        <p:txBody>
          <a:bodyPr tIns="36000" rIns="36000" bIns="36000"/>
          <a:lstStyle>
            <a:lvl1pPr marL="0" indent="0">
              <a:buFont typeface="Wingdings 3" charset="2"/>
              <a:buNone/>
              <a:defRPr sz="2000">
                <a:solidFill>
                  <a:schemeClr val="bg1"/>
                </a:solidFill>
                <a:latin typeface="BundesSans Office" pitchFamily="34" charset="0"/>
              </a:defRPr>
            </a:lvl1pPr>
          </a:lstStyle>
          <a:p>
            <a:r>
              <a:rPr lang="de-DE" dirty="0" err="1" smtClean="0"/>
              <a:t>Subline</a:t>
            </a:r>
            <a:r>
              <a:rPr lang="de-DE" dirty="0" smtClean="0"/>
              <a:t> </a:t>
            </a:r>
            <a:r>
              <a:rPr lang="de-DE" dirty="0" err="1" smtClean="0"/>
              <a:t>BundesSans</a:t>
            </a:r>
            <a:r>
              <a:rPr lang="de-DE" dirty="0" smtClean="0"/>
              <a:t> 20pt</a:t>
            </a:r>
            <a:endParaRPr lang="de-DE" dirty="0"/>
          </a:p>
        </p:txBody>
      </p:sp>
      <p:sp>
        <p:nvSpPr>
          <p:cNvPr id="12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760000" y="6309320"/>
            <a:ext cx="2895600" cy="365125"/>
          </a:xfrm>
        </p:spPr>
        <p:txBody>
          <a:bodyPr/>
          <a:lstStyle/>
          <a:p>
            <a:r>
              <a:rPr lang="de-DE" smtClean="0"/>
              <a:t>xyz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5678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5" name="Rectangle 19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7544" y="1628800"/>
            <a:ext cx="8172000" cy="4104456"/>
          </a:xfrm>
          <a:prstGeom prst="rect">
            <a:avLst/>
          </a:prstGeom>
        </p:spPr>
        <p:txBody>
          <a:bodyPr tIns="36000" rIns="36000" bIns="36000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Arial" pitchFamily="34" charset="0"/>
              <a:buNone/>
              <a:tabLst/>
              <a:defRPr lang="de-DE" sz="2000" b="0" baseline="0" smtClean="0">
                <a:solidFill>
                  <a:srgbClr val="004F80"/>
                </a:solidFill>
                <a:latin typeface="BundesSans Office"/>
              </a:defRPr>
            </a:lvl1pPr>
          </a:lstStyle>
          <a:p>
            <a:r>
              <a:rPr lang="de-DE" dirty="0" smtClean="0"/>
              <a:t>Standard-Fließtext: </a:t>
            </a:r>
            <a:r>
              <a:rPr lang="de-DE" dirty="0" err="1" smtClean="0"/>
              <a:t>BundesSans</a:t>
            </a:r>
            <a:r>
              <a:rPr lang="de-DE" dirty="0" smtClean="0"/>
              <a:t> Office Regular 20 </a:t>
            </a:r>
            <a:r>
              <a:rPr lang="de-DE" dirty="0" err="1" smtClean="0"/>
              <a:t>pt</a:t>
            </a:r>
            <a:r>
              <a:rPr lang="de-DE" dirty="0" smtClean="0"/>
              <a:t> (wenn nötig: bis min. 16 </a:t>
            </a:r>
            <a:r>
              <a:rPr lang="de-DE" dirty="0" err="1" smtClean="0"/>
              <a:t>pt</a:t>
            </a:r>
            <a:r>
              <a:rPr lang="de-DE" dirty="0" smtClean="0"/>
              <a:t> verkleinern); Zwischenheadlines und Hervorhebungen fett</a:t>
            </a:r>
          </a:p>
          <a:p>
            <a:endParaRPr lang="de-DE" dirty="0" smtClean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7544" y="476672"/>
            <a:ext cx="5760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 smtClean="0"/>
              <a:t>Headline BundesSerif 30 </a:t>
            </a:r>
            <a:r>
              <a:rPr lang="de-DE" dirty="0" err="1" smtClean="0"/>
              <a:t>pt</a:t>
            </a:r>
            <a:r>
              <a:rPr lang="de-DE" dirty="0" smtClean="0"/>
              <a:t>;</a:t>
            </a:r>
            <a:br>
              <a:rPr lang="de-DE" dirty="0" smtClean="0"/>
            </a:br>
            <a:r>
              <a:rPr lang="de-DE" dirty="0" smtClean="0"/>
              <a:t>max. zweizeilig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1026" name="Picture 2" descr="C:\Dokumente und Einstellungen\wolfgang.weinseis\Desktop\BMWi_BWMarken_de\BMWi_BWMarken_de\BMWi_Office_Farbe_de.bmp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000" y="5949280"/>
            <a:ext cx="1386850" cy="825506"/>
          </a:xfrm>
          <a:prstGeom prst="rect">
            <a:avLst/>
          </a:prstGeom>
          <a:noFill/>
        </p:spPr>
      </p:pic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5760000" y="6309320"/>
            <a:ext cx="2895600" cy="365125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5678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7544" y="476672"/>
            <a:ext cx="5760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 smtClean="0"/>
              <a:t>Headline BundesSerif 30 </a:t>
            </a:r>
            <a:r>
              <a:rPr lang="de-DE" dirty="0" err="1" smtClean="0"/>
              <a:t>pt</a:t>
            </a:r>
            <a:r>
              <a:rPr lang="de-DE" dirty="0" smtClean="0"/>
              <a:t>;</a:t>
            </a:r>
            <a:br>
              <a:rPr lang="de-DE" dirty="0" smtClean="0"/>
            </a:br>
            <a:r>
              <a:rPr lang="de-DE" dirty="0" smtClean="0"/>
              <a:t>max. zweizeilig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1026" name="Picture 2" descr="C:\Dokumente und Einstellungen\wolfgang.weinseis\Desktop\BMWi_BWMarken_de\BMWi_BWMarken_de\BMWi_Office_Farbe_de.bmp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000" y="5949280"/>
            <a:ext cx="1386850" cy="825506"/>
          </a:xfrm>
          <a:prstGeom prst="rect">
            <a:avLst/>
          </a:prstGeom>
          <a:noFill/>
        </p:spPr>
      </p:pic>
      <p:sp>
        <p:nvSpPr>
          <p:cNvPr id="8" name="Textplatzhalt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1628800"/>
            <a:ext cx="8172000" cy="41036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None/>
              <a:tabLst/>
              <a:defRPr sz="2000">
                <a:latin typeface="BundesSans Office"/>
              </a:defRPr>
            </a:lvl1pPr>
            <a:lvl2pPr marL="361950" indent="-192088" algn="l">
              <a:buFont typeface="Arial" pitchFamily="34" charset="0"/>
              <a:buChar char="•"/>
              <a:defRPr sz="1800">
                <a:latin typeface="BundesSans Office"/>
              </a:defRPr>
            </a:lvl2pPr>
            <a:lvl3pPr marL="711200" indent="-284163" algn="l">
              <a:buFont typeface="Arial" pitchFamily="34" charset="0"/>
              <a:buChar char="•"/>
              <a:tabLst/>
              <a:defRPr sz="1800">
                <a:latin typeface="BundesSans Office"/>
              </a:defRPr>
            </a:lvl3pPr>
            <a:lvl4pPr marL="714375" indent="131763" algn="l">
              <a:buFont typeface="Arial" pitchFamily="34" charset="0"/>
              <a:buChar char="•"/>
              <a:defRPr>
                <a:latin typeface="BundesSans Office"/>
              </a:defRPr>
            </a:lvl4pPr>
            <a:lvl5pPr marL="1160463" indent="-228600" algn="l">
              <a:buFont typeface="Arial" pitchFamily="34" charset="0"/>
              <a:buChar char="•"/>
              <a:defRPr baseline="0">
                <a:latin typeface="BundesSans Office"/>
              </a:defRPr>
            </a:lvl5pPr>
            <a:lvl6pPr marL="1436688" indent="-228600" algn="l">
              <a:buFont typeface="Arial" pitchFamily="34" charset="0"/>
              <a:buChar char="•"/>
              <a:defRPr>
                <a:solidFill>
                  <a:srgbClr val="004F80"/>
                </a:solidFill>
                <a:latin typeface="BundesSans Office"/>
              </a:defRPr>
            </a:lvl6pPr>
            <a:lvl7pPr marL="1704975" indent="-171450" algn="l">
              <a:defRPr baseline="0">
                <a:solidFill>
                  <a:srgbClr val="004F80"/>
                </a:solidFill>
                <a:latin typeface="BundesSans Office"/>
              </a:defRPr>
            </a:lvl7pPr>
          </a:lstStyle>
          <a:p>
            <a:r>
              <a:rPr lang="de-DE" dirty="0" smtClean="0"/>
              <a:t>Standard-Fließtext: </a:t>
            </a:r>
            <a:r>
              <a:rPr lang="de-DE" dirty="0" err="1" smtClean="0"/>
              <a:t>BundesSans</a:t>
            </a:r>
            <a:r>
              <a:rPr lang="de-DE" dirty="0" smtClean="0"/>
              <a:t> Office Regular 20 </a:t>
            </a:r>
            <a:r>
              <a:rPr lang="de-DE" dirty="0" err="1" smtClean="0"/>
              <a:t>pt</a:t>
            </a:r>
            <a:r>
              <a:rPr lang="de-DE" dirty="0" smtClean="0"/>
              <a:t> (wenn nötig: bis min. 16 </a:t>
            </a:r>
            <a:r>
              <a:rPr lang="de-DE" dirty="0" err="1" smtClean="0"/>
              <a:t>pt</a:t>
            </a:r>
            <a:r>
              <a:rPr lang="de-DE" dirty="0" smtClean="0"/>
              <a:t> verkleinern); Aufzählungen über Menüleiste starten</a:t>
            </a:r>
          </a:p>
          <a:p>
            <a:pPr lvl="1"/>
            <a:r>
              <a:rPr lang="de-DE" dirty="0" smtClean="0"/>
              <a:t>Erste Ebene</a:t>
            </a:r>
          </a:p>
          <a:p>
            <a:pPr lvl="2"/>
            <a:r>
              <a:rPr lang="de-DE" dirty="0" smtClean="0"/>
              <a:t>Zweite Ebene</a:t>
            </a:r>
          </a:p>
          <a:p>
            <a:pPr lvl="3"/>
            <a:r>
              <a:rPr lang="de-DE" dirty="0" smtClean="0"/>
              <a:t>Dritte Ebene</a:t>
            </a:r>
          </a:p>
          <a:p>
            <a:pPr lvl="4"/>
            <a:r>
              <a:rPr lang="de-DE" dirty="0" smtClean="0"/>
              <a:t>Vierte Ebene</a:t>
            </a:r>
          </a:p>
          <a:p>
            <a:pPr lvl="5"/>
            <a:r>
              <a:rPr lang="de-DE" dirty="0" smtClean="0"/>
              <a:t>Fünfte Ebene</a:t>
            </a:r>
          </a:p>
          <a:p>
            <a:pPr lvl="6"/>
            <a:r>
              <a:rPr lang="de-DE" dirty="0" smtClean="0"/>
              <a:t>Sechste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5760000" y="6309320"/>
            <a:ext cx="2895600" cy="365125"/>
          </a:xfrm>
        </p:spPr>
        <p:txBody>
          <a:bodyPr/>
          <a:lstStyle/>
          <a:p>
            <a:r>
              <a:rPr lang="de-DE" smtClean="0"/>
              <a:t>xyz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5678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7544" y="476672"/>
            <a:ext cx="5760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 smtClean="0"/>
              <a:t>Headline BundesSerif 30 </a:t>
            </a:r>
            <a:r>
              <a:rPr lang="de-DE" dirty="0" err="1" smtClean="0"/>
              <a:t>pt</a:t>
            </a:r>
            <a:r>
              <a:rPr lang="de-DE" dirty="0" smtClean="0"/>
              <a:t>;</a:t>
            </a:r>
            <a:br>
              <a:rPr lang="de-DE" dirty="0" smtClean="0"/>
            </a:br>
            <a:r>
              <a:rPr lang="de-DE" dirty="0" smtClean="0"/>
              <a:t>max. zweizeilig 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1026" name="Picture 2" descr="C:\Dokumente und Einstellungen\wolfgang.weinseis\Desktop\BMWi_BWMarken_de\BMWi_BWMarken_de\BMWi_Office_Farbe_de.bmp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000" y="5949280"/>
            <a:ext cx="1386850" cy="825506"/>
          </a:xfrm>
          <a:prstGeom prst="rect">
            <a:avLst/>
          </a:prstGeom>
          <a:noFill/>
        </p:spPr>
      </p:pic>
      <p:sp>
        <p:nvSpPr>
          <p:cNvPr id="8" name="Textplatzhalter 7"/>
          <p:cNvSpPr>
            <a:spLocks noGrp="1"/>
          </p:cNvSpPr>
          <p:nvPr>
            <p:ph idx="1" hasCustomPrompt="1"/>
          </p:nvPr>
        </p:nvSpPr>
        <p:spPr bwMode="auto">
          <a:xfrm>
            <a:off x="467544" y="1628800"/>
            <a:ext cx="8172000" cy="439248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180975" indent="-180975">
              <a:buFont typeface="Arial" pitchFamily="34" charset="0"/>
              <a:buChar char="•"/>
              <a:defRPr sz="2000" baseline="0">
                <a:solidFill>
                  <a:srgbClr val="004F80"/>
                </a:solidFill>
                <a:latin typeface="BundesSans Office"/>
              </a:defRPr>
            </a:lvl1pPr>
            <a:lvl2pPr marL="539750" indent="-284163">
              <a:buFont typeface="Arial" pitchFamily="34" charset="0"/>
              <a:buChar char="•"/>
              <a:defRPr sz="1800" baseline="0">
                <a:solidFill>
                  <a:srgbClr val="004F80"/>
                </a:solidFill>
                <a:latin typeface="BundesSans Office"/>
              </a:defRPr>
            </a:lvl2pPr>
            <a:lvl3pPr marL="892175" indent="-284163">
              <a:buFont typeface="Arial" pitchFamily="34" charset="0"/>
              <a:buChar char="•"/>
              <a:defRPr sz="1800">
                <a:solidFill>
                  <a:srgbClr val="004F80"/>
                </a:solidFill>
                <a:latin typeface="BundesSans Office"/>
              </a:defRPr>
            </a:lvl3pPr>
            <a:lvl4pPr marL="1160463" indent="-228600">
              <a:buFont typeface="Arial" pitchFamily="34" charset="0"/>
              <a:buChar char="•"/>
              <a:defRPr sz="1600">
                <a:solidFill>
                  <a:srgbClr val="004F80"/>
                </a:solidFill>
                <a:latin typeface="BundesSans Office"/>
              </a:defRPr>
            </a:lvl4pPr>
            <a:lvl5pPr marL="1436688" indent="-228600">
              <a:buFont typeface="Arial" pitchFamily="34" charset="0"/>
              <a:buChar char="•"/>
              <a:defRPr sz="1600">
                <a:solidFill>
                  <a:srgbClr val="004F80"/>
                </a:solidFill>
                <a:latin typeface="BundesSans Office"/>
              </a:defRPr>
            </a:lvl5pPr>
            <a:lvl6pPr marL="1703388" indent="-228600">
              <a:defRPr>
                <a:solidFill>
                  <a:srgbClr val="004F80"/>
                </a:solidFill>
                <a:latin typeface="BundesSans Office"/>
              </a:defRPr>
            </a:lvl6pPr>
            <a:lvl7pPr marL="1970088" indent="-228600">
              <a:defRPr sz="1400">
                <a:solidFill>
                  <a:srgbClr val="004F80"/>
                </a:solidFill>
              </a:defRPr>
            </a:lvl7pPr>
          </a:lstStyle>
          <a:p>
            <a:pPr lvl="0"/>
            <a:r>
              <a:rPr lang="de-DE" noProof="0" dirty="0" smtClean="0"/>
              <a:t>Aufzählungen </a:t>
            </a:r>
            <a:r>
              <a:rPr lang="de-DE" noProof="0" dirty="0" err="1" smtClean="0"/>
              <a:t>BundesSans</a:t>
            </a:r>
            <a:r>
              <a:rPr lang="de-DE" noProof="0" dirty="0" smtClean="0"/>
              <a:t>; beginnend bei 20 </a:t>
            </a:r>
            <a:r>
              <a:rPr lang="de-DE" noProof="0" dirty="0" err="1" smtClean="0"/>
              <a:t>pt</a:t>
            </a:r>
            <a:endParaRPr lang="de-DE" noProof="0" dirty="0" smtClean="0"/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  <a:p>
            <a:pPr lvl="5"/>
            <a:r>
              <a:rPr lang="de-DE" noProof="0" dirty="0" smtClean="0">
                <a:latin typeface="BundesSans Office"/>
              </a:rPr>
              <a:t>Sechste Ebene</a:t>
            </a:r>
          </a:p>
          <a:p>
            <a:pPr lvl="6"/>
            <a:r>
              <a:rPr lang="de-DE" sz="1400" noProof="0" dirty="0" smtClean="0">
                <a:latin typeface="BundesSans Office"/>
              </a:rPr>
              <a:t>Siebte Ebene</a:t>
            </a:r>
            <a:endParaRPr lang="de-DE" noProof="0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5760000" y="6309320"/>
            <a:ext cx="2895600" cy="365125"/>
          </a:xfrm>
        </p:spPr>
        <p:txBody>
          <a:bodyPr/>
          <a:lstStyle/>
          <a:p>
            <a:r>
              <a:rPr lang="de-DE" smtClean="0"/>
              <a:t>xyz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567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gross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7544" y="476672"/>
            <a:ext cx="5616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 smtClean="0"/>
              <a:t>Headline BundesSerif 30 </a:t>
            </a:r>
            <a:r>
              <a:rPr lang="de-DE" dirty="0" err="1" smtClean="0"/>
              <a:t>pt</a:t>
            </a:r>
            <a:r>
              <a:rPr lang="de-DE" dirty="0" smtClean="0"/>
              <a:t>;</a:t>
            </a:r>
            <a:br>
              <a:rPr lang="de-DE" dirty="0" smtClean="0"/>
            </a:br>
            <a:r>
              <a:rPr lang="de-DE" dirty="0" smtClean="0"/>
              <a:t>max. zweizeilig 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1026" name="Picture 2" descr="C:\Dokumente und Einstellungen\wolfgang.weinseis\Desktop\BMWi_BWMarken_de\BMWi_BWMarken_de\BMWi_Office_Farbe_de.bmp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000" y="5949280"/>
            <a:ext cx="1386850" cy="825506"/>
          </a:xfrm>
          <a:prstGeom prst="rect">
            <a:avLst/>
          </a:prstGeom>
          <a:noFill/>
        </p:spPr>
      </p:pic>
      <p:sp>
        <p:nvSpPr>
          <p:cNvPr id="6" name="Rectangle 19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7544" y="1628800"/>
            <a:ext cx="2556000" cy="4068000"/>
          </a:xfrm>
          <a:prstGeom prst="rect">
            <a:avLst/>
          </a:prstGeom>
        </p:spPr>
        <p:txBody>
          <a:bodyPr tIns="36000" rIns="36000" bIns="36000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 3" charset="2"/>
              <a:buNone/>
              <a:tabLst/>
              <a:defRPr lang="de-DE" sz="2000" b="0" baseline="0" smtClean="0">
                <a:solidFill>
                  <a:srgbClr val="004F80"/>
                </a:solidFill>
                <a:latin typeface="BundesSans Office"/>
              </a:defRPr>
            </a:lvl1pPr>
          </a:lstStyle>
          <a:p>
            <a:r>
              <a:rPr lang="de-DE" dirty="0" smtClean="0"/>
              <a:t>Standard-Fließtext: </a:t>
            </a:r>
            <a:r>
              <a:rPr lang="de-DE" dirty="0" err="1" smtClean="0"/>
              <a:t>BundesSans</a:t>
            </a:r>
            <a:r>
              <a:rPr lang="de-DE" dirty="0" smtClean="0"/>
              <a:t> Office Regular 20 </a:t>
            </a:r>
            <a:r>
              <a:rPr lang="de-DE" dirty="0" err="1" smtClean="0"/>
              <a:t>pt</a:t>
            </a:r>
            <a:r>
              <a:rPr lang="de-DE" dirty="0" smtClean="0"/>
              <a:t> (wenn nötig: bis min. 16 </a:t>
            </a:r>
            <a:r>
              <a:rPr lang="de-DE" dirty="0" err="1" smtClean="0"/>
              <a:t>pt</a:t>
            </a:r>
            <a:r>
              <a:rPr lang="de-DE" dirty="0" smtClean="0"/>
              <a:t> verkleinern); Zwischenheadlines und Hervorhebungen fett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3240448" y="1665256"/>
            <a:ext cx="5364000" cy="4068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5760000" y="6300000"/>
            <a:ext cx="2895600" cy="365125"/>
          </a:xfrm>
        </p:spPr>
        <p:txBody>
          <a:bodyPr/>
          <a:lstStyle/>
          <a:p>
            <a:r>
              <a:rPr lang="de-DE" smtClean="0"/>
              <a:t>xyz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5678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gross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7544" y="476672"/>
            <a:ext cx="5616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 smtClean="0"/>
              <a:t>Headline BundesSerif 30 </a:t>
            </a:r>
            <a:r>
              <a:rPr lang="de-DE" dirty="0" err="1" smtClean="0"/>
              <a:t>pt</a:t>
            </a:r>
            <a:r>
              <a:rPr lang="de-DE" dirty="0" smtClean="0"/>
              <a:t>;</a:t>
            </a:r>
            <a:br>
              <a:rPr lang="de-DE" dirty="0" smtClean="0"/>
            </a:br>
            <a:r>
              <a:rPr lang="de-DE" dirty="0" smtClean="0"/>
              <a:t>max. zweizeilig 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1026" name="Picture 2" descr="C:\Dokumente und Einstellungen\wolfgang.weinseis\Desktop\BMWi_BWMarken_de\BMWi_BWMarken_de\BMWi_Office_Farbe_de.bmp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000" y="5949280"/>
            <a:ext cx="1386850" cy="825506"/>
          </a:xfrm>
          <a:prstGeom prst="rect">
            <a:avLst/>
          </a:prstGeom>
          <a:noFill/>
        </p:spPr>
      </p:pic>
      <p:sp>
        <p:nvSpPr>
          <p:cNvPr id="6" name="Rectangle 19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084168" y="1628800"/>
            <a:ext cx="2556000" cy="4068000"/>
          </a:xfrm>
          <a:prstGeom prst="rect">
            <a:avLst/>
          </a:prstGeom>
        </p:spPr>
        <p:txBody>
          <a:bodyPr tIns="36000" rIns="36000" bIns="36000"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 3" charset="2"/>
              <a:buNone/>
              <a:tabLst/>
              <a:defRPr lang="de-DE" sz="2000" b="0" baseline="0" smtClean="0">
                <a:solidFill>
                  <a:srgbClr val="004F80"/>
                </a:solidFill>
                <a:latin typeface="BundesSans Office"/>
              </a:defRPr>
            </a:lvl1pPr>
          </a:lstStyle>
          <a:p>
            <a:r>
              <a:rPr lang="de-DE" dirty="0" smtClean="0"/>
              <a:t>Standard-Fließtext: </a:t>
            </a:r>
            <a:r>
              <a:rPr lang="de-DE" dirty="0" err="1" smtClean="0"/>
              <a:t>BundesSans</a:t>
            </a:r>
            <a:r>
              <a:rPr lang="de-DE" dirty="0" smtClean="0"/>
              <a:t> Office Regular 20 </a:t>
            </a:r>
            <a:r>
              <a:rPr lang="de-DE" dirty="0" err="1" smtClean="0"/>
              <a:t>pt</a:t>
            </a:r>
            <a:r>
              <a:rPr lang="de-DE" dirty="0" smtClean="0"/>
              <a:t> (wenn nötig: bis min. 16 </a:t>
            </a:r>
            <a:r>
              <a:rPr lang="de-DE" dirty="0" err="1" smtClean="0"/>
              <a:t>pt</a:t>
            </a:r>
            <a:r>
              <a:rPr lang="de-DE" dirty="0" smtClean="0"/>
              <a:t> verkleinern); Zwischenheadlines und Hervorhebungen fett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467544" y="1628800"/>
            <a:ext cx="5364000" cy="4068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5760000" y="6309320"/>
            <a:ext cx="2895600" cy="365125"/>
          </a:xfrm>
        </p:spPr>
        <p:txBody>
          <a:bodyPr/>
          <a:lstStyle/>
          <a:p>
            <a:r>
              <a:rPr lang="de-DE" smtClean="0"/>
              <a:t>xyz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5678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vollflae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7544" y="476672"/>
            <a:ext cx="5616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 smtClean="0"/>
              <a:t>Headline BundesSerif 30 </a:t>
            </a:r>
            <a:r>
              <a:rPr lang="de-DE" dirty="0" err="1" smtClean="0"/>
              <a:t>pt</a:t>
            </a:r>
            <a:r>
              <a:rPr lang="de-DE" dirty="0" smtClean="0"/>
              <a:t>;</a:t>
            </a:r>
            <a:br>
              <a:rPr lang="de-DE" dirty="0" smtClean="0"/>
            </a:br>
            <a:r>
              <a:rPr lang="de-DE" dirty="0" smtClean="0"/>
              <a:t>max. zweizeilig 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1026" name="Picture 2" descr="C:\Dokumente und Einstellungen\wolfgang.weinseis\Desktop\BMWi_BWMarken_de\BMWi_BWMarken_de\BMWi_Office_Farbe_de.bmp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000" y="5949280"/>
            <a:ext cx="1386850" cy="825506"/>
          </a:xfrm>
          <a:prstGeom prst="rect">
            <a:avLst/>
          </a:prstGeom>
          <a:noFill/>
        </p:spPr>
      </p:pic>
      <p:sp>
        <p:nvSpPr>
          <p:cNvPr id="8" name="Bildplatzhalter 7"/>
          <p:cNvSpPr>
            <a:spLocks noGrp="1"/>
          </p:cNvSpPr>
          <p:nvPr>
            <p:ph type="pic" sz="quarter" idx="10"/>
          </p:nvPr>
        </p:nvSpPr>
        <p:spPr>
          <a:xfrm>
            <a:off x="467544" y="1665256"/>
            <a:ext cx="8172000" cy="4068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760000" y="6309320"/>
            <a:ext cx="2895600" cy="365125"/>
          </a:xfrm>
        </p:spPr>
        <p:txBody>
          <a:bodyPr/>
          <a:lstStyle/>
          <a:p>
            <a:r>
              <a:rPr lang="de-DE" smtClean="0"/>
              <a:t>xyz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567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gramm vollflae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7544" y="476672"/>
            <a:ext cx="5616000" cy="980728"/>
          </a:xfrm>
          <a:prstGeom prst="rect">
            <a:avLst/>
          </a:prstGeom>
        </p:spPr>
        <p:txBody>
          <a:bodyPr/>
          <a:lstStyle>
            <a:lvl1pPr>
              <a:lnSpc>
                <a:spcPts val="3500"/>
              </a:lnSpc>
              <a:defRPr sz="3000" b="0">
                <a:solidFill>
                  <a:srgbClr val="004F80"/>
                </a:solidFill>
              </a:defRPr>
            </a:lvl1pPr>
          </a:lstStyle>
          <a:p>
            <a:r>
              <a:rPr lang="de-DE" dirty="0" smtClean="0"/>
              <a:t>Headline BundesSerif 30 </a:t>
            </a:r>
            <a:r>
              <a:rPr lang="de-DE" dirty="0" err="1" smtClean="0"/>
              <a:t>pt</a:t>
            </a:r>
            <a:r>
              <a:rPr lang="de-DE" dirty="0" smtClean="0"/>
              <a:t>;</a:t>
            </a:r>
            <a:br>
              <a:rPr lang="de-DE" dirty="0" smtClean="0"/>
            </a:br>
            <a:r>
              <a:rPr lang="de-DE" dirty="0" smtClean="0"/>
              <a:t>max. zweizeilig 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1026" name="Picture 2" descr="C:\Dokumente und Einstellungen\wolfgang.weinseis\Desktop\BMWi_BWMarken_de\BMWi_BWMarken_de\BMWi_Office_Farbe_de.bmp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000" y="5949280"/>
            <a:ext cx="1386850" cy="825506"/>
          </a:xfrm>
          <a:prstGeom prst="rect">
            <a:avLst/>
          </a:prstGeom>
          <a:noFill/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760000" y="6309320"/>
            <a:ext cx="2895600" cy="365125"/>
          </a:xfrm>
        </p:spPr>
        <p:txBody>
          <a:bodyPr/>
          <a:lstStyle/>
          <a:p>
            <a:r>
              <a:rPr lang="de-DE" smtClean="0"/>
              <a:t>xyz</a:t>
            </a:r>
            <a:endParaRPr lang="de-DE" dirty="0"/>
          </a:p>
        </p:txBody>
      </p:sp>
      <p:sp>
        <p:nvSpPr>
          <p:cNvPr id="9" name="Diagrammplatzhalter 8"/>
          <p:cNvSpPr>
            <a:spLocks noGrp="1"/>
          </p:cNvSpPr>
          <p:nvPr>
            <p:ph type="chart" sz="quarter" idx="12"/>
          </p:nvPr>
        </p:nvSpPr>
        <p:spPr>
          <a:xfrm>
            <a:off x="468313" y="1665256"/>
            <a:ext cx="8172000" cy="4068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5678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4F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de-DE" altLang="de-DE" smtClean="0">
              <a:solidFill>
                <a:srgbClr val="004F80"/>
              </a:solidFill>
              <a:latin typeface="Neue Praxis" charset="0"/>
            </a:endParaRPr>
          </a:p>
        </p:txBody>
      </p:sp>
      <p:pic>
        <p:nvPicPr>
          <p:cNvPr id="1031" name="Grafik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88913"/>
            <a:ext cx="21336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146050" y="179388"/>
            <a:ext cx="8839200" cy="12969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de-DE" altLang="de-DE" smtClean="0">
              <a:solidFill>
                <a:srgbClr val="004F80"/>
              </a:solidFill>
              <a:latin typeface="Neue Praxis" charset="0"/>
            </a:endParaRP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900113" y="6172200"/>
            <a:ext cx="759301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de-DE" sz="1600" dirty="0" smtClean="0">
              <a:solidFill>
                <a:schemeClr val="tx2"/>
              </a:solidFill>
              <a:latin typeface="BundesSans Office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88913"/>
            <a:ext cx="21336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8"/>
          <p:cNvSpPr txBox="1">
            <a:spLocks noChangeArrowheads="1"/>
          </p:cNvSpPr>
          <p:nvPr/>
        </p:nvSpPr>
        <p:spPr>
          <a:xfrm>
            <a:off x="899592" y="1828800"/>
            <a:ext cx="7593012" cy="719138"/>
          </a:xfrm>
          <a:prstGeom prst="rect">
            <a:avLst/>
          </a:prstGeom>
        </p:spPr>
        <p:txBody>
          <a:bodyPr/>
          <a:lstStyle>
            <a:lvl1pPr>
              <a:defRPr sz="32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undesSerif Office" pitchFamily="18" charset="0"/>
                <a:ea typeface="+mj-ea"/>
                <a:cs typeface="Times"/>
              </a:rPr>
              <a:t>Mastertitelformat bearbeiten</a:t>
            </a:r>
            <a:endParaRPr kumimoji="0" lang="de-DE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undesSerif Office" pitchFamily="18" charset="0"/>
              <a:ea typeface="+mj-ea"/>
              <a:cs typeface="Times"/>
            </a:endParaRPr>
          </a:p>
        </p:txBody>
      </p:sp>
      <p:sp>
        <p:nvSpPr>
          <p:cNvPr id="13" name="Rectangle 19"/>
          <p:cNvSpPr txBox="1">
            <a:spLocks noChangeArrowheads="1"/>
          </p:cNvSpPr>
          <p:nvPr/>
        </p:nvSpPr>
        <p:spPr>
          <a:xfrm>
            <a:off x="899592" y="2514600"/>
            <a:ext cx="7593012" cy="431800"/>
          </a:xfrm>
          <a:prstGeom prst="rect">
            <a:avLst/>
          </a:prstGeom>
        </p:spPr>
        <p:txBody>
          <a:bodyPr tIns="36000" rIns="36000" bIns="36000"/>
          <a:lstStyle>
            <a:lvl1pPr marL="0" indent="0">
              <a:buFont typeface="Wingdings 3" charset="2"/>
              <a:buNone/>
              <a:defRPr sz="2000">
                <a:solidFill>
                  <a:schemeClr val="bg1"/>
                </a:solidFill>
                <a:latin typeface="BundesSans Office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undesSans Office" pitchFamily="34" charset="0"/>
                <a:ea typeface="+mn-ea"/>
                <a:cs typeface="+mn-cs"/>
              </a:rPr>
              <a:t>Master-Untertitelformat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3"/>
          </p:nvPr>
        </p:nvSpPr>
        <p:spPr>
          <a:xfrm>
            <a:off x="6012160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  <a:latin typeface="BundesSans Office"/>
              </a:defRPr>
            </a:lvl1pPr>
          </a:lstStyle>
          <a:p>
            <a:r>
              <a:rPr lang="de-DE" smtClean="0"/>
              <a:t>xyz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21" r:id="rId2"/>
    <p:sldLayoutId id="2147483823" r:id="rId3"/>
    <p:sldLayoutId id="2147483825" r:id="rId4"/>
    <p:sldLayoutId id="2147483816" r:id="rId5"/>
    <p:sldLayoutId id="2147483817" r:id="rId6"/>
    <p:sldLayoutId id="2147483819" r:id="rId7"/>
    <p:sldLayoutId id="2147483820" r:id="rId8"/>
    <p:sldLayoutId id="2147483824" r:id="rId9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F80"/>
          </a:solidFill>
          <a:latin typeface="BundesSerif Office" pitchFamily="18" charset="0"/>
          <a:ea typeface="+mj-ea"/>
          <a:cs typeface="Time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F80"/>
          </a:solidFill>
          <a:latin typeface="BundesSerif Office" pitchFamily="18" charset="0"/>
          <a:ea typeface="ＭＳ Ｐゴシック" pitchFamily="52" charset="-128"/>
          <a:cs typeface="Times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F80"/>
          </a:solidFill>
          <a:latin typeface="BundesSerif Office" pitchFamily="18" charset="0"/>
          <a:ea typeface="ＭＳ Ｐゴシック" pitchFamily="52" charset="-128"/>
          <a:cs typeface="Times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F80"/>
          </a:solidFill>
          <a:latin typeface="BundesSerif Office" pitchFamily="18" charset="0"/>
          <a:ea typeface="ＭＳ Ｐゴシック" pitchFamily="52" charset="-128"/>
          <a:cs typeface="Times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4F80"/>
          </a:solidFill>
          <a:latin typeface="BundesSerif Office" pitchFamily="18" charset="0"/>
          <a:ea typeface="ＭＳ Ｐゴシック" pitchFamily="52" charset="-128"/>
          <a:cs typeface="Times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charset="0"/>
          <a:ea typeface="ＭＳ Ｐゴシック" pitchFamily="52" charset="-128"/>
          <a:cs typeface="ＭＳ Ｐゴシック" pitchFamily="5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charset="0"/>
          <a:ea typeface="ＭＳ Ｐゴシック" pitchFamily="52" charset="-128"/>
          <a:cs typeface="ＭＳ Ｐゴシック" pitchFamily="5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charset="0"/>
          <a:ea typeface="ＭＳ Ｐゴシック" pitchFamily="52" charset="-128"/>
          <a:cs typeface="ＭＳ Ｐゴシック" pitchFamily="5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Verdana" charset="0"/>
          <a:ea typeface="ＭＳ Ｐゴシック" pitchFamily="52" charset="-128"/>
          <a:cs typeface="ＭＳ Ｐゴシック" pitchFamily="52" charset="-128"/>
        </a:defRPr>
      </a:lvl9pPr>
    </p:titleStyle>
    <p:bodyStyle>
      <a:lvl1pPr marL="474663" indent="-474663" algn="l" rtl="0" eaLnBrk="1" fontAlgn="base" hangingPunct="1">
        <a:spcBef>
          <a:spcPct val="20000"/>
        </a:spcBef>
        <a:spcAft>
          <a:spcPct val="0"/>
        </a:spcAft>
        <a:buClr>
          <a:srgbClr val="004F80"/>
        </a:buClr>
        <a:buSzPct val="80000"/>
        <a:buFont typeface="Wingdings" pitchFamily="2" charset="2"/>
        <a:buChar char="§"/>
        <a:defRPr sz="2400">
          <a:solidFill>
            <a:srgbClr val="004F80"/>
          </a:solidFill>
          <a:latin typeface="BundesSerif Office" pitchFamily="18" charset="0"/>
          <a:ea typeface="+mn-ea"/>
          <a:cs typeface="+mn-cs"/>
        </a:defRPr>
      </a:lvl1pPr>
      <a:lvl2pPr marL="949325" indent="-284163" algn="l" rtl="0" eaLnBrk="1" fontAlgn="base" hangingPunct="1">
        <a:spcBef>
          <a:spcPct val="20000"/>
        </a:spcBef>
        <a:spcAft>
          <a:spcPct val="0"/>
        </a:spcAft>
        <a:buClr>
          <a:srgbClr val="004F80"/>
        </a:buClr>
        <a:buSzPct val="80000"/>
        <a:buFont typeface="Wingdings" pitchFamily="2" charset="2"/>
        <a:buChar char="§"/>
        <a:defRPr sz="2000">
          <a:solidFill>
            <a:srgbClr val="004F80"/>
          </a:solidFill>
          <a:latin typeface="BundesSerif Office" pitchFamily="18" charset="0"/>
          <a:ea typeface="+mn-ea"/>
          <a:cs typeface="+mn-cs"/>
        </a:defRPr>
      </a:lvl2pPr>
      <a:lvl3pPr marL="1425575" indent="-284163" algn="l" rtl="0" eaLnBrk="1" fontAlgn="base" hangingPunct="1">
        <a:spcBef>
          <a:spcPct val="20000"/>
        </a:spcBef>
        <a:spcAft>
          <a:spcPct val="0"/>
        </a:spcAft>
        <a:buClr>
          <a:srgbClr val="004F80"/>
        </a:buClr>
        <a:buSzPct val="80000"/>
        <a:buFont typeface="Wingdings" pitchFamily="2" charset="2"/>
        <a:buChar char="§"/>
        <a:defRPr sz="1600">
          <a:solidFill>
            <a:srgbClr val="004F80"/>
          </a:solidFill>
          <a:latin typeface="BundesSerif Office" pitchFamily="18" charset="0"/>
          <a:ea typeface="+mn-ea"/>
          <a:cs typeface="+mn-cs"/>
        </a:defRPr>
      </a:lvl3pPr>
      <a:lvl4pPr marL="1941513" indent="-228600" algn="l" rtl="0" eaLnBrk="1" fontAlgn="base" hangingPunct="1">
        <a:spcBef>
          <a:spcPct val="20000"/>
        </a:spcBef>
        <a:spcAft>
          <a:spcPct val="0"/>
        </a:spcAft>
        <a:buClr>
          <a:srgbClr val="004F80"/>
        </a:buClr>
        <a:buSzPct val="80000"/>
        <a:buFont typeface="Wingdings" pitchFamily="2" charset="2"/>
        <a:buChar char="§"/>
        <a:defRPr sz="1600">
          <a:solidFill>
            <a:srgbClr val="004F80"/>
          </a:solidFill>
          <a:latin typeface="BundesSerif Office" pitchFamily="18" charset="0"/>
          <a:ea typeface="+mn-ea"/>
          <a:cs typeface="+mn-cs"/>
        </a:defRPr>
      </a:lvl4pPr>
      <a:lvl5pPr marL="2360613" indent="-228600" algn="l" rtl="0" eaLnBrk="1" fontAlgn="base" hangingPunct="1">
        <a:spcBef>
          <a:spcPct val="20000"/>
        </a:spcBef>
        <a:spcAft>
          <a:spcPct val="0"/>
        </a:spcAft>
        <a:buClr>
          <a:srgbClr val="004F80"/>
        </a:buClr>
        <a:buSzPct val="80000"/>
        <a:buFont typeface="Wingdings" pitchFamily="2" charset="2"/>
        <a:buChar char="§"/>
        <a:defRPr sz="1600">
          <a:solidFill>
            <a:srgbClr val="004F80"/>
          </a:solidFill>
          <a:latin typeface="BundesSerif Office" pitchFamily="18" charset="0"/>
          <a:ea typeface="+mn-ea"/>
          <a:cs typeface="+mn-cs"/>
        </a:defRPr>
      </a:lvl5pPr>
      <a:lvl6pPr marL="2817813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Font typeface="Times" charset="0"/>
        <a:buChar char="•"/>
        <a:defRPr sz="1600">
          <a:solidFill>
            <a:srgbClr val="1E3E5A"/>
          </a:solidFill>
          <a:latin typeface="+mn-lt"/>
          <a:ea typeface="+mn-ea"/>
          <a:cs typeface="+mn-cs"/>
        </a:defRPr>
      </a:lvl6pPr>
      <a:lvl7pPr marL="3275013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Font typeface="Times" charset="0"/>
        <a:buChar char="•"/>
        <a:defRPr sz="1600">
          <a:solidFill>
            <a:srgbClr val="1E3E5A"/>
          </a:solidFill>
          <a:latin typeface="+mn-lt"/>
          <a:ea typeface="+mn-ea"/>
          <a:cs typeface="+mn-cs"/>
        </a:defRPr>
      </a:lvl7pPr>
      <a:lvl8pPr marL="3732213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Font typeface="Times" charset="0"/>
        <a:buChar char="•"/>
        <a:defRPr sz="1600">
          <a:solidFill>
            <a:srgbClr val="1E3E5A"/>
          </a:solidFill>
          <a:latin typeface="+mn-lt"/>
          <a:ea typeface="+mn-ea"/>
          <a:cs typeface="+mn-cs"/>
        </a:defRPr>
      </a:lvl8pPr>
      <a:lvl9pPr marL="4189413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Font typeface="Times" charset="0"/>
        <a:buChar char="•"/>
        <a:defRPr sz="1600">
          <a:solidFill>
            <a:srgbClr val="1E3E5A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84958" y="1810489"/>
            <a:ext cx="7655742" cy="1537398"/>
          </a:xfrm>
        </p:spPr>
        <p:txBody>
          <a:bodyPr/>
          <a:lstStyle/>
          <a:p>
            <a:pPr algn="ct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Joint </a:t>
            </a:r>
            <a:r>
              <a:rPr lang="en-US" dirty="0" smtClean="0"/>
              <a:t>Declaration for </a:t>
            </a:r>
            <a:r>
              <a:rPr lang="en-US" dirty="0"/>
              <a:t>Regional Cooperation </a:t>
            </a:r>
            <a:r>
              <a:rPr lang="en-US" dirty="0" smtClean="0"/>
              <a:t>on Security of Supply</a:t>
            </a:r>
            <a:r>
              <a:rPr lang="de-DE" sz="4800" b="1" dirty="0" smtClean="0"/>
              <a:t/>
            </a:r>
            <a:br>
              <a:rPr lang="de-DE" sz="4800" b="1" dirty="0" smtClean="0"/>
            </a:br>
            <a:endParaRPr lang="de-DE" sz="2800" b="1" dirty="0"/>
          </a:p>
        </p:txBody>
      </p:sp>
      <p:sp>
        <p:nvSpPr>
          <p:cNvPr id="4" name="Rechteck 3"/>
          <p:cNvSpPr/>
          <p:nvPr/>
        </p:nvSpPr>
        <p:spPr>
          <a:xfrm>
            <a:off x="876300" y="4560701"/>
            <a:ext cx="7264400" cy="200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4663" indent="-474663" algn="ctr">
              <a:spcBef>
                <a:spcPct val="20000"/>
              </a:spcBef>
              <a:buClr>
                <a:srgbClr val="004F80"/>
              </a:buClr>
              <a:buSzPct val="80000"/>
              <a:defRPr/>
            </a:pPr>
            <a:r>
              <a:rPr lang="en-GB" sz="2000" i="1" dirty="0" smtClean="0">
                <a:solidFill>
                  <a:srgbClr val="FFFFFF"/>
                </a:solidFill>
                <a:cs typeface="Arial" pitchFamily="34" charset="0"/>
              </a:rPr>
              <a:t>Benedikt Günter</a:t>
            </a:r>
          </a:p>
          <a:p>
            <a:pPr marL="474663" indent="-474663" algn="ctr">
              <a:spcBef>
                <a:spcPct val="20000"/>
              </a:spcBef>
              <a:buClr>
                <a:srgbClr val="004F80"/>
              </a:buClr>
              <a:buSzPct val="80000"/>
              <a:defRPr/>
            </a:pPr>
            <a:r>
              <a:rPr lang="en-GB" sz="1800" i="1" dirty="0" smtClean="0">
                <a:solidFill>
                  <a:srgbClr val="FFFFFF"/>
                </a:solidFill>
                <a:cs typeface="Arial" pitchFamily="34" charset="0"/>
              </a:rPr>
              <a:t>Advisor (GIZ) to Unit IIIB3 </a:t>
            </a:r>
            <a:r>
              <a:rPr lang="en-US" sz="1800" i="1" dirty="0">
                <a:solidFill>
                  <a:srgbClr val="FFFFFF"/>
                </a:solidFill>
                <a:cs typeface="Arial" pitchFamily="34" charset="0"/>
              </a:rPr>
              <a:t>National and </a:t>
            </a:r>
            <a:r>
              <a:rPr lang="en-US" sz="1800" i="1" dirty="0" err="1">
                <a:solidFill>
                  <a:srgbClr val="FFFFFF"/>
                </a:solidFill>
                <a:cs typeface="Arial" pitchFamily="34" charset="0"/>
              </a:rPr>
              <a:t>european</a:t>
            </a:r>
            <a:r>
              <a:rPr lang="en-US" sz="1800" i="1" dirty="0">
                <a:solidFill>
                  <a:srgbClr val="FFFFFF"/>
                </a:solidFill>
                <a:cs typeface="Arial" pitchFamily="34" charset="0"/>
              </a:rPr>
              <a:t> electricity market integration </a:t>
            </a:r>
            <a:endParaRPr lang="en-GB" sz="1800" i="1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spcBef>
                <a:spcPct val="20000"/>
              </a:spcBef>
              <a:buClr>
                <a:srgbClr val="004F80"/>
              </a:buClr>
              <a:buSzPct val="80000"/>
              <a:defRPr/>
            </a:pPr>
            <a:r>
              <a:rPr lang="en-GB" sz="1800" i="1" dirty="0">
                <a:solidFill>
                  <a:srgbClr val="FFFFFF"/>
                </a:solidFill>
                <a:cs typeface="Arial" pitchFamily="34" charset="0"/>
              </a:rPr>
              <a:t>Federal Ministry for Economic Affairs and </a:t>
            </a:r>
            <a:r>
              <a:rPr lang="en-GB" sz="1800" i="1" dirty="0" smtClean="0">
                <a:solidFill>
                  <a:srgbClr val="FFFFFF"/>
                </a:solidFill>
                <a:cs typeface="Arial" pitchFamily="34" charset="0"/>
              </a:rPr>
              <a:t>Energy</a:t>
            </a:r>
          </a:p>
          <a:p>
            <a:pPr algn="ctr">
              <a:spcBef>
                <a:spcPct val="20000"/>
              </a:spcBef>
              <a:buClr>
                <a:srgbClr val="004F80"/>
              </a:buClr>
              <a:buSzPct val="80000"/>
              <a:defRPr/>
            </a:pPr>
            <a:endParaRPr lang="en-GB" sz="1800" i="1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spcBef>
                <a:spcPct val="20000"/>
              </a:spcBef>
              <a:buClr>
                <a:srgbClr val="004F80"/>
              </a:buClr>
              <a:buSzPct val="80000"/>
              <a:defRPr/>
            </a:pPr>
            <a:r>
              <a:rPr lang="en-GB" sz="1800" dirty="0" smtClean="0">
                <a:solidFill>
                  <a:srgbClr val="FFFFFF"/>
                </a:solidFill>
                <a:cs typeface="Arial" pitchFamily="34" charset="0"/>
              </a:rPr>
              <a:t>Florence, 05</a:t>
            </a:r>
            <a:r>
              <a:rPr lang="en-GB" sz="1800" baseline="30000" dirty="0" smtClean="0">
                <a:solidFill>
                  <a:srgbClr val="FFFFFF"/>
                </a:solidFill>
                <a:cs typeface="Arial" pitchFamily="34" charset="0"/>
              </a:rPr>
              <a:t>th</a:t>
            </a:r>
            <a:r>
              <a:rPr lang="en-GB" sz="1800" dirty="0" smtClean="0">
                <a:solidFill>
                  <a:srgbClr val="FFFFFF"/>
                </a:solidFill>
                <a:cs typeface="Arial" pitchFamily="34" charset="0"/>
              </a:rPr>
              <a:t> June 2015</a:t>
            </a:r>
            <a:endParaRPr lang="en-GB" sz="1800" dirty="0">
              <a:solidFill>
                <a:srgbClr val="FFFFFF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t="9963" r="69501" b="45018"/>
          <a:stretch/>
        </p:blipFill>
        <p:spPr>
          <a:xfrm>
            <a:off x="5980594" y="1258784"/>
            <a:ext cx="3032776" cy="3321584"/>
          </a:xfrm>
          <a:prstGeom prst="rect">
            <a:avLst/>
          </a:prstGeom>
        </p:spPr>
      </p:pic>
      <p:sp>
        <p:nvSpPr>
          <p:cNvPr id="12" name="Untertitel 1"/>
          <p:cNvSpPr>
            <a:spLocks noGrp="1"/>
          </p:cNvSpPr>
          <p:nvPr>
            <p:ph type="subTitle" idx="1"/>
          </p:nvPr>
        </p:nvSpPr>
        <p:spPr>
          <a:xfrm>
            <a:off x="259431" y="1258784"/>
            <a:ext cx="6081993" cy="3606592"/>
          </a:xfrm>
          <a:ln>
            <a:noFill/>
          </a:ln>
        </p:spPr>
        <p:txBody>
          <a:bodyPr/>
          <a:lstStyle/>
          <a:p>
            <a:pPr marL="285750" indent="-28575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Germany’s intention to consult market design with its “electricity </a:t>
            </a:r>
            <a:r>
              <a:rPr lang="en-US" sz="1800" dirty="0" err="1"/>
              <a:t>neighbours</a:t>
            </a:r>
            <a:r>
              <a:rPr lang="en-US" sz="1800" dirty="0"/>
              <a:t>”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R</a:t>
            </a:r>
            <a:r>
              <a:rPr lang="en-US" sz="1800" dirty="0" smtClean="0"/>
              <a:t>egional generation adequacy assessments (</a:t>
            </a:r>
            <a:r>
              <a:rPr lang="en-US" sz="1800" i="1" dirty="0" err="1" smtClean="0"/>
              <a:t>Pentaforum</a:t>
            </a:r>
            <a:r>
              <a:rPr lang="en-US" sz="1800" i="1" dirty="0" smtClean="0"/>
              <a:t> + </a:t>
            </a:r>
            <a:r>
              <a:rPr lang="en-US" sz="1800" i="1" dirty="0" err="1" smtClean="0"/>
              <a:t>Consentec</a:t>
            </a:r>
            <a:r>
              <a:rPr lang="en-US" sz="1800" i="1" dirty="0" smtClean="0"/>
              <a:t>/r2b</a:t>
            </a:r>
            <a:r>
              <a:rPr lang="en-US" sz="1800" dirty="0" smtClean="0"/>
              <a:t>) proved real synergies of regional cooperation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Challenges arising from ageing power plant fleet and increasing fluctuating generation from solar and wind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Identified common view on several “no-regrets” not only between “like minded”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Agreed on a concrete declaration to be signed on 8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June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6674936" cy="841489"/>
          </a:xfrm>
        </p:spPr>
        <p:txBody>
          <a:bodyPr/>
          <a:lstStyle/>
          <a:p>
            <a:r>
              <a:rPr lang="de-DE" dirty="0" smtClean="0"/>
              <a:t>1. </a:t>
            </a:r>
            <a:r>
              <a:rPr lang="de-DE" cap="all" dirty="0" err="1" smtClean="0"/>
              <a:t>Starting</a:t>
            </a:r>
            <a:r>
              <a:rPr lang="de-DE" cap="all" dirty="0" smtClean="0"/>
              <a:t> Point</a:t>
            </a:r>
            <a:endParaRPr lang="de-DE" cap="all" dirty="0"/>
          </a:p>
        </p:txBody>
      </p:sp>
      <p:sp>
        <p:nvSpPr>
          <p:cNvPr id="5" name="Textfeld 4"/>
          <p:cNvSpPr txBox="1"/>
          <p:nvPr/>
        </p:nvSpPr>
        <p:spPr>
          <a:xfrm>
            <a:off x="6131320" y="4865376"/>
            <a:ext cx="2731325" cy="116647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b="1" i="1" dirty="0">
                <a:solidFill>
                  <a:srgbClr val="004F80"/>
                </a:solidFill>
                <a:latin typeface="BundesSans Office" panose="020B0002030500000203" pitchFamily="34" charset="0"/>
              </a:rPr>
              <a:t>Who </a:t>
            </a:r>
            <a:r>
              <a:rPr lang="en-US" sz="1800" i="1" dirty="0">
                <a:solidFill>
                  <a:srgbClr val="004F80"/>
                </a:solidFill>
                <a:latin typeface="BundesSans Office" panose="020B0002030500000203" pitchFamily="34" charset="0"/>
              </a:rPr>
              <a:t>is</a:t>
            </a:r>
            <a:r>
              <a:rPr lang="en-US" sz="1800" b="1" i="1" dirty="0">
                <a:solidFill>
                  <a:srgbClr val="004F80"/>
                </a:solidFill>
                <a:latin typeface="BundesSans Office" panose="020B0002030500000203" pitchFamily="34" charset="0"/>
              </a:rPr>
              <a:t> involved?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>
                <a:solidFill>
                  <a:srgbClr val="004F80"/>
                </a:solidFill>
                <a:latin typeface="BundesSans Office" panose="020B0002030500000203" pitchFamily="34" charset="0"/>
              </a:rPr>
              <a:t>BE-NE-LUX, FR, DE, AT, CH, IT</a:t>
            </a:r>
            <a:r>
              <a:rPr lang="en-US" sz="1800" i="1" smtClean="0">
                <a:solidFill>
                  <a:srgbClr val="004F80"/>
                </a:solidFill>
                <a:latin typeface="BundesSans Office" panose="020B0002030500000203" pitchFamily="34" charset="0"/>
              </a:rPr>
              <a:t>, PL, CZ, DK, SE, NO</a:t>
            </a:r>
            <a:endParaRPr kumimoji="0" lang="de-DE" sz="1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undesSans Office" panose="020B0002030500000203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13672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0"/>
          <p:cNvSpPr>
            <a:spLocks noChangeArrowheads="1"/>
          </p:cNvSpPr>
          <p:nvPr/>
        </p:nvSpPr>
        <p:spPr bwMode="auto">
          <a:xfrm>
            <a:off x="6081006" y="4068133"/>
            <a:ext cx="2998484" cy="150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GB" sz="1800" b="1" dirty="0">
                <a:solidFill>
                  <a:srgbClr val="004F80"/>
                </a:solidFill>
                <a:latin typeface="Arial" pitchFamily="34" charset="0"/>
                <a:ea typeface="+mn-ea"/>
              </a:rPr>
              <a:t>GOING REGIONAL: GRID REINFORCMENT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rgbClr val="004F80"/>
                </a:solidFill>
                <a:latin typeface="Arial" pitchFamily="34" charset="0"/>
                <a:ea typeface="+mn-ea"/>
              </a:rPr>
              <a:t>Connecting areas multiplies flexibility options</a:t>
            </a:r>
            <a:r>
              <a:rPr lang="en-GB" sz="1600" b="1" dirty="0">
                <a:solidFill>
                  <a:srgbClr val="004F80"/>
                </a:solidFill>
                <a:latin typeface="Arial" pitchFamily="34" charset="0"/>
                <a:ea typeface="+mn-ea"/>
              </a:rPr>
              <a:t>	</a:t>
            </a:r>
          </a:p>
          <a:p>
            <a:pPr eaLnBrk="1" hangingPunct="1">
              <a:defRPr/>
            </a:pPr>
            <a:r>
              <a:rPr lang="en-GB" sz="1600" b="1" dirty="0">
                <a:solidFill>
                  <a:srgbClr val="004F80"/>
                </a:solidFill>
                <a:latin typeface="Arial" pitchFamily="34" charset="0"/>
                <a:ea typeface="+mn-ea"/>
              </a:rPr>
              <a:t>		</a:t>
            </a:r>
          </a:p>
          <a:p>
            <a:pPr marL="342900" indent="-342900" eaLnBrk="1" hangingPunct="1">
              <a:defRPr/>
            </a:pPr>
            <a:endParaRPr lang="en-GB" sz="800" dirty="0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grpSp>
        <p:nvGrpSpPr>
          <p:cNvPr id="22" name="Group 14"/>
          <p:cNvGrpSpPr>
            <a:grpSpLocks/>
          </p:cNvGrpSpPr>
          <p:nvPr/>
        </p:nvGrpSpPr>
        <p:grpSpPr bwMode="auto">
          <a:xfrm>
            <a:off x="2085156" y="1581960"/>
            <a:ext cx="4066261" cy="4383315"/>
            <a:chOff x="793" y="1661"/>
            <a:chExt cx="924" cy="1089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930" y="1797"/>
              <a:ext cx="771" cy="771"/>
            </a:xfrm>
            <a:prstGeom prst="ellipse">
              <a:avLst/>
            </a:prstGeom>
            <a:noFill/>
            <a:ln w="317500">
              <a:solidFill>
                <a:srgbClr val="F1850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4F80"/>
                </a:buClr>
                <a:buFont typeface="Wingdings" pitchFamily="2" charset="2"/>
                <a:buChar char="n"/>
                <a:defRPr sz="2000">
                  <a:solidFill>
                    <a:srgbClr val="004F8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386691"/>
                </a:buClr>
                <a:buChar char="•"/>
                <a:defRPr sz="1600">
                  <a:solidFill>
                    <a:srgbClr val="004F8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4F80"/>
                </a:buClr>
                <a:buChar char="-"/>
                <a:defRPr sz="1400">
                  <a:solidFill>
                    <a:srgbClr val="004F8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4F80"/>
                </a:buClr>
                <a:buFont typeface="Wingdings" pitchFamily="2" charset="2"/>
                <a:buChar char="n"/>
                <a:defRPr sz="1200">
                  <a:solidFill>
                    <a:srgbClr val="004F8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es-ES" altLang="de-DE" sz="1800" smtClean="0">
                <a:solidFill>
                  <a:srgbClr val="0099FF"/>
                </a:solidFill>
                <a:ea typeface="+mn-ea"/>
              </a:endParaRPr>
            </a:p>
          </p:txBody>
        </p:sp>
        <p:sp>
          <p:nvSpPr>
            <p:cNvPr id="24" name="Freeform 16"/>
            <p:cNvSpPr>
              <a:spLocks/>
            </p:cNvSpPr>
            <p:nvPr/>
          </p:nvSpPr>
          <p:spPr bwMode="auto">
            <a:xfrm rot="-8942123">
              <a:off x="1399" y="1683"/>
              <a:ext cx="318" cy="409"/>
            </a:xfrm>
            <a:custGeom>
              <a:avLst/>
              <a:gdLst>
                <a:gd name="T0" fmla="*/ 136 w 318"/>
                <a:gd name="T1" fmla="*/ 46 h 409"/>
                <a:gd name="T2" fmla="*/ 0 w 318"/>
                <a:gd name="T3" fmla="*/ 409 h 409"/>
                <a:gd name="T4" fmla="*/ 318 w 318"/>
                <a:gd name="T5" fmla="*/ 409 h 409"/>
                <a:gd name="T6" fmla="*/ 272 w 318"/>
                <a:gd name="T7" fmla="*/ 0 h 409"/>
                <a:gd name="T8" fmla="*/ 136 w 318"/>
                <a:gd name="T9" fmla="*/ 46 h 4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8" h="409">
                  <a:moveTo>
                    <a:pt x="136" y="46"/>
                  </a:moveTo>
                  <a:lnTo>
                    <a:pt x="0" y="409"/>
                  </a:lnTo>
                  <a:lnTo>
                    <a:pt x="318" y="409"/>
                  </a:lnTo>
                  <a:lnTo>
                    <a:pt x="272" y="0"/>
                  </a:lnTo>
                  <a:lnTo>
                    <a:pt x="13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eaLnBrk="1" hangingPunct="1"/>
              <a:endParaRPr lang="de-DE" sz="1800" b="1" smtClean="0">
                <a:solidFill>
                  <a:srgbClr val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25" name="AutoShape 17"/>
            <p:cNvSpPr>
              <a:spLocks noChangeArrowheads="1"/>
            </p:cNvSpPr>
            <p:nvPr/>
          </p:nvSpPr>
          <p:spPr bwMode="auto">
            <a:xfrm rot="1391916">
              <a:off x="1429" y="1661"/>
              <a:ext cx="182" cy="363"/>
            </a:xfrm>
            <a:prstGeom prst="rightArrow">
              <a:avLst>
                <a:gd name="adj1" fmla="val 58676"/>
                <a:gd name="adj2" fmla="val 100000"/>
              </a:avLst>
            </a:prstGeom>
            <a:solidFill>
              <a:srgbClr val="F1850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4F80"/>
                </a:buClr>
                <a:buFont typeface="Wingdings" pitchFamily="2" charset="2"/>
                <a:buChar char="n"/>
                <a:defRPr sz="2000">
                  <a:solidFill>
                    <a:srgbClr val="004F8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386691"/>
                </a:buClr>
                <a:buChar char="•"/>
                <a:defRPr sz="1600">
                  <a:solidFill>
                    <a:srgbClr val="004F8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4F80"/>
                </a:buClr>
                <a:buChar char="-"/>
                <a:defRPr sz="1400">
                  <a:solidFill>
                    <a:srgbClr val="004F8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4F80"/>
                </a:buClr>
                <a:buFont typeface="Wingdings" pitchFamily="2" charset="2"/>
                <a:buChar char="n"/>
                <a:defRPr sz="1200">
                  <a:solidFill>
                    <a:srgbClr val="004F8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de-DE" sz="1800" b="1" smtClean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1111" y="2341"/>
              <a:ext cx="318" cy="409"/>
            </a:xfrm>
            <a:custGeom>
              <a:avLst/>
              <a:gdLst>
                <a:gd name="T0" fmla="*/ 136 w 318"/>
                <a:gd name="T1" fmla="*/ 46 h 409"/>
                <a:gd name="T2" fmla="*/ 0 w 318"/>
                <a:gd name="T3" fmla="*/ 409 h 409"/>
                <a:gd name="T4" fmla="*/ 318 w 318"/>
                <a:gd name="T5" fmla="*/ 409 h 409"/>
                <a:gd name="T6" fmla="*/ 272 w 318"/>
                <a:gd name="T7" fmla="*/ 0 h 409"/>
                <a:gd name="T8" fmla="*/ 136 w 318"/>
                <a:gd name="T9" fmla="*/ 46 h 4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8" h="409">
                  <a:moveTo>
                    <a:pt x="136" y="46"/>
                  </a:moveTo>
                  <a:lnTo>
                    <a:pt x="0" y="409"/>
                  </a:lnTo>
                  <a:lnTo>
                    <a:pt x="318" y="409"/>
                  </a:lnTo>
                  <a:lnTo>
                    <a:pt x="272" y="0"/>
                  </a:lnTo>
                  <a:lnTo>
                    <a:pt x="13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eaLnBrk="1" hangingPunct="1"/>
              <a:endParaRPr lang="de-DE" sz="1800" b="1" smtClean="0">
                <a:solidFill>
                  <a:srgbClr val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27" name="AutoShape 19"/>
            <p:cNvSpPr>
              <a:spLocks noChangeArrowheads="1"/>
            </p:cNvSpPr>
            <p:nvPr/>
          </p:nvSpPr>
          <p:spPr bwMode="auto">
            <a:xfrm rot="10169820">
              <a:off x="1235" y="2383"/>
              <a:ext cx="182" cy="363"/>
            </a:xfrm>
            <a:prstGeom prst="rightArrow">
              <a:avLst>
                <a:gd name="adj1" fmla="val 58676"/>
                <a:gd name="adj2" fmla="val 100000"/>
              </a:avLst>
            </a:prstGeom>
            <a:solidFill>
              <a:srgbClr val="F1850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lr>
                  <a:srgbClr val="004F80"/>
                </a:buClr>
                <a:buFont typeface="Wingdings" pitchFamily="2" charset="2"/>
                <a:buChar char="n"/>
                <a:defRPr sz="2000">
                  <a:solidFill>
                    <a:srgbClr val="004F8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386691"/>
                </a:buClr>
                <a:buChar char="•"/>
                <a:defRPr sz="1600">
                  <a:solidFill>
                    <a:srgbClr val="004F8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4F80"/>
                </a:buClr>
                <a:buChar char="-"/>
                <a:defRPr sz="1400">
                  <a:solidFill>
                    <a:srgbClr val="004F8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4F80"/>
                </a:buClr>
                <a:buFont typeface="Wingdings" pitchFamily="2" charset="2"/>
                <a:buChar char="n"/>
                <a:defRPr sz="1200">
                  <a:solidFill>
                    <a:srgbClr val="004F8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de-DE" sz="1800" b="1" smtClean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 rot="7207053">
              <a:off x="847" y="1728"/>
              <a:ext cx="318" cy="409"/>
            </a:xfrm>
            <a:custGeom>
              <a:avLst/>
              <a:gdLst>
                <a:gd name="T0" fmla="*/ 136 w 318"/>
                <a:gd name="T1" fmla="*/ 46 h 409"/>
                <a:gd name="T2" fmla="*/ 0 w 318"/>
                <a:gd name="T3" fmla="*/ 409 h 409"/>
                <a:gd name="T4" fmla="*/ 318 w 318"/>
                <a:gd name="T5" fmla="*/ 409 h 409"/>
                <a:gd name="T6" fmla="*/ 272 w 318"/>
                <a:gd name="T7" fmla="*/ 0 h 409"/>
                <a:gd name="T8" fmla="*/ 136 w 318"/>
                <a:gd name="T9" fmla="*/ 46 h 4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8" h="409">
                  <a:moveTo>
                    <a:pt x="136" y="46"/>
                  </a:moveTo>
                  <a:lnTo>
                    <a:pt x="0" y="409"/>
                  </a:lnTo>
                  <a:lnTo>
                    <a:pt x="318" y="409"/>
                  </a:lnTo>
                  <a:lnTo>
                    <a:pt x="272" y="0"/>
                  </a:lnTo>
                  <a:lnTo>
                    <a:pt x="13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eaLnBrk="1" hangingPunct="1"/>
              <a:endParaRPr lang="de-DE" sz="1800" b="1" smtClean="0">
                <a:solidFill>
                  <a:srgbClr val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29" name="AutoShape 21"/>
            <p:cNvSpPr>
              <a:spLocks noChangeArrowheads="1"/>
            </p:cNvSpPr>
            <p:nvPr/>
          </p:nvSpPr>
          <p:spPr bwMode="auto">
            <a:xfrm rot="17455254">
              <a:off x="884" y="1797"/>
              <a:ext cx="182" cy="363"/>
            </a:xfrm>
            <a:prstGeom prst="rightArrow">
              <a:avLst>
                <a:gd name="adj1" fmla="val 58676"/>
                <a:gd name="adj2" fmla="val 100000"/>
              </a:avLst>
            </a:prstGeom>
            <a:solidFill>
              <a:srgbClr val="F1850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lr>
                  <a:srgbClr val="004F80"/>
                </a:buClr>
                <a:buFont typeface="Wingdings" pitchFamily="2" charset="2"/>
                <a:buChar char="n"/>
                <a:defRPr sz="2000">
                  <a:solidFill>
                    <a:srgbClr val="004F8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386691"/>
                </a:buClr>
                <a:buChar char="•"/>
                <a:defRPr sz="1600">
                  <a:solidFill>
                    <a:srgbClr val="004F80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4F80"/>
                </a:buClr>
                <a:buChar char="-"/>
                <a:defRPr sz="1400">
                  <a:solidFill>
                    <a:srgbClr val="004F80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4F80"/>
                </a:buClr>
                <a:buFont typeface="Wingdings" pitchFamily="2" charset="2"/>
                <a:buChar char="n"/>
                <a:defRPr sz="1200">
                  <a:solidFill>
                    <a:srgbClr val="004F80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33CC"/>
                </a:buClr>
                <a:buFont typeface="Wingdings" pitchFamily="2" charset="2"/>
                <a:buChar char="n"/>
                <a:defRPr sz="1000">
                  <a:solidFill>
                    <a:srgbClr val="004F80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de-DE" sz="1800" b="1" smtClean="0">
                <a:solidFill>
                  <a:srgbClr val="000000"/>
                </a:solidFill>
                <a:ea typeface="+mn-ea"/>
              </a:endParaRPr>
            </a:p>
          </p:txBody>
        </p:sp>
      </p:grpSp>
      <p:sp>
        <p:nvSpPr>
          <p:cNvPr id="30" name="Rectangle 80"/>
          <p:cNvSpPr>
            <a:spLocks noChangeArrowheads="1"/>
          </p:cNvSpPr>
          <p:nvPr/>
        </p:nvSpPr>
        <p:spPr bwMode="auto">
          <a:xfrm>
            <a:off x="287277" y="4191518"/>
            <a:ext cx="2550850" cy="196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GB" sz="1800" b="1" dirty="0">
                <a:solidFill>
                  <a:srgbClr val="004F80"/>
                </a:solidFill>
                <a:latin typeface="Arial" pitchFamily="34" charset="0"/>
                <a:ea typeface="+mn-ea"/>
              </a:rPr>
              <a:t>FLEXIBILISATION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rgbClr val="004F80"/>
                </a:solidFill>
                <a:latin typeface="Arial" pitchFamily="34" charset="0"/>
                <a:ea typeface="+mn-ea"/>
              </a:rPr>
              <a:t>Supply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rgbClr val="004F80"/>
                </a:solidFill>
                <a:latin typeface="Arial" pitchFamily="34" charset="0"/>
                <a:ea typeface="+mn-ea"/>
              </a:rPr>
              <a:t>Demand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rgbClr val="004F80"/>
                </a:solidFill>
                <a:latin typeface="Arial" pitchFamily="34" charset="0"/>
                <a:ea typeface="+mn-ea"/>
              </a:rPr>
              <a:t>Requires complete </a:t>
            </a:r>
            <a:r>
              <a:rPr lang="en-GB" sz="1600" dirty="0" smtClean="0">
                <a:solidFill>
                  <a:srgbClr val="004F80"/>
                </a:solidFill>
                <a:latin typeface="Arial" pitchFamily="34" charset="0"/>
                <a:ea typeface="+mn-ea"/>
              </a:rPr>
              <a:t>new </a:t>
            </a:r>
            <a:r>
              <a:rPr lang="en-GB" sz="1600" dirty="0">
                <a:solidFill>
                  <a:srgbClr val="004F80"/>
                </a:solidFill>
                <a:latin typeface="Arial" pitchFamily="34" charset="0"/>
                <a:ea typeface="+mn-ea"/>
              </a:rPr>
              <a:t>“system intelligence” </a:t>
            </a:r>
            <a:r>
              <a:rPr lang="en-GB" sz="1600" b="1" dirty="0">
                <a:solidFill>
                  <a:srgbClr val="004F80"/>
                </a:solidFill>
                <a:latin typeface="Arial" pitchFamily="34" charset="0"/>
                <a:ea typeface="+mn-ea"/>
              </a:rPr>
              <a:t>	</a:t>
            </a:r>
          </a:p>
          <a:p>
            <a:pPr eaLnBrk="1" hangingPunct="1">
              <a:defRPr/>
            </a:pPr>
            <a:r>
              <a:rPr lang="en-GB" sz="1600" b="1" dirty="0">
                <a:solidFill>
                  <a:srgbClr val="004F80"/>
                </a:solidFill>
                <a:latin typeface="Arial" pitchFamily="34" charset="0"/>
                <a:ea typeface="+mn-ea"/>
              </a:rPr>
              <a:t>		</a:t>
            </a:r>
          </a:p>
          <a:p>
            <a:pPr marL="342900" indent="-342900" eaLnBrk="1" hangingPunct="1">
              <a:defRPr/>
            </a:pPr>
            <a:endParaRPr lang="en-GB" sz="800" dirty="0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31" name="Rectangle 80"/>
          <p:cNvSpPr>
            <a:spLocks noChangeArrowheads="1"/>
          </p:cNvSpPr>
          <p:nvPr/>
        </p:nvSpPr>
        <p:spPr bwMode="auto">
          <a:xfrm>
            <a:off x="287278" y="1365512"/>
            <a:ext cx="3563937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1800" b="1" dirty="0" smtClean="0">
                <a:solidFill>
                  <a:srgbClr val="004F80"/>
                </a:solidFill>
                <a:latin typeface="Arial" pitchFamily="34" charset="0"/>
                <a:ea typeface="+mn-ea"/>
              </a:rPr>
              <a:t>STORAGE ?</a:t>
            </a:r>
            <a:endParaRPr lang="en-GB" sz="1800" b="1" dirty="0">
              <a:solidFill>
                <a:srgbClr val="004F80"/>
              </a:solidFill>
              <a:latin typeface="Arial" pitchFamily="34" charset="0"/>
              <a:ea typeface="+mn-ea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rgbClr val="004F80"/>
                </a:solidFill>
                <a:latin typeface="Arial" pitchFamily="34" charset="0"/>
                <a:ea typeface="+mn-ea"/>
              </a:rPr>
              <a:t>Can perceptively contribute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rgbClr val="004F80"/>
                </a:solidFill>
                <a:latin typeface="Arial" pitchFamily="34" charset="0"/>
                <a:ea typeface="+mn-ea"/>
              </a:rPr>
              <a:t>But how fast and at what </a:t>
            </a:r>
            <a:r>
              <a:rPr lang="en-GB" sz="1600" dirty="0" smtClean="0">
                <a:solidFill>
                  <a:srgbClr val="004F80"/>
                </a:solidFill>
                <a:latin typeface="Arial" pitchFamily="34" charset="0"/>
                <a:ea typeface="+mn-ea"/>
              </a:rPr>
              <a:t>cost?</a:t>
            </a:r>
            <a:r>
              <a:rPr lang="en-GB" sz="1600" b="1" dirty="0">
                <a:solidFill>
                  <a:srgbClr val="004F80"/>
                </a:solidFill>
                <a:latin typeface="Arial" pitchFamily="34" charset="0"/>
                <a:ea typeface="+mn-ea"/>
              </a:rPr>
              <a:t>		</a:t>
            </a:r>
          </a:p>
          <a:p>
            <a:pPr marL="342900" indent="-342900" eaLnBrk="1" hangingPunct="1">
              <a:defRPr/>
            </a:pPr>
            <a:endParaRPr lang="en-GB" sz="800" dirty="0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32" name="Rectangle 80"/>
          <p:cNvSpPr>
            <a:spLocks noChangeArrowheads="1"/>
          </p:cNvSpPr>
          <p:nvPr/>
        </p:nvSpPr>
        <p:spPr bwMode="auto">
          <a:xfrm>
            <a:off x="3007761" y="2742321"/>
            <a:ext cx="2808856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GB" sz="1800" b="1" dirty="0">
                <a:solidFill>
                  <a:srgbClr val="004386"/>
                </a:solidFill>
              </a:rPr>
              <a:t>MAKING RES </a:t>
            </a:r>
            <a:endParaRPr lang="en-GB" sz="1800" b="1" dirty="0" smtClean="0">
              <a:solidFill>
                <a:srgbClr val="004386"/>
              </a:solidFill>
            </a:endParaRPr>
          </a:p>
          <a:p>
            <a:pPr algn="ctr" eaLnBrk="1" hangingPunct="1">
              <a:defRPr/>
            </a:pPr>
            <a:r>
              <a:rPr lang="en-GB" sz="1800" b="1" dirty="0" smtClean="0">
                <a:solidFill>
                  <a:srgbClr val="004386"/>
                </a:solidFill>
              </a:rPr>
              <a:t>MARKET READY </a:t>
            </a:r>
          </a:p>
          <a:p>
            <a:pPr algn="ctr" eaLnBrk="1" hangingPunct="1">
              <a:defRPr/>
            </a:pPr>
            <a:r>
              <a:rPr lang="en-GB" sz="1800" b="1" dirty="0" smtClean="0">
                <a:solidFill>
                  <a:srgbClr val="004386"/>
                </a:solidFill>
              </a:rPr>
              <a:t>_____________</a:t>
            </a:r>
          </a:p>
          <a:p>
            <a:pPr algn="ctr" eaLnBrk="1" hangingPunct="1">
              <a:defRPr/>
            </a:pPr>
            <a:endParaRPr lang="en-GB" sz="1800" b="1" dirty="0" smtClean="0">
              <a:solidFill>
                <a:srgbClr val="004386"/>
              </a:solidFill>
            </a:endParaRPr>
          </a:p>
          <a:p>
            <a:pPr algn="ctr" eaLnBrk="1" hangingPunct="1">
              <a:defRPr/>
            </a:pPr>
            <a:r>
              <a:rPr lang="en-GB" sz="1800" b="1" dirty="0" smtClean="0">
                <a:solidFill>
                  <a:srgbClr val="004386"/>
                </a:solidFill>
              </a:rPr>
              <a:t>MAKING </a:t>
            </a:r>
            <a:r>
              <a:rPr lang="en-GB" sz="1800" b="1" dirty="0">
                <a:solidFill>
                  <a:srgbClr val="004386"/>
                </a:solidFill>
              </a:rPr>
              <a:t>THE MARKET RES READY</a:t>
            </a:r>
            <a:endParaRPr lang="de-DE" sz="1800" b="1" dirty="0">
              <a:solidFill>
                <a:srgbClr val="004386"/>
              </a:solidFill>
            </a:endParaRPr>
          </a:p>
          <a:p>
            <a:pPr marL="342900" indent="-342900" eaLnBrk="1" hangingPunct="1">
              <a:defRPr/>
            </a:pPr>
            <a:endParaRPr lang="en-GB" sz="800" dirty="0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21" name="Rectangle 80"/>
          <p:cNvSpPr>
            <a:spLocks noChangeArrowheads="1"/>
          </p:cNvSpPr>
          <p:nvPr/>
        </p:nvSpPr>
        <p:spPr bwMode="auto">
          <a:xfrm>
            <a:off x="5390033" y="651583"/>
            <a:ext cx="2863317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GB" sz="1800" b="1" dirty="0">
                <a:solidFill>
                  <a:srgbClr val="004F80"/>
                </a:solidFill>
                <a:latin typeface="Arial" pitchFamily="34" charset="0"/>
                <a:ea typeface="+mn-ea"/>
              </a:rPr>
              <a:t>MAKING RES DEMAND RESPONSIVE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rgbClr val="004F80"/>
                </a:solidFill>
                <a:latin typeface="Arial" pitchFamily="34" charset="0"/>
                <a:ea typeface="+mn-ea"/>
              </a:rPr>
              <a:t>Responsiveness to market </a:t>
            </a:r>
            <a:r>
              <a:rPr lang="en-GB" sz="1600" dirty="0" smtClean="0">
                <a:solidFill>
                  <a:srgbClr val="004F80"/>
                </a:solidFill>
                <a:latin typeface="Arial" pitchFamily="34" charset="0"/>
                <a:ea typeface="+mn-ea"/>
              </a:rPr>
              <a:t>signals </a:t>
            </a:r>
            <a:endParaRPr lang="en-GB" sz="1600" dirty="0">
              <a:solidFill>
                <a:srgbClr val="004F80"/>
              </a:solidFill>
              <a:latin typeface="Arial" pitchFamily="34" charset="0"/>
              <a:ea typeface="+mn-ea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rgbClr val="004F80"/>
                </a:solidFill>
                <a:latin typeface="Arial" pitchFamily="34" charset="0"/>
                <a:ea typeface="+mn-ea"/>
              </a:rPr>
              <a:t>System/ balancing responsibility  </a:t>
            </a:r>
            <a:endParaRPr lang="en-GB" sz="1600" dirty="0" smtClean="0">
              <a:solidFill>
                <a:srgbClr val="004F80"/>
              </a:solidFill>
              <a:latin typeface="Arial" pitchFamily="34" charset="0"/>
              <a:ea typeface="+mn-ea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en-GB" sz="1600" dirty="0" smtClean="0">
                <a:solidFill>
                  <a:srgbClr val="004F80"/>
                </a:solidFill>
                <a:latin typeface="Arial" pitchFamily="34" charset="0"/>
                <a:ea typeface="+mn-ea"/>
              </a:rPr>
              <a:t>Moving towards tender schemes</a:t>
            </a:r>
            <a:r>
              <a:rPr lang="en-GB" sz="1600" dirty="0">
                <a:solidFill>
                  <a:srgbClr val="004F80"/>
                </a:solidFill>
                <a:latin typeface="Arial" pitchFamily="34" charset="0"/>
                <a:ea typeface="+mn-ea"/>
              </a:rPr>
              <a:t>	</a:t>
            </a:r>
          </a:p>
          <a:p>
            <a:pPr marL="342900" indent="-342900" eaLnBrk="1" hangingPunct="1">
              <a:defRPr/>
            </a:pPr>
            <a:endParaRPr lang="en-GB" sz="800" dirty="0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6" name="Untertitel 2"/>
          <p:cNvSpPr txBox="1">
            <a:spLocks/>
          </p:cNvSpPr>
          <p:nvPr/>
        </p:nvSpPr>
        <p:spPr>
          <a:xfrm>
            <a:off x="7402058" y="1309571"/>
            <a:ext cx="864096" cy="720080"/>
          </a:xfrm>
          <a:prstGeom prst="rect">
            <a:avLst/>
          </a:prstGeom>
        </p:spPr>
        <p:txBody>
          <a:bodyPr tIns="36000" rIns="36000" bIns="36000">
            <a:normAutofit/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Arial" pitchFamily="34" charset="0"/>
              <a:buNone/>
              <a:tabLst/>
              <a:defRPr lang="de-DE" sz="2000" b="0" baseline="0" smtClean="0">
                <a:solidFill>
                  <a:srgbClr val="004F80"/>
                </a:solidFill>
                <a:latin typeface="BundesSans Office"/>
                <a:ea typeface="+mn-ea"/>
                <a:cs typeface="+mn-cs"/>
              </a:defRPr>
            </a:lvl1pPr>
            <a:lvl2pPr marL="949325" indent="-284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Char char="§"/>
              <a:defRPr sz="2000">
                <a:solidFill>
                  <a:srgbClr val="004F80"/>
                </a:solidFill>
                <a:latin typeface="BundesSerif Office" pitchFamily="18" charset="0"/>
                <a:ea typeface="+mn-ea"/>
                <a:cs typeface="+mn-cs"/>
              </a:defRPr>
            </a:lvl2pPr>
            <a:lvl3pPr marL="1425575" indent="-284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Char char="§"/>
              <a:defRPr sz="1600">
                <a:solidFill>
                  <a:srgbClr val="004F80"/>
                </a:solidFill>
                <a:latin typeface="BundesSerif Office" pitchFamily="18" charset="0"/>
                <a:ea typeface="+mn-ea"/>
                <a:cs typeface="+mn-cs"/>
              </a:defRPr>
            </a:lvl3pPr>
            <a:lvl4pPr marL="19415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Char char="§"/>
              <a:defRPr sz="1600">
                <a:solidFill>
                  <a:srgbClr val="004F80"/>
                </a:solidFill>
                <a:latin typeface="BundesSerif Office" pitchFamily="18" charset="0"/>
                <a:ea typeface="+mn-ea"/>
                <a:cs typeface="+mn-cs"/>
              </a:defRPr>
            </a:lvl4pPr>
            <a:lvl5pPr marL="23606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Char char="§"/>
              <a:defRPr sz="1600">
                <a:solidFill>
                  <a:srgbClr val="004F80"/>
                </a:solidFill>
                <a:latin typeface="BundesSerif Office" pitchFamily="18" charset="0"/>
                <a:ea typeface="+mn-ea"/>
                <a:cs typeface="+mn-cs"/>
              </a:defRPr>
            </a:lvl5pPr>
            <a:lvl6pPr marL="28178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Times" charset="0"/>
              <a:buChar char="•"/>
              <a:defRPr sz="1600">
                <a:solidFill>
                  <a:srgbClr val="1E3E5A"/>
                </a:solidFill>
                <a:latin typeface="+mn-lt"/>
                <a:ea typeface="+mn-ea"/>
                <a:cs typeface="+mn-cs"/>
              </a:defRPr>
            </a:lvl6pPr>
            <a:lvl7pPr marL="32750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Times" charset="0"/>
              <a:buChar char="•"/>
              <a:defRPr sz="1600">
                <a:solidFill>
                  <a:srgbClr val="1E3E5A"/>
                </a:solidFill>
                <a:latin typeface="+mn-lt"/>
                <a:ea typeface="+mn-ea"/>
                <a:cs typeface="+mn-cs"/>
              </a:defRPr>
            </a:lvl7pPr>
            <a:lvl8pPr marL="37322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Times" charset="0"/>
              <a:buChar char="•"/>
              <a:defRPr sz="1600">
                <a:solidFill>
                  <a:srgbClr val="1E3E5A"/>
                </a:solidFill>
                <a:latin typeface="+mn-lt"/>
                <a:ea typeface="+mn-ea"/>
                <a:cs typeface="+mn-cs"/>
              </a:defRPr>
            </a:lvl8pPr>
            <a:lvl9pPr marL="41894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Times" charset="0"/>
              <a:buChar char="•"/>
              <a:defRPr sz="1600">
                <a:solidFill>
                  <a:srgbClr val="1E3E5A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kern="0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de-DE" sz="4000" kern="0" dirty="0">
              <a:solidFill>
                <a:srgbClr val="00B050"/>
              </a:solidFill>
            </a:endParaRPr>
          </a:p>
        </p:txBody>
      </p:sp>
      <p:sp>
        <p:nvSpPr>
          <p:cNvPr id="17" name="Untertitel 2"/>
          <p:cNvSpPr txBox="1">
            <a:spLocks/>
          </p:cNvSpPr>
          <p:nvPr/>
        </p:nvSpPr>
        <p:spPr>
          <a:xfrm>
            <a:off x="7148200" y="1769331"/>
            <a:ext cx="864096" cy="720080"/>
          </a:xfrm>
          <a:prstGeom prst="rect">
            <a:avLst/>
          </a:prstGeom>
        </p:spPr>
        <p:txBody>
          <a:bodyPr tIns="36000" rIns="36000" bIns="36000">
            <a:normAutofit/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Arial" pitchFamily="34" charset="0"/>
              <a:buNone/>
              <a:tabLst/>
              <a:defRPr lang="de-DE" sz="2000" b="0" baseline="0" smtClean="0">
                <a:solidFill>
                  <a:srgbClr val="004F80"/>
                </a:solidFill>
                <a:latin typeface="BundesSans Office"/>
                <a:ea typeface="+mn-ea"/>
                <a:cs typeface="+mn-cs"/>
              </a:defRPr>
            </a:lvl1pPr>
            <a:lvl2pPr marL="949325" indent="-284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Char char="§"/>
              <a:defRPr sz="2000">
                <a:solidFill>
                  <a:srgbClr val="004F80"/>
                </a:solidFill>
                <a:latin typeface="BundesSerif Office" pitchFamily="18" charset="0"/>
                <a:ea typeface="+mn-ea"/>
                <a:cs typeface="+mn-cs"/>
              </a:defRPr>
            </a:lvl2pPr>
            <a:lvl3pPr marL="1425575" indent="-284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Char char="§"/>
              <a:defRPr sz="1600">
                <a:solidFill>
                  <a:srgbClr val="004F80"/>
                </a:solidFill>
                <a:latin typeface="BundesSerif Office" pitchFamily="18" charset="0"/>
                <a:ea typeface="+mn-ea"/>
                <a:cs typeface="+mn-cs"/>
              </a:defRPr>
            </a:lvl3pPr>
            <a:lvl4pPr marL="19415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Char char="§"/>
              <a:defRPr sz="1600">
                <a:solidFill>
                  <a:srgbClr val="004F80"/>
                </a:solidFill>
                <a:latin typeface="BundesSerif Office" pitchFamily="18" charset="0"/>
                <a:ea typeface="+mn-ea"/>
                <a:cs typeface="+mn-cs"/>
              </a:defRPr>
            </a:lvl4pPr>
            <a:lvl5pPr marL="23606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Char char="§"/>
              <a:defRPr sz="1600">
                <a:solidFill>
                  <a:srgbClr val="004F80"/>
                </a:solidFill>
                <a:latin typeface="BundesSerif Office" pitchFamily="18" charset="0"/>
                <a:ea typeface="+mn-ea"/>
                <a:cs typeface="+mn-cs"/>
              </a:defRPr>
            </a:lvl5pPr>
            <a:lvl6pPr marL="28178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Times" charset="0"/>
              <a:buChar char="•"/>
              <a:defRPr sz="1600">
                <a:solidFill>
                  <a:srgbClr val="1E3E5A"/>
                </a:solidFill>
                <a:latin typeface="+mn-lt"/>
                <a:ea typeface="+mn-ea"/>
                <a:cs typeface="+mn-cs"/>
              </a:defRPr>
            </a:lvl6pPr>
            <a:lvl7pPr marL="32750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Times" charset="0"/>
              <a:buChar char="•"/>
              <a:defRPr sz="1600">
                <a:solidFill>
                  <a:srgbClr val="1E3E5A"/>
                </a:solidFill>
                <a:latin typeface="+mn-lt"/>
                <a:ea typeface="+mn-ea"/>
                <a:cs typeface="+mn-cs"/>
              </a:defRPr>
            </a:lvl7pPr>
            <a:lvl8pPr marL="37322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Times" charset="0"/>
              <a:buChar char="•"/>
              <a:defRPr sz="1600">
                <a:solidFill>
                  <a:srgbClr val="1E3E5A"/>
                </a:solidFill>
                <a:latin typeface="+mn-lt"/>
                <a:ea typeface="+mn-ea"/>
                <a:cs typeface="+mn-cs"/>
              </a:defRPr>
            </a:lvl8pPr>
            <a:lvl9pPr marL="41894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Times" charset="0"/>
              <a:buChar char="•"/>
              <a:defRPr sz="1600">
                <a:solidFill>
                  <a:srgbClr val="1E3E5A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kern="0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de-DE" sz="4000" kern="0" dirty="0">
              <a:solidFill>
                <a:srgbClr val="00B050"/>
              </a:solidFill>
            </a:endParaRPr>
          </a:p>
        </p:txBody>
      </p:sp>
      <p:sp>
        <p:nvSpPr>
          <p:cNvPr id="18" name="Untertitel 2"/>
          <p:cNvSpPr txBox="1">
            <a:spLocks/>
          </p:cNvSpPr>
          <p:nvPr/>
        </p:nvSpPr>
        <p:spPr>
          <a:xfrm>
            <a:off x="6970010" y="2304096"/>
            <a:ext cx="864096" cy="720080"/>
          </a:xfrm>
          <a:prstGeom prst="rect">
            <a:avLst/>
          </a:prstGeom>
        </p:spPr>
        <p:txBody>
          <a:bodyPr tIns="36000" rIns="36000" bIns="36000">
            <a:normAutofit/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Arial" pitchFamily="34" charset="0"/>
              <a:buNone/>
              <a:tabLst/>
              <a:defRPr lang="de-DE" sz="2000" b="0" baseline="0" smtClean="0">
                <a:solidFill>
                  <a:srgbClr val="004F80"/>
                </a:solidFill>
                <a:latin typeface="BundesSans Office"/>
                <a:ea typeface="+mn-ea"/>
                <a:cs typeface="+mn-cs"/>
              </a:defRPr>
            </a:lvl1pPr>
            <a:lvl2pPr marL="949325" indent="-284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Char char="§"/>
              <a:defRPr sz="2000">
                <a:solidFill>
                  <a:srgbClr val="004F80"/>
                </a:solidFill>
                <a:latin typeface="BundesSerif Office" pitchFamily="18" charset="0"/>
                <a:ea typeface="+mn-ea"/>
                <a:cs typeface="+mn-cs"/>
              </a:defRPr>
            </a:lvl2pPr>
            <a:lvl3pPr marL="1425575" indent="-284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Char char="§"/>
              <a:defRPr sz="1600">
                <a:solidFill>
                  <a:srgbClr val="004F80"/>
                </a:solidFill>
                <a:latin typeface="BundesSerif Office" pitchFamily="18" charset="0"/>
                <a:ea typeface="+mn-ea"/>
                <a:cs typeface="+mn-cs"/>
              </a:defRPr>
            </a:lvl3pPr>
            <a:lvl4pPr marL="19415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Char char="§"/>
              <a:defRPr sz="1600">
                <a:solidFill>
                  <a:srgbClr val="004F80"/>
                </a:solidFill>
                <a:latin typeface="BundesSerif Office" pitchFamily="18" charset="0"/>
                <a:ea typeface="+mn-ea"/>
                <a:cs typeface="+mn-cs"/>
              </a:defRPr>
            </a:lvl4pPr>
            <a:lvl5pPr marL="23606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80"/>
              </a:buClr>
              <a:buSzPct val="80000"/>
              <a:buFont typeface="Wingdings" pitchFamily="2" charset="2"/>
              <a:buChar char="§"/>
              <a:defRPr sz="1600">
                <a:solidFill>
                  <a:srgbClr val="004F80"/>
                </a:solidFill>
                <a:latin typeface="BundesSerif Office" pitchFamily="18" charset="0"/>
                <a:ea typeface="+mn-ea"/>
                <a:cs typeface="+mn-cs"/>
              </a:defRPr>
            </a:lvl5pPr>
            <a:lvl6pPr marL="28178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Times" charset="0"/>
              <a:buChar char="•"/>
              <a:defRPr sz="1600">
                <a:solidFill>
                  <a:srgbClr val="1E3E5A"/>
                </a:solidFill>
                <a:latin typeface="+mn-lt"/>
                <a:ea typeface="+mn-ea"/>
                <a:cs typeface="+mn-cs"/>
              </a:defRPr>
            </a:lvl6pPr>
            <a:lvl7pPr marL="32750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Times" charset="0"/>
              <a:buChar char="•"/>
              <a:defRPr sz="1600">
                <a:solidFill>
                  <a:srgbClr val="1E3E5A"/>
                </a:solidFill>
                <a:latin typeface="+mn-lt"/>
                <a:ea typeface="+mn-ea"/>
                <a:cs typeface="+mn-cs"/>
              </a:defRPr>
            </a:lvl7pPr>
            <a:lvl8pPr marL="37322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Times" charset="0"/>
              <a:buChar char="•"/>
              <a:defRPr sz="1600">
                <a:solidFill>
                  <a:srgbClr val="1E3E5A"/>
                </a:solidFill>
                <a:latin typeface="+mn-lt"/>
                <a:ea typeface="+mn-ea"/>
                <a:cs typeface="+mn-cs"/>
              </a:defRPr>
            </a:lvl8pPr>
            <a:lvl9pPr marL="418941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Times" charset="0"/>
              <a:buChar char="•"/>
              <a:defRPr sz="1600">
                <a:solidFill>
                  <a:srgbClr val="1E3E5A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kern="0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de-DE" sz="4000" kern="0" dirty="0">
              <a:solidFill>
                <a:srgbClr val="00B050"/>
              </a:solidFill>
            </a:endParaRPr>
          </a:p>
        </p:txBody>
      </p:sp>
      <p:sp>
        <p:nvSpPr>
          <p:cNvPr id="19" name="Titel 2"/>
          <p:cNvSpPr txBox="1">
            <a:spLocks/>
          </p:cNvSpPr>
          <p:nvPr/>
        </p:nvSpPr>
        <p:spPr>
          <a:xfrm>
            <a:off x="467544" y="476673"/>
            <a:ext cx="3916986" cy="65148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sz="3000" b="0">
                <a:solidFill>
                  <a:srgbClr val="004F80"/>
                </a:solidFill>
                <a:latin typeface="BundesSerif Office" pitchFamily="18" charset="0"/>
                <a:ea typeface="+mj-ea"/>
                <a:cs typeface="Time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4F80"/>
                </a:solidFill>
                <a:latin typeface="BundesSerif Office" pitchFamily="18" charset="0"/>
                <a:ea typeface="ＭＳ Ｐゴシック" pitchFamily="52" charset="-128"/>
                <a:cs typeface="Times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4F80"/>
                </a:solidFill>
                <a:latin typeface="BundesSerif Office" pitchFamily="18" charset="0"/>
                <a:ea typeface="ＭＳ Ｐゴシック" pitchFamily="52" charset="-128"/>
                <a:cs typeface="Times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4F80"/>
                </a:solidFill>
                <a:latin typeface="BundesSerif Office" pitchFamily="18" charset="0"/>
                <a:ea typeface="ＭＳ Ｐゴシック" pitchFamily="52" charset="-128"/>
                <a:cs typeface="Times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4F80"/>
                </a:solidFill>
                <a:latin typeface="BundesSerif Office" pitchFamily="18" charset="0"/>
                <a:ea typeface="ＭＳ Ｐゴシック" pitchFamily="52" charset="-128"/>
                <a:cs typeface="Times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Verdana" charset="0"/>
                <a:ea typeface="ＭＳ Ｐゴシック" pitchFamily="52" charset="-128"/>
                <a:cs typeface="ＭＳ Ｐゴシック" pitchFamily="52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Verdana" charset="0"/>
                <a:ea typeface="ＭＳ Ｐゴシック" pitchFamily="52" charset="-128"/>
                <a:cs typeface="ＭＳ Ｐゴシック" pitchFamily="52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Verdana" charset="0"/>
                <a:ea typeface="ＭＳ Ｐゴシック" pitchFamily="52" charset="-128"/>
                <a:cs typeface="ＭＳ Ｐゴシック" pitchFamily="52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tx2"/>
                </a:solidFill>
                <a:latin typeface="Verdana" charset="0"/>
                <a:ea typeface="ＭＳ Ｐゴシック" pitchFamily="52" charset="-128"/>
                <a:cs typeface="ＭＳ Ｐゴシック" pitchFamily="52" charset="-128"/>
              </a:defRPr>
            </a:lvl9pPr>
          </a:lstStyle>
          <a:p>
            <a:r>
              <a:rPr lang="de-DE" kern="0" dirty="0"/>
              <a:t>2</a:t>
            </a:r>
            <a:r>
              <a:rPr lang="de-DE" kern="0" dirty="0" smtClean="0"/>
              <a:t>. </a:t>
            </a:r>
            <a:r>
              <a:rPr lang="de-DE" kern="0" cap="all" dirty="0" smtClean="0"/>
              <a:t>RES-integration</a:t>
            </a:r>
            <a:endParaRPr lang="de-DE" kern="0" cap="all" dirty="0"/>
          </a:p>
        </p:txBody>
      </p:sp>
    </p:spTree>
    <p:extLst>
      <p:ext uri="{BB962C8B-B14F-4D97-AF65-F5344CB8AC3E}">
        <p14:creationId xmlns:p14="http://schemas.microsoft.com/office/powerpoint/2010/main" val="1905658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467542" y="476672"/>
            <a:ext cx="8676457" cy="980728"/>
          </a:xfrm>
        </p:spPr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CENTRAL </a:t>
            </a:r>
            <a:r>
              <a:rPr lang="de-DE" cap="all" dirty="0" smtClean="0"/>
              <a:t>„</a:t>
            </a:r>
            <a:r>
              <a:rPr lang="de-DE" cap="all" dirty="0" err="1" smtClean="0"/>
              <a:t>no-regrets</a:t>
            </a:r>
            <a:r>
              <a:rPr lang="de-DE" cap="all" dirty="0" smtClean="0"/>
              <a:t>“ </a:t>
            </a:r>
            <a:r>
              <a:rPr lang="de-DE" cap="all" dirty="0" err="1" smtClean="0"/>
              <a:t>of</a:t>
            </a:r>
            <a:r>
              <a:rPr lang="de-DE" cap="all" dirty="0" smtClean="0"/>
              <a:t> </a:t>
            </a:r>
            <a:r>
              <a:rPr lang="de-DE" cap="all" dirty="0" err="1" smtClean="0"/>
              <a:t>the</a:t>
            </a:r>
            <a:r>
              <a:rPr lang="de-DE" cap="all" dirty="0" smtClean="0"/>
              <a:t> </a:t>
            </a:r>
            <a:r>
              <a:rPr lang="de-DE" cap="all" dirty="0" err="1" smtClean="0"/>
              <a:t>declaration</a:t>
            </a:r>
            <a:endParaRPr lang="de-DE" cap="all" dirty="0"/>
          </a:p>
        </p:txBody>
      </p:sp>
      <p:sp>
        <p:nvSpPr>
          <p:cNvPr id="12" name="Untertitel 1"/>
          <p:cNvSpPr>
            <a:spLocks noGrp="1"/>
          </p:cNvSpPr>
          <p:nvPr>
            <p:ph type="subTitle" idx="1"/>
          </p:nvPr>
        </p:nvSpPr>
        <p:spPr>
          <a:xfrm>
            <a:off x="447448" y="1808693"/>
            <a:ext cx="8065181" cy="4099728"/>
          </a:xfrm>
        </p:spPr>
        <p:txBody>
          <a:bodyPr/>
          <a:lstStyle/>
          <a:p>
            <a:pPr marL="285750" indent="-28575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Maximizing </a:t>
            </a:r>
            <a:r>
              <a:rPr lang="en-US" sz="1800" dirty="0"/>
              <a:t>the benefits of the </a:t>
            </a:r>
            <a:r>
              <a:rPr lang="en-US" sz="1800" b="1" dirty="0" smtClean="0"/>
              <a:t>internal market </a:t>
            </a:r>
          </a:p>
          <a:p>
            <a:pPr marL="285750" indent="-28575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/>
              <a:t>Regional adequacy assessments </a:t>
            </a:r>
            <a:r>
              <a:rPr lang="en-US" sz="1800" dirty="0"/>
              <a:t>(common </a:t>
            </a:r>
            <a:r>
              <a:rPr lang="en-US" sz="1800" dirty="0" smtClean="0"/>
              <a:t>methodology)</a:t>
            </a:r>
            <a:endParaRPr lang="en-US" sz="1800" dirty="0"/>
          </a:p>
          <a:p>
            <a:pPr marL="285750" indent="-28575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/>
              <a:t>Grid reinforcement </a:t>
            </a:r>
            <a:r>
              <a:rPr lang="en-US" sz="1800" dirty="0"/>
              <a:t>and further </a:t>
            </a:r>
            <a:r>
              <a:rPr lang="en-US" sz="1800" b="1" dirty="0"/>
              <a:t>market coupling </a:t>
            </a:r>
            <a:r>
              <a:rPr lang="en-US" sz="1800" dirty="0"/>
              <a:t>to increase cross-border trade</a:t>
            </a:r>
          </a:p>
          <a:p>
            <a:pPr marL="285750" indent="-28575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dirty="0"/>
              <a:t>No restriction of cross-border trade </a:t>
            </a:r>
            <a:r>
              <a:rPr lang="en-US" sz="1800" dirty="0"/>
              <a:t>in times of scarcity </a:t>
            </a:r>
            <a:r>
              <a:rPr lang="en-US" sz="1800" dirty="0" smtClean="0"/>
              <a:t>and following EU-regulations on cross-border trade and </a:t>
            </a:r>
            <a:r>
              <a:rPr lang="en-US" sz="1800" dirty="0"/>
              <a:t>secure system operation </a:t>
            </a:r>
          </a:p>
          <a:p>
            <a:pPr marL="285750" indent="-28575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Principle of </a:t>
            </a:r>
            <a:r>
              <a:rPr lang="en-US" sz="1800" b="1" dirty="0" err="1" smtClean="0"/>
              <a:t>flexibilisation</a:t>
            </a:r>
            <a:r>
              <a:rPr lang="en-US" sz="1800" b="1" dirty="0" smtClean="0"/>
              <a:t> </a:t>
            </a:r>
            <a:r>
              <a:rPr lang="en-US" sz="1800" dirty="0" smtClean="0"/>
              <a:t>of supply and demand as “no-regret”</a:t>
            </a:r>
          </a:p>
          <a:p>
            <a:pPr marL="285750" indent="-28575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 smtClean="0"/>
              <a:t>flexible prices, </a:t>
            </a:r>
            <a:r>
              <a:rPr lang="en-US" sz="1800" b="1" u="sng" dirty="0" smtClean="0"/>
              <a:t>no</a:t>
            </a:r>
            <a:r>
              <a:rPr lang="en-US" sz="1800" b="1" dirty="0" smtClean="0"/>
              <a:t> legal price caps</a:t>
            </a:r>
          </a:p>
          <a:p>
            <a:pPr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sz="1800" dirty="0" smtClean="0"/>
              <a:t>	</a:t>
            </a: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131665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344384" y="1355667"/>
            <a:ext cx="8283285" cy="4581995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12 Member States </a:t>
            </a:r>
            <a:r>
              <a:rPr lang="de-DE" sz="1800" dirty="0" err="1" smtClean="0"/>
              <a:t>set</a:t>
            </a:r>
            <a:r>
              <a:rPr lang="de-DE" sz="1800" dirty="0" smtClean="0"/>
              <a:t> </a:t>
            </a:r>
            <a:r>
              <a:rPr lang="de-DE" sz="1800" b="1" dirty="0" err="1" smtClean="0"/>
              <a:t>clear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political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priorities</a:t>
            </a:r>
            <a:r>
              <a:rPr lang="de-DE" sz="1800" b="1" dirty="0" smtClean="0"/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de-DE" sz="18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/>
              <a:t>Common </a:t>
            </a:r>
            <a:r>
              <a:rPr lang="de-DE" sz="1800" dirty="0" err="1"/>
              <a:t>understanding</a:t>
            </a:r>
            <a:r>
              <a:rPr lang="de-DE" sz="1800" dirty="0"/>
              <a:t> </a:t>
            </a:r>
            <a:r>
              <a:rPr lang="de-DE" sz="1800" b="1" dirty="0"/>
              <a:t>on high </a:t>
            </a:r>
            <a:r>
              <a:rPr lang="de-DE" sz="1800" b="1" dirty="0" err="1"/>
              <a:t>political</a:t>
            </a:r>
            <a:r>
              <a:rPr lang="de-DE" sz="1800" b="1" dirty="0"/>
              <a:t> </a:t>
            </a:r>
            <a:r>
              <a:rPr lang="de-DE" sz="1800" b="1" dirty="0" err="1"/>
              <a:t>level</a:t>
            </a:r>
            <a:endParaRPr lang="de-DE" sz="1800" b="1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de-DE" sz="18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err="1" smtClean="0"/>
              <a:t>Demonstrating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b="1" dirty="0" err="1" smtClean="0"/>
              <a:t>importance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of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the</a:t>
            </a:r>
            <a:r>
              <a:rPr lang="de-DE" sz="1800" b="1" dirty="0" smtClean="0"/>
              <a:t> internal </a:t>
            </a:r>
            <a:r>
              <a:rPr lang="de-DE" sz="1800" b="1" dirty="0" err="1" smtClean="0"/>
              <a:t>energy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market</a:t>
            </a:r>
            <a:r>
              <a:rPr lang="de-DE" sz="1800" b="1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Security </a:t>
            </a:r>
            <a:r>
              <a:rPr lang="de-DE" sz="1800" dirty="0" err="1" smtClean="0"/>
              <a:t>of</a:t>
            </a:r>
            <a:r>
              <a:rPr lang="de-DE" sz="1800" dirty="0" smtClean="0"/>
              <a:t> Supply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de-DE" sz="18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b="1" dirty="0" err="1" smtClean="0"/>
              <a:t>Bridging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the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gap</a:t>
            </a:r>
            <a:r>
              <a:rPr lang="de-DE" sz="1800" b="1" dirty="0" smtClean="0"/>
              <a:t> </a:t>
            </a:r>
            <a:r>
              <a:rPr lang="de-DE" sz="1800" dirty="0" err="1" smtClean="0"/>
              <a:t>between</a:t>
            </a:r>
            <a:r>
              <a:rPr lang="de-DE" sz="1800" dirty="0" smtClean="0"/>
              <a:t> CRM- </a:t>
            </a:r>
            <a:r>
              <a:rPr lang="de-DE" sz="1800" dirty="0" err="1" smtClean="0"/>
              <a:t>and</a:t>
            </a:r>
            <a:r>
              <a:rPr lang="de-DE" sz="1800" dirty="0" smtClean="0"/>
              <a:t> Non-CRM-</a:t>
            </a:r>
            <a:r>
              <a:rPr lang="de-DE" sz="1800" dirty="0" err="1" smtClean="0"/>
              <a:t>states</a:t>
            </a:r>
            <a:endParaRPr lang="de-DE" sz="1800" dirty="0" smtClean="0"/>
          </a:p>
          <a:p>
            <a:endParaRPr lang="de-DE" sz="18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err="1" smtClean="0"/>
              <a:t>Declaration</a:t>
            </a:r>
            <a:r>
              <a:rPr lang="de-DE" sz="1800" dirty="0" smtClean="0"/>
              <a:t> on </a:t>
            </a:r>
            <a:r>
              <a:rPr lang="de-DE" sz="1800" b="1" dirty="0" smtClean="0"/>
              <a:t>substantial </a:t>
            </a:r>
            <a:r>
              <a:rPr lang="de-DE" sz="1800" b="1" dirty="0" err="1" smtClean="0"/>
              <a:t>points</a:t>
            </a:r>
            <a:r>
              <a:rPr lang="de-DE" sz="1800" b="1" dirty="0" smtClean="0"/>
              <a:t> </a:t>
            </a:r>
            <a:r>
              <a:rPr lang="de-DE" sz="1800" dirty="0" err="1" smtClean="0"/>
              <a:t>fosters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concrete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debate</a:t>
            </a:r>
            <a:endParaRPr lang="de-DE" sz="1800" b="1" dirty="0" smtClean="0"/>
          </a:p>
          <a:p>
            <a:endParaRPr lang="de-DE" sz="1800" b="1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b="1" dirty="0" smtClean="0"/>
              <a:t>Joint </a:t>
            </a:r>
            <a:r>
              <a:rPr lang="de-DE" sz="1800" b="1" dirty="0" err="1" smtClean="0"/>
              <a:t>learning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curve</a:t>
            </a:r>
            <a:r>
              <a:rPr lang="de-DE" sz="1800" b="1" dirty="0"/>
              <a:t> </a:t>
            </a:r>
            <a:r>
              <a:rPr lang="de-DE" sz="1800" b="1" dirty="0" smtClean="0"/>
              <a:t>- </a:t>
            </a:r>
            <a:r>
              <a:rPr lang="de-DE" sz="1800" b="1" dirty="0" err="1" smtClean="0"/>
              <a:t>ownership</a:t>
            </a:r>
            <a:r>
              <a:rPr lang="de-DE" sz="1800" b="1" dirty="0" smtClean="0"/>
              <a:t> - </a:t>
            </a:r>
            <a:r>
              <a:rPr lang="de-DE" sz="1800" b="1" dirty="0" err="1" smtClean="0"/>
              <a:t>trust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building</a:t>
            </a:r>
            <a:r>
              <a:rPr lang="de-DE" sz="1800" b="1" dirty="0" smtClean="0"/>
              <a:t> </a:t>
            </a:r>
          </a:p>
          <a:p>
            <a:endParaRPr lang="de-DE" sz="18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b="1" dirty="0" err="1" smtClean="0"/>
              <a:t>Commission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actively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involved</a:t>
            </a:r>
            <a:r>
              <a:rPr lang="de-DE" sz="1800" b="1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give</a:t>
            </a:r>
            <a:r>
              <a:rPr lang="de-DE" sz="1800" dirty="0" smtClean="0"/>
              <a:t> </a:t>
            </a:r>
            <a:r>
              <a:rPr lang="de-DE" sz="1800" dirty="0" err="1" smtClean="0"/>
              <a:t>guidance</a:t>
            </a:r>
            <a:endParaRPr lang="de-DE" sz="1800" dirty="0" smtClean="0"/>
          </a:p>
          <a:p>
            <a:endParaRPr lang="de-DE" sz="1800" b="1" dirty="0" smtClean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701766" cy="980728"/>
          </a:xfrm>
        </p:spPr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</a:t>
            </a:r>
            <a:r>
              <a:rPr lang="de-DE" dirty="0"/>
              <a:t>WHAT IS THE MAIN </a:t>
            </a:r>
            <a:r>
              <a:rPr lang="de-DE" dirty="0" smtClean="0"/>
              <a:t>ADDED VALUE?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6165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417858" y="1163782"/>
            <a:ext cx="5179071" cy="4892634"/>
          </a:xfrm>
        </p:spPr>
        <p:txBody>
          <a:bodyPr/>
          <a:lstStyle/>
          <a:p>
            <a:pPr marL="342900" indent="-342900"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/>
              <a:t>Right mix of “top-down”-coordination and “bottom-up” contribution needed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/>
              <a:t>“bottom-up” needs</a:t>
            </a:r>
          </a:p>
          <a:p>
            <a:pPr marL="1292225" lvl="1" indent="-342900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1800" dirty="0"/>
              <a:t>s</a:t>
            </a:r>
            <a:r>
              <a:rPr lang="en-US" sz="1800" dirty="0" smtClean="0"/>
              <a:t>ubstance to be discussed </a:t>
            </a:r>
          </a:p>
          <a:p>
            <a:pPr marL="1292225" lvl="1" indent="-342900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1800" dirty="0"/>
              <a:t>c</a:t>
            </a:r>
            <a:r>
              <a:rPr lang="en-US" sz="1800" dirty="0" smtClean="0"/>
              <a:t>oncrete procedure and structure</a:t>
            </a:r>
          </a:p>
          <a:p>
            <a:pPr marL="1292225" lvl="1" indent="-342900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1800" dirty="0"/>
              <a:t>m</a:t>
            </a:r>
            <a:r>
              <a:rPr lang="en-US" sz="1800" dirty="0" smtClean="0"/>
              <a:t>onitoring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/>
              <a:t>Strong coordination by COM needed to</a:t>
            </a:r>
          </a:p>
          <a:p>
            <a:pPr marL="1235075" lvl="1" indent="-285750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1800" dirty="0" smtClean="0"/>
              <a:t>ensure progress and consistency of clusters</a:t>
            </a:r>
          </a:p>
          <a:p>
            <a:pPr marL="1258888" lvl="1" indent="-309563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1800" dirty="0" smtClean="0"/>
              <a:t>put the right questions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/>
              <a:t>Identifying </a:t>
            </a:r>
            <a:r>
              <a:rPr lang="en-US" sz="1800" b="1" dirty="0" smtClean="0"/>
              <a:t>“no-regrets” </a:t>
            </a:r>
            <a:r>
              <a:rPr lang="en-US" sz="1800" dirty="0" smtClean="0"/>
              <a:t>allows for deeper integration between different approaches  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1800" dirty="0" smtClean="0"/>
              <a:t>Thereby moving forward to better </a:t>
            </a:r>
            <a:r>
              <a:rPr lang="en-US" sz="1800" b="1" dirty="0" smtClean="0"/>
              <a:t>EU-28 regulation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endParaRPr lang="en-US" sz="1800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800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467543" y="476672"/>
            <a:ext cx="7500799" cy="809517"/>
          </a:xfrm>
        </p:spPr>
        <p:txBody>
          <a:bodyPr/>
          <a:lstStyle/>
          <a:p>
            <a:r>
              <a:rPr lang="de-DE" dirty="0"/>
              <a:t>5</a:t>
            </a:r>
            <a:r>
              <a:rPr lang="de-DE" dirty="0" smtClean="0"/>
              <a:t>. POSSIBLE „BLUE-PRINT“ ELEMENTS</a:t>
            </a:r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5448827" y="1006576"/>
            <a:ext cx="3638743" cy="4476913"/>
            <a:chOff x="5448827" y="1006576"/>
            <a:chExt cx="3638743" cy="4476913"/>
          </a:xfrm>
        </p:grpSpPr>
        <p:sp>
          <p:nvSpPr>
            <p:cNvPr id="21" name="Ellipse 20"/>
            <p:cNvSpPr/>
            <p:nvPr/>
          </p:nvSpPr>
          <p:spPr bwMode="auto">
            <a:xfrm>
              <a:off x="5448827" y="4750127"/>
              <a:ext cx="1916330" cy="733359"/>
            </a:xfrm>
            <a:prstGeom prst="ellipse">
              <a:avLst/>
            </a:prstGeom>
            <a:solidFill>
              <a:srgbClr val="D6A300"/>
            </a:solidFill>
            <a:ln w="952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20999999" lon="0" rev="0"/>
              </a:camera>
              <a:lightRig rig="soft" dir="t"/>
            </a:scene3d>
            <a:sp3d prstMaterial="metal">
              <a:bevelT w="114300" h="641350" prst="riblet"/>
            </a:sp3d>
          </p:spPr>
          <p:txBody>
            <a:bodyPr vert="horz" wrap="square" lIns="36000" tIns="36000" rIns="36000" bIns="36000" numCol="1" rtlCol="0" anchor="ctr" anchorCtr="1" compatLnSpc="1">
              <a:prstTxWarp prst="textNoShape">
                <a:avLst/>
              </a:prstTxWarp>
              <a:flatTx/>
            </a:bodyPr>
            <a:lstStyle/>
            <a:p>
              <a:pPr algn="ctr"/>
              <a:r>
                <a:rPr lang="de-DE" sz="1600" b="1" dirty="0" err="1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develop</a:t>
              </a:r>
              <a:r>
                <a:rPr lang="de-DE" sz="1600" b="1" dirty="0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 </a:t>
              </a:r>
              <a:r>
                <a:rPr lang="de-DE" sz="1600" b="1" dirty="0" err="1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concepts</a:t>
              </a:r>
              <a:endParaRPr lang="de-DE" sz="1600" b="1" dirty="0">
                <a:solidFill>
                  <a:schemeClr val="bg1"/>
                </a:solidFill>
                <a:ea typeface="ＭＳ Ｐゴシック" pitchFamily="52" charset="-128"/>
                <a:cs typeface="ＭＳ Ｐゴシック" pitchFamily="52" charset="-128"/>
              </a:endParaRPr>
            </a:p>
            <a:p>
              <a:pPr algn="ctr"/>
              <a:r>
                <a:rPr lang="de-DE" sz="1200" dirty="0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e.g. „</a:t>
              </a:r>
              <a:r>
                <a:rPr lang="de-DE" sz="1200" dirty="0" err="1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Penta</a:t>
              </a:r>
              <a:r>
                <a:rPr lang="de-DE" sz="1200" dirty="0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“</a:t>
              </a:r>
            </a:p>
          </p:txBody>
        </p:sp>
        <p:sp>
          <p:nvSpPr>
            <p:cNvPr id="22" name="Ellipse 21"/>
            <p:cNvSpPr/>
            <p:nvPr/>
          </p:nvSpPr>
          <p:spPr bwMode="auto">
            <a:xfrm>
              <a:off x="5998519" y="3203604"/>
              <a:ext cx="2677206" cy="787660"/>
            </a:xfrm>
            <a:prstGeom prst="ellipse">
              <a:avLst/>
            </a:prstGeom>
            <a:solidFill>
              <a:srgbClr val="72AF2F"/>
            </a:solidFill>
            <a:ln w="952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20999999" lon="0" rev="0"/>
              </a:camera>
              <a:lightRig rig="soft" dir="t"/>
            </a:scene3d>
            <a:sp3d prstMaterial="metal">
              <a:bevelT w="114300" h="641350" prst="riblet"/>
            </a:sp3d>
          </p:spPr>
          <p:txBody>
            <a:bodyPr vert="horz" wrap="square" lIns="36000" tIns="36000" rIns="36000" bIns="36000" numCol="1" rtlCol="0" anchor="ctr" anchorCtr="1" compatLnSpc="1">
              <a:prstTxWarp prst="textNoShape">
                <a:avLst/>
              </a:prstTxWarp>
              <a:flatTx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800" b="1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ea typeface="ＭＳ Ｐゴシック" pitchFamily="52" charset="-128"/>
                  <a:cs typeface="ＭＳ Ｐゴシック" pitchFamily="52" charset="-128"/>
                </a:rPr>
                <a:t>building</a:t>
              </a:r>
              <a:r>
                <a:rPr lang="de-DE" sz="1800" b="1" dirty="0" smtClean="0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 </a:t>
              </a:r>
              <a:r>
                <a:rPr kumimoji="0" lang="de-DE" sz="1800" b="1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ea typeface="ＭＳ Ｐゴシック" pitchFamily="52" charset="-128"/>
                  <a:cs typeface="ＭＳ Ｐゴシック" pitchFamily="52" charset="-128"/>
                </a:rPr>
                <a:t>bridges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ＭＳ Ｐゴシック" pitchFamily="52" charset="-128"/>
                <a:cs typeface="ＭＳ Ｐゴシック" pitchFamily="52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pitchFamily="52" charset="-128"/>
                  <a:cs typeface="ＭＳ Ｐゴシック" pitchFamily="52" charset="-128"/>
                </a:rPr>
                <a:t>e.g. </a:t>
              </a:r>
              <a:r>
                <a:rPr lang="de-DE" sz="1400" dirty="0" smtClean="0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„</a:t>
              </a:r>
              <a:r>
                <a:rPr kumimoji="0" lang="de-DE" sz="14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ea typeface="ＭＳ Ｐゴシック" pitchFamily="52" charset="-128"/>
                  <a:cs typeface="ＭＳ Ｐゴシック" pitchFamily="52" charset="-128"/>
                </a:rPr>
                <a:t>12“ </a:t>
              </a:r>
              <a:r>
                <a:rPr kumimoji="0" lang="de-DE" sz="140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ea typeface="ＭＳ Ｐゴシック" pitchFamily="52" charset="-128"/>
                  <a:cs typeface="ＭＳ Ｐゴシック" pitchFamily="52" charset="-128"/>
                </a:rPr>
                <a:t>neighbours</a:t>
              </a:r>
              <a:endParaRPr kumimoji="0" lang="de-DE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ＭＳ Ｐゴシック" pitchFamily="52" charset="-128"/>
                <a:cs typeface="ＭＳ Ｐゴシック" pitchFamily="52" charset="-128"/>
              </a:endParaRPr>
            </a:p>
          </p:txBody>
        </p:sp>
        <p:sp>
          <p:nvSpPr>
            <p:cNvPr id="23" name="Ellipse 22"/>
            <p:cNvSpPr/>
            <p:nvPr/>
          </p:nvSpPr>
          <p:spPr bwMode="auto">
            <a:xfrm>
              <a:off x="5586674" y="1718266"/>
              <a:ext cx="3500896" cy="1012704"/>
            </a:xfrm>
            <a:prstGeom prst="ellipse">
              <a:avLst/>
            </a:prstGeom>
            <a:solidFill>
              <a:srgbClr val="006FDE"/>
            </a:solidFill>
            <a:ln w="952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20999999" lon="0" rev="0"/>
              </a:camera>
              <a:lightRig rig="soft" dir="t"/>
            </a:scene3d>
            <a:sp3d prstMaterial="metal">
              <a:bevelT w="114300" h="641350" prst="riblet"/>
            </a:sp3d>
          </p:spPr>
          <p:txBody>
            <a:bodyPr vert="horz" wrap="square" lIns="36000" tIns="36000" rIns="36000" bIns="36000" numCol="1" rtlCol="0" anchor="ctr" anchorCtr="1" compatLnSpc="1">
              <a:prstTxWarp prst="textNoShape">
                <a:avLst/>
              </a:prstTxWarp>
              <a:flatTx/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EU-28</a:t>
              </a:r>
            </a:p>
          </p:txBody>
        </p:sp>
        <p:sp>
          <p:nvSpPr>
            <p:cNvPr id="24" name="Pfeil nach rechts 23"/>
            <p:cNvSpPr/>
            <p:nvPr/>
          </p:nvSpPr>
          <p:spPr bwMode="auto">
            <a:xfrm rot="16200000">
              <a:off x="4703022" y="3328392"/>
              <a:ext cx="2355801" cy="588493"/>
            </a:xfrm>
            <a:prstGeom prst="rightArrow">
              <a:avLst/>
            </a:prstGeom>
            <a:gradFill flip="none" rotWithShape="0">
              <a:gsLst>
                <a:gs pos="100000">
                  <a:srgbClr val="FFC000"/>
                </a:gs>
                <a:gs pos="50000">
                  <a:srgbClr val="92D050"/>
                </a:gs>
                <a:gs pos="0">
                  <a:srgbClr val="006FDE"/>
                </a:gs>
              </a:gsLst>
              <a:lin ang="5400000" scaled="0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299988" rev="0"/>
              </a:camera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  <a:flatTx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1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undesSans Office" panose="020B0002030500000203" pitchFamily="34" charset="0"/>
                  <a:ea typeface="ＭＳ Ｐゴシック" pitchFamily="52" charset="-128"/>
                  <a:cs typeface="ＭＳ Ｐゴシック" pitchFamily="52" charset="-128"/>
                </a:rPr>
                <a:t>bottom-up</a:t>
              </a: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undesSans Office" panose="020B0002030500000203" pitchFamily="34" charset="0"/>
                  <a:ea typeface="ＭＳ Ｐゴシック" pitchFamily="52" charset="-128"/>
                  <a:cs typeface="ＭＳ Ｐゴシック" pitchFamily="52" charset="-128"/>
                </a:rPr>
                <a:t> </a:t>
              </a:r>
              <a:endParaRPr kumimoji="0" lang="de-DE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BundesSans Office" panose="020B0002030500000203" pitchFamily="34" charset="0"/>
                <a:ea typeface="ＭＳ Ｐゴシック" pitchFamily="52" charset="-128"/>
                <a:cs typeface="ＭＳ Ｐゴシック" pitchFamily="52" charset="-128"/>
              </a:endParaRPr>
            </a:p>
          </p:txBody>
        </p:sp>
        <p:sp>
          <p:nvSpPr>
            <p:cNvPr id="25" name="Pfeil nach unten 24"/>
            <p:cNvSpPr/>
            <p:nvPr/>
          </p:nvSpPr>
          <p:spPr bwMode="auto">
            <a:xfrm>
              <a:off x="8494701" y="2495147"/>
              <a:ext cx="592869" cy="2305392"/>
            </a:xfrm>
            <a:prstGeom prst="downArrow">
              <a:avLst/>
            </a:prstGeom>
            <a:gradFill>
              <a:gsLst>
                <a:gs pos="100000">
                  <a:srgbClr val="FFC000"/>
                </a:gs>
                <a:gs pos="67000">
                  <a:srgbClr val="92D050"/>
                </a:gs>
                <a:gs pos="0">
                  <a:srgbClr val="006FDE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vert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undesSans Office" panose="020B0002030500000203" pitchFamily="34" charset="0"/>
                  <a:ea typeface="ＭＳ Ｐゴシック" pitchFamily="52" charset="-128"/>
                  <a:cs typeface="ＭＳ Ｐゴシック" pitchFamily="52" charset="-128"/>
                </a:rPr>
                <a:t>top-down</a:t>
              </a:r>
              <a:endParaRPr kumimoji="0" lang="de-DE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BundesSans Office" panose="020B0002030500000203" pitchFamily="34" charset="0"/>
                <a:ea typeface="ＭＳ Ｐゴシック" pitchFamily="52" charset="-128"/>
                <a:cs typeface="ＭＳ Ｐゴシック" pitchFamily="52" charset="-128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5998519" y="1006576"/>
              <a:ext cx="2731325" cy="39863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  <a:spcAft>
                  <a:spcPts val="0"/>
                </a:spcAft>
              </a:pPr>
              <a:r>
                <a:rPr lang="en-US" sz="1800" b="1" i="1" dirty="0" smtClean="0">
                  <a:solidFill>
                    <a:srgbClr val="004F80"/>
                  </a:solidFill>
                  <a:latin typeface="BundesSans Office" panose="020B0002030500000203" pitchFamily="34" charset="0"/>
                </a:rPr>
                <a:t>How to cluster discussion?</a:t>
              </a:r>
              <a:endParaRPr kumimoji="0" lang="de-DE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undesSans Office" panose="020B0002030500000203" pitchFamily="34" charset="0"/>
                <a:ea typeface="+mn-ea"/>
              </a:endParaRPr>
            </a:p>
          </p:txBody>
        </p:sp>
        <p:sp>
          <p:nvSpPr>
            <p:cNvPr id="10" name="Ellipse 9"/>
            <p:cNvSpPr/>
            <p:nvPr/>
          </p:nvSpPr>
          <p:spPr bwMode="auto">
            <a:xfrm>
              <a:off x="7203794" y="4750130"/>
              <a:ext cx="1883775" cy="733359"/>
            </a:xfrm>
            <a:prstGeom prst="ellipse">
              <a:avLst/>
            </a:prstGeom>
            <a:solidFill>
              <a:srgbClr val="D6A300"/>
            </a:solidFill>
            <a:ln w="952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20999999" lon="0" rev="0"/>
              </a:camera>
              <a:lightRig rig="soft" dir="t"/>
            </a:scene3d>
            <a:sp3d prstMaterial="metal">
              <a:bevelT w="114300" h="641350" prst="riblet"/>
            </a:sp3d>
          </p:spPr>
          <p:txBody>
            <a:bodyPr vert="horz" wrap="square" lIns="36000" tIns="36000" rIns="36000" bIns="36000" numCol="1" rtlCol="0" anchor="ctr" anchorCtr="1" compatLnSpc="1">
              <a:prstTxWarp prst="textNoShape">
                <a:avLst/>
              </a:prstTxWarp>
              <a:flatTx/>
            </a:bodyPr>
            <a:lstStyle/>
            <a:p>
              <a:pPr algn="ctr"/>
              <a:r>
                <a:rPr lang="de-DE" sz="1600" b="1" dirty="0" err="1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develop</a:t>
              </a:r>
              <a:r>
                <a:rPr lang="de-DE" sz="1600" b="1" dirty="0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 </a:t>
              </a:r>
              <a:r>
                <a:rPr lang="de-DE" sz="1600" b="1" dirty="0" err="1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concepts</a:t>
              </a:r>
              <a:endParaRPr lang="de-DE" sz="1600" b="1" dirty="0">
                <a:solidFill>
                  <a:schemeClr val="bg1"/>
                </a:solidFill>
                <a:ea typeface="ＭＳ Ｐゴシック" pitchFamily="52" charset="-128"/>
                <a:cs typeface="ＭＳ Ｐゴシック" pitchFamily="52" charset="-128"/>
              </a:endParaRPr>
            </a:p>
            <a:p>
              <a:pPr algn="ctr"/>
              <a:r>
                <a:rPr lang="de-DE" sz="1200" dirty="0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e.g. </a:t>
              </a:r>
              <a:r>
                <a:rPr lang="de-DE" sz="1200" dirty="0" smtClean="0">
                  <a:solidFill>
                    <a:schemeClr val="bg1"/>
                  </a:solidFill>
                  <a:ea typeface="ＭＳ Ｐゴシック" pitchFamily="52" charset="-128"/>
                  <a:cs typeface="ＭＳ Ｐゴシック" pitchFamily="52" charset="-128"/>
                </a:rPr>
                <a:t>„BEMIP“</a:t>
              </a:r>
              <a:endParaRPr lang="de-DE" sz="1200" dirty="0">
                <a:solidFill>
                  <a:schemeClr val="bg1"/>
                </a:solidFill>
                <a:ea typeface="ＭＳ Ｐゴシック" pitchFamily="52" charset="-128"/>
                <a:cs typeface="ＭＳ Ｐゴシック" pitchFamily="52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5171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75841" y="3393231"/>
            <a:ext cx="7344816" cy="719138"/>
          </a:xfrm>
        </p:spPr>
        <p:txBody>
          <a:bodyPr/>
          <a:lstStyle/>
          <a:p>
            <a:pPr algn="ctr"/>
            <a:r>
              <a:rPr lang="de-DE" sz="4800" b="1" dirty="0" smtClean="0"/>
              <a:t>THANK   YOU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3702317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MWi-Vorlage_03_2014_dt">
  <a:themeElements>
    <a:clrScheme name="">
      <a:dk1>
        <a:srgbClr val="000000"/>
      </a:dk1>
      <a:lt1>
        <a:srgbClr val="FFFFFF"/>
      </a:lt1>
      <a:dk2>
        <a:srgbClr val="FFFFFF"/>
      </a:dk2>
      <a:lt2>
        <a:srgbClr val="668CB3"/>
      </a:lt2>
      <a:accent1>
        <a:srgbClr val="5780A3"/>
      </a:accent1>
      <a:accent2>
        <a:srgbClr val="003366"/>
      </a:accent2>
      <a:accent3>
        <a:srgbClr val="FFFFFF"/>
      </a:accent3>
      <a:accent4>
        <a:srgbClr val="000000"/>
      </a:accent4>
      <a:accent5>
        <a:srgbClr val="B4C0CE"/>
      </a:accent5>
      <a:accent6>
        <a:srgbClr val="002D5C"/>
      </a:accent6>
      <a:hlink>
        <a:srgbClr val="9595A0"/>
      </a:hlink>
      <a:folHlink>
        <a:srgbClr val="386691"/>
      </a:folHlink>
    </a:clrScheme>
    <a:fontScheme name="Benutzerdefiniert 1">
      <a:majorFont>
        <a:latin typeface="BundesSerfi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2" charset="-128"/>
            <a:cs typeface="ＭＳ Ｐゴシック" pitchFamily="5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2" charset="-128"/>
            <a:cs typeface="ＭＳ Ｐゴシック" pitchFamily="52" charset="-128"/>
          </a:defRPr>
        </a:defPPr>
      </a:lstStyle>
    </a:lnDef>
    <a:txDef>
      <a:spPr/>
      <a:bodyPr/>
      <a:lstStyle>
        <a:defPPr marL="474663" marR="0" indent="-474663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4F80"/>
          </a:buClr>
          <a:buSzPct val="80000"/>
          <a:buFont typeface="Wingdings" pitchFamily="2" charset="2"/>
          <a:buNone/>
          <a:tabLst/>
          <a:defRPr kumimoji="0" sz="1100" b="0" i="0" u="none" strike="noStrike" kern="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BundesSans Office"/>
            <a:ea typeface="+mn-ea"/>
            <a:cs typeface="+mn-cs"/>
          </a:defRPr>
        </a:defPPr>
      </a:lstStyle>
    </a:txDef>
  </a:objectDefaults>
  <a:extraClrSchemeLst>
    <a:extraClrScheme>
      <a:clrScheme name="2 Energie 1">
        <a:dk1>
          <a:srgbClr val="000000"/>
        </a:dk1>
        <a:lt1>
          <a:srgbClr val="FFFFFF"/>
        </a:lt1>
        <a:dk2>
          <a:srgbClr val="FFFFFF"/>
        </a:dk2>
        <a:lt2>
          <a:srgbClr val="668CB3"/>
        </a:lt2>
        <a:accent1>
          <a:srgbClr val="194C80"/>
        </a:accent1>
        <a:accent2>
          <a:srgbClr val="386691"/>
        </a:accent2>
        <a:accent3>
          <a:srgbClr val="FFFFFF"/>
        </a:accent3>
        <a:accent4>
          <a:srgbClr val="000000"/>
        </a:accent4>
        <a:accent5>
          <a:srgbClr val="ABB2C0"/>
        </a:accent5>
        <a:accent6>
          <a:srgbClr val="325C83"/>
        </a:accent6>
        <a:hlink>
          <a:srgbClr val="5780A3"/>
        </a:hlink>
        <a:folHlink>
          <a:srgbClr val="7599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BMWi-Vorlage_03_2014_dt</Template>
  <TotalTime>0</TotalTime>
  <Words>474</Words>
  <Application>Microsoft Macintosh PowerPoint</Application>
  <PresentationFormat>On-screen Show (4:3)</PresentationFormat>
  <Paragraphs>91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BMWi-Vorlage_03_2014_dt</vt:lpstr>
      <vt:lpstr> Joint Declaration for Regional Cooperation on Security of Supply </vt:lpstr>
      <vt:lpstr>1. Starting Point</vt:lpstr>
      <vt:lpstr>PowerPoint Presentation</vt:lpstr>
      <vt:lpstr>3. CENTRAL „no-regrets“ of the declaration</vt:lpstr>
      <vt:lpstr>4. WHAT IS THE MAIN ADDED VALUE?</vt:lpstr>
      <vt:lpstr>5. POSSIBLE „BLUE-PRINT“ ELEMENTS</vt:lpstr>
      <vt:lpstr>THANK   YOU</vt:lpstr>
    </vt:vector>
  </TitlesOfParts>
  <Company>BMWi, IT-Referat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Task-Force CO2-Minderung im Kraftwerkspark bis 2020</dc:title>
  <dc:creator>Rid, Urban, Dr., III;Jenner, Steffen, Dr., IIIB1</dc:creator>
  <cp:lastModifiedBy>Maria Eugenia  Leoz Martin-Casallo</cp:lastModifiedBy>
  <cp:revision>492</cp:revision>
  <cp:lastPrinted>2015-05-06T08:56:47Z</cp:lastPrinted>
  <dcterms:created xsi:type="dcterms:W3CDTF">2015-02-06T14:32:39Z</dcterms:created>
  <dcterms:modified xsi:type="dcterms:W3CDTF">2015-06-03T14:36:15Z</dcterms:modified>
</cp:coreProperties>
</file>