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5"/>
    <p:sldMasterId id="2147483957" r:id="rId6"/>
    <p:sldMasterId id="2147483962" r:id="rId7"/>
    <p:sldMasterId id="2147483967" r:id="rId8"/>
  </p:sldMasterIdLst>
  <p:notesMasterIdLst>
    <p:notesMasterId r:id="rId21"/>
  </p:notesMasterIdLst>
  <p:handoutMasterIdLst>
    <p:handoutMasterId r:id="rId22"/>
  </p:handoutMasterIdLst>
  <p:sldIdLst>
    <p:sldId id="705" r:id="rId9"/>
    <p:sldId id="692" r:id="rId10"/>
    <p:sldId id="687" r:id="rId11"/>
    <p:sldId id="703" r:id="rId12"/>
    <p:sldId id="702" r:id="rId13"/>
    <p:sldId id="689" r:id="rId14"/>
    <p:sldId id="693" r:id="rId15"/>
    <p:sldId id="697" r:id="rId16"/>
    <p:sldId id="706" r:id="rId17"/>
    <p:sldId id="707" r:id="rId18"/>
    <p:sldId id="694" r:id="rId19"/>
    <p:sldId id="690" r:id="rId20"/>
  </p:sldIdLst>
  <p:sldSz cx="9144000" cy="6858000" type="screen4x3"/>
  <p:notesSz cx="9926638" cy="6797675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0">
          <p15:clr>
            <a:srgbClr val="A4A3A4"/>
          </p15:clr>
        </p15:guide>
        <p15:guide id="2" pos="232">
          <p15:clr>
            <a:srgbClr val="A4A3A4"/>
          </p15:clr>
        </p15:guide>
        <p15:guide id="3" pos="5416">
          <p15:clr>
            <a:srgbClr val="A4A3A4"/>
          </p15:clr>
        </p15:guide>
        <p15:guide id="4" pos="30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Marlen Heiestad" initials="LMH" lastIdx="20" clrIdx="0">
    <p:extLst>
      <p:ext uri="{19B8F6BF-5375-455C-9EA6-DF929625EA0E}">
        <p15:presenceInfo xmlns:p15="http://schemas.microsoft.com/office/powerpoint/2012/main" userId="S-1-5-21-1123561945-1292428093-725345543-210315" providerId="AD"/>
      </p:ext>
    </p:extLst>
  </p:cmAuthor>
  <p:cmAuthor id="2" name="Robert Schroeder" initials="RS" lastIdx="6" clrIdx="1">
    <p:extLst>
      <p:ext uri="{19B8F6BF-5375-455C-9EA6-DF929625EA0E}">
        <p15:presenceInfo xmlns:p15="http://schemas.microsoft.com/office/powerpoint/2012/main" userId="S-1-5-21-2813079074-701566666-4029335131-2015" providerId="AD"/>
      </p:ext>
    </p:extLst>
  </p:cmAuthor>
  <p:cmAuthor id="3" name="João Ricardo" initials="JR" lastIdx="8" clrIdx="2"/>
  <p:cmAuthor id="4" name="Daniel Huertas Hernando" initials="DHH" lastIdx="9" clrIdx="3">
    <p:extLst>
      <p:ext uri="{19B8F6BF-5375-455C-9EA6-DF929625EA0E}">
        <p15:presenceInfo xmlns:p15="http://schemas.microsoft.com/office/powerpoint/2012/main" userId="Daniel Huertas Hernand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FDCEC"/>
    <a:srgbClr val="62559A"/>
    <a:srgbClr val="FF3300"/>
    <a:srgbClr val="D7CFF9"/>
    <a:srgbClr val="FFFFFF"/>
    <a:srgbClr val="F5ADAD"/>
    <a:srgbClr val="C9E7D2"/>
    <a:srgbClr val="E7C9C9"/>
    <a:srgbClr val="66C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6" autoAdjust="0"/>
    <p:restoredTop sz="86784" autoAdjust="0"/>
  </p:normalViewPr>
  <p:slideViewPr>
    <p:cSldViewPr snapToGrid="0">
      <p:cViewPr varScale="1">
        <p:scale>
          <a:sx n="77" d="100"/>
          <a:sy n="77" d="100"/>
        </p:scale>
        <p:origin x="126" y="96"/>
      </p:cViewPr>
      <p:guideLst>
        <p:guide orient="horz" pos="80"/>
        <p:guide pos="232"/>
        <p:guide pos="5416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notesViewPr>
    <p:cSldViewPr snapToGrid="0">
      <p:cViewPr varScale="1">
        <p:scale>
          <a:sx n="85" d="100"/>
          <a:sy n="85" d="100"/>
        </p:scale>
        <p:origin x="-3882" y="-72"/>
      </p:cViewPr>
      <p:guideLst>
        <p:guide orient="horz" pos="2142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2EBEB-761D-4918-903A-1C177BEE30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0BDB56-0B8D-4BE5-A5D5-7ABA0549B379}">
      <dgm:prSet custT="1"/>
      <dgm:spPr/>
      <dgm:t>
        <a:bodyPr/>
        <a:lstStyle/>
        <a:p>
          <a:pPr algn="ctr" rtl="0"/>
          <a:r>
            <a:rPr lang="de-DE" sz="2000" b="0" dirty="0" smtClean="0"/>
            <a:t>ENTSO-E adopts and publishes on an annual basis the:</a:t>
          </a:r>
        </a:p>
        <a:p>
          <a:pPr algn="ctr" rtl="0"/>
          <a:r>
            <a:rPr lang="de-DE" sz="2000" b="1" dirty="0" smtClean="0"/>
            <a:t> </a:t>
          </a:r>
        </a:p>
        <a:p>
          <a:pPr algn="ctr" rtl="0"/>
          <a:r>
            <a:rPr lang="de-DE" sz="2000" b="1" dirty="0" smtClean="0"/>
            <a:t>“</a:t>
          </a:r>
          <a:r>
            <a:rPr lang="de-DE" sz="2000" b="1" i="1" dirty="0" smtClean="0"/>
            <a:t>Scenario Outlook &amp; Adequacy Forecast</a:t>
          </a:r>
          <a:r>
            <a:rPr lang="de-DE" sz="2000" b="1" dirty="0" smtClean="0"/>
            <a:t>” report (SO&amp;AF)</a:t>
          </a:r>
        </a:p>
        <a:p>
          <a:pPr algn="ctr" rtl="0"/>
          <a:r>
            <a:rPr lang="de-DE" sz="2000" b="1" dirty="0" smtClean="0"/>
            <a:t>“</a:t>
          </a:r>
          <a:r>
            <a:rPr lang="de-DE" sz="2000" b="1" i="1" dirty="0" smtClean="0"/>
            <a:t>Winter Outlook and Summer Review</a:t>
          </a:r>
          <a:r>
            <a:rPr lang="de-DE" sz="2000" b="1" dirty="0" smtClean="0"/>
            <a:t>” report (WOR)</a:t>
          </a:r>
        </a:p>
        <a:p>
          <a:pPr algn="ctr" rtl="0"/>
          <a:r>
            <a:rPr lang="de-DE" sz="2000" b="1" dirty="0" smtClean="0"/>
            <a:t>“</a:t>
          </a:r>
          <a:r>
            <a:rPr lang="de-DE" sz="2000" b="1" i="1" dirty="0" smtClean="0"/>
            <a:t>Summer Outlook and Winter Review</a:t>
          </a:r>
          <a:r>
            <a:rPr lang="de-DE" sz="2000" b="1" dirty="0" smtClean="0"/>
            <a:t>” report (SOR)</a:t>
          </a:r>
        </a:p>
        <a:p>
          <a:pPr algn="ctr" rtl="0"/>
          <a:endParaRPr lang="de-DE" sz="2000" b="1" dirty="0" smtClean="0"/>
        </a:p>
        <a:p>
          <a:pPr algn="ctr" rtl="0"/>
          <a:r>
            <a:rPr lang="de-DE" sz="2000" b="0" dirty="0" err="1" smtClean="0"/>
            <a:t>as</a:t>
          </a:r>
          <a:r>
            <a:rPr lang="de-DE" sz="2000" b="0" dirty="0" smtClean="0"/>
            <a:t> </a:t>
          </a:r>
          <a:r>
            <a:rPr lang="de-DE" sz="2000" b="0" dirty="0" err="1" smtClean="0"/>
            <a:t>required</a:t>
          </a:r>
          <a:r>
            <a:rPr lang="de-DE" sz="2000" b="0" dirty="0" smtClean="0"/>
            <a:t> </a:t>
          </a:r>
          <a:r>
            <a:rPr lang="de-DE" sz="2000" b="0" dirty="0" err="1" smtClean="0"/>
            <a:t>by</a:t>
          </a:r>
          <a:r>
            <a:rPr lang="de-DE" sz="2000" b="0" dirty="0" smtClean="0"/>
            <a:t> </a:t>
          </a:r>
        </a:p>
        <a:p>
          <a:pPr algn="ctr" rtl="0"/>
          <a:r>
            <a:rPr lang="de-DE" sz="2000" b="0" u="sng" dirty="0" err="1" smtClean="0"/>
            <a:t>Article</a:t>
          </a:r>
          <a:r>
            <a:rPr lang="de-DE" sz="2000" b="0" u="sng" dirty="0" smtClean="0"/>
            <a:t> 8 of the EC Regulation n. 714/2009</a:t>
          </a:r>
          <a:endParaRPr lang="en-GB" sz="2000" b="0" u="sng" dirty="0"/>
        </a:p>
      </dgm:t>
    </dgm:pt>
    <dgm:pt modelId="{BF88AD7F-3AD2-4DAD-985B-637F320C8408}" type="sibTrans" cxnId="{7EDD67CE-E951-4A52-8FAC-BC0A51865BE5}">
      <dgm:prSet/>
      <dgm:spPr/>
      <dgm:t>
        <a:bodyPr/>
        <a:lstStyle/>
        <a:p>
          <a:endParaRPr lang="en-GB"/>
        </a:p>
      </dgm:t>
    </dgm:pt>
    <dgm:pt modelId="{4092BE87-BEEB-4DBB-ADE5-F810211F55C5}" type="parTrans" cxnId="{7EDD67CE-E951-4A52-8FAC-BC0A51865BE5}">
      <dgm:prSet/>
      <dgm:spPr/>
      <dgm:t>
        <a:bodyPr/>
        <a:lstStyle/>
        <a:p>
          <a:endParaRPr lang="en-GB"/>
        </a:p>
      </dgm:t>
    </dgm:pt>
    <dgm:pt modelId="{B6DB368D-FD92-4B41-B0A0-8A206E8A6B36}" type="pres">
      <dgm:prSet presAssocID="{B632EBEB-761D-4918-903A-1C177BEE30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0F448B4-5B9D-41D4-BFC7-82FBC443ECC6}" type="pres">
      <dgm:prSet presAssocID="{1B0BDB56-0B8D-4BE5-A5D5-7ABA0549B379}" presName="parentText" presStyleLbl="node1" presStyleIdx="0" presStyleCnt="1" custScaleX="91544" custScaleY="98865" custLinFactNeighborX="-754" custLinFactNeighborY="-1568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28A1362-C16A-4D1C-81B8-4E364D0F8305}" type="presOf" srcId="{B632EBEB-761D-4918-903A-1C177BEE30F2}" destId="{B6DB368D-FD92-4B41-B0A0-8A206E8A6B36}" srcOrd="0" destOrd="0" presId="urn:microsoft.com/office/officeart/2005/8/layout/vList2"/>
    <dgm:cxn modelId="{7EDD67CE-E951-4A52-8FAC-BC0A51865BE5}" srcId="{B632EBEB-761D-4918-903A-1C177BEE30F2}" destId="{1B0BDB56-0B8D-4BE5-A5D5-7ABA0549B379}" srcOrd="0" destOrd="0" parTransId="{4092BE87-BEEB-4DBB-ADE5-F810211F55C5}" sibTransId="{BF88AD7F-3AD2-4DAD-985B-637F320C8408}"/>
    <dgm:cxn modelId="{B83DB0FF-0918-47D0-8A1D-11711D314ACE}" type="presOf" srcId="{1B0BDB56-0B8D-4BE5-A5D5-7ABA0549B379}" destId="{B0F448B4-5B9D-41D4-BFC7-82FBC443ECC6}" srcOrd="0" destOrd="0" presId="urn:microsoft.com/office/officeart/2005/8/layout/vList2"/>
    <dgm:cxn modelId="{11CCE7B8-FCBD-4D53-9AE5-06E3669DD7F5}" type="presParOf" srcId="{B6DB368D-FD92-4B41-B0A0-8A206E8A6B36}" destId="{B0F448B4-5B9D-41D4-BFC7-82FBC443EC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8D038E-14DA-4C8C-B496-BACD8AC181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0562AF0-16F1-41D9-88FB-23B84F05EECC}">
      <dgm:prSet/>
      <dgm:spPr/>
      <dgm:t>
        <a:bodyPr/>
        <a:lstStyle/>
        <a:p>
          <a:pPr rtl="0"/>
          <a:r>
            <a:rPr lang="nl-BE" dirty="0" smtClean="0"/>
            <a:t>Pan-EU analysis (taking into account cross-border exchanges)</a:t>
          </a:r>
          <a:endParaRPr lang="en-GB" dirty="0"/>
        </a:p>
      </dgm:t>
    </dgm:pt>
    <dgm:pt modelId="{E6FA1063-A2CF-4B32-9DBB-81B0C35943B6}" type="parTrans" cxnId="{D7CB26D8-BF0D-4AAF-A0D5-8733365ABEB3}">
      <dgm:prSet/>
      <dgm:spPr/>
      <dgm:t>
        <a:bodyPr/>
        <a:lstStyle/>
        <a:p>
          <a:endParaRPr lang="en-GB"/>
        </a:p>
      </dgm:t>
    </dgm:pt>
    <dgm:pt modelId="{246929D1-B1B8-4B96-82DB-FBD388698410}" type="sibTrans" cxnId="{D7CB26D8-BF0D-4AAF-A0D5-8733365ABEB3}">
      <dgm:prSet/>
      <dgm:spPr/>
      <dgm:t>
        <a:bodyPr/>
        <a:lstStyle/>
        <a:p>
          <a:endParaRPr lang="en-GB"/>
        </a:p>
      </dgm:t>
    </dgm:pt>
    <dgm:pt modelId="{57995F84-8488-4B48-8E4E-2ECD1CBD9EDF}">
      <dgm:prSet/>
      <dgm:spPr/>
      <dgm:t>
        <a:bodyPr/>
        <a:lstStyle/>
        <a:p>
          <a:pPr rtl="0"/>
          <a:r>
            <a:rPr lang="nl-BE" smtClean="0"/>
            <a:t>Using consistent scenarios for the renewables infeed (pan-European climate database)</a:t>
          </a:r>
          <a:endParaRPr lang="en-GB"/>
        </a:p>
      </dgm:t>
    </dgm:pt>
    <dgm:pt modelId="{EB3D5401-F329-47DD-8705-0E16679B1DB4}" type="parTrans" cxnId="{319D041A-346C-4A47-A494-C16FDD90B2A7}">
      <dgm:prSet/>
      <dgm:spPr/>
      <dgm:t>
        <a:bodyPr/>
        <a:lstStyle/>
        <a:p>
          <a:endParaRPr lang="en-GB"/>
        </a:p>
      </dgm:t>
    </dgm:pt>
    <dgm:pt modelId="{FD4CBB61-3E77-4796-8739-14B88850465E}" type="sibTrans" cxnId="{319D041A-346C-4A47-A494-C16FDD90B2A7}">
      <dgm:prSet/>
      <dgm:spPr/>
      <dgm:t>
        <a:bodyPr/>
        <a:lstStyle/>
        <a:p>
          <a:endParaRPr lang="en-GB"/>
        </a:p>
      </dgm:t>
    </dgm:pt>
    <dgm:pt modelId="{5C810CD8-0405-4AD6-A044-AA15872567E6}" type="pres">
      <dgm:prSet presAssocID="{ED8D038E-14DA-4C8C-B496-BACD8AC181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FF9298-61A1-4EAE-AD20-025756367B8B}" type="pres">
      <dgm:prSet presAssocID="{D0562AF0-16F1-41D9-88FB-23B84F05EEC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18D2F2-0B9F-4593-9095-8AD900A9FAEB}" type="pres">
      <dgm:prSet presAssocID="{246929D1-B1B8-4B96-82DB-FBD388698410}" presName="spacer" presStyleCnt="0"/>
      <dgm:spPr/>
    </dgm:pt>
    <dgm:pt modelId="{C517E17E-96FC-440C-BD32-711BA7244892}" type="pres">
      <dgm:prSet presAssocID="{57995F84-8488-4B48-8E4E-2ECD1CBD9EDF}" presName="parentText" presStyleLbl="node1" presStyleIdx="1" presStyleCnt="2" custLinFactY="731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B18FF73-88B2-41B6-969A-32004288F58B}" type="presOf" srcId="{57995F84-8488-4B48-8E4E-2ECD1CBD9EDF}" destId="{C517E17E-96FC-440C-BD32-711BA7244892}" srcOrd="0" destOrd="0" presId="urn:microsoft.com/office/officeart/2005/8/layout/vList2"/>
    <dgm:cxn modelId="{D7CB26D8-BF0D-4AAF-A0D5-8733365ABEB3}" srcId="{ED8D038E-14DA-4C8C-B496-BACD8AC1812A}" destId="{D0562AF0-16F1-41D9-88FB-23B84F05EECC}" srcOrd="0" destOrd="0" parTransId="{E6FA1063-A2CF-4B32-9DBB-81B0C35943B6}" sibTransId="{246929D1-B1B8-4B96-82DB-FBD388698410}"/>
    <dgm:cxn modelId="{24556B2C-E212-4EA5-89C4-095236DC7A87}" type="presOf" srcId="{ED8D038E-14DA-4C8C-B496-BACD8AC1812A}" destId="{5C810CD8-0405-4AD6-A044-AA15872567E6}" srcOrd="0" destOrd="0" presId="urn:microsoft.com/office/officeart/2005/8/layout/vList2"/>
    <dgm:cxn modelId="{1F40F4F3-6652-4A99-8BEB-A3FB64A66829}" type="presOf" srcId="{D0562AF0-16F1-41D9-88FB-23B84F05EECC}" destId="{E7FF9298-61A1-4EAE-AD20-025756367B8B}" srcOrd="0" destOrd="0" presId="urn:microsoft.com/office/officeart/2005/8/layout/vList2"/>
    <dgm:cxn modelId="{319D041A-346C-4A47-A494-C16FDD90B2A7}" srcId="{ED8D038E-14DA-4C8C-B496-BACD8AC1812A}" destId="{57995F84-8488-4B48-8E4E-2ECD1CBD9EDF}" srcOrd="1" destOrd="0" parTransId="{EB3D5401-F329-47DD-8705-0E16679B1DB4}" sibTransId="{FD4CBB61-3E77-4796-8739-14B88850465E}"/>
    <dgm:cxn modelId="{996805C4-33A1-4EC7-AA22-15B239572E56}" type="presParOf" srcId="{5C810CD8-0405-4AD6-A044-AA15872567E6}" destId="{E7FF9298-61A1-4EAE-AD20-025756367B8B}" srcOrd="0" destOrd="0" presId="urn:microsoft.com/office/officeart/2005/8/layout/vList2"/>
    <dgm:cxn modelId="{4529ADC9-D1E8-4AD8-A707-B61403CF48FF}" type="presParOf" srcId="{5C810CD8-0405-4AD6-A044-AA15872567E6}" destId="{4E18D2F2-0B9F-4593-9095-8AD900A9FAEB}" srcOrd="1" destOrd="0" presId="urn:microsoft.com/office/officeart/2005/8/layout/vList2"/>
    <dgm:cxn modelId="{5FBEA3FF-0C04-4EB0-9738-C600B7346861}" type="presParOf" srcId="{5C810CD8-0405-4AD6-A044-AA15872567E6}" destId="{C517E17E-96FC-440C-BD32-711BA724489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448B4-5B9D-41D4-BFC7-82FBC443ECC6}">
      <dsp:nvSpPr>
        <dsp:cNvPr id="0" name=""/>
        <dsp:cNvSpPr/>
      </dsp:nvSpPr>
      <dsp:spPr>
        <a:xfrm>
          <a:off x="313046" y="294208"/>
          <a:ext cx="8249134" cy="33082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/>
            <a:t>ENTSO-E adopts and publishes on an annual basis the: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/>
            <a:t>“</a:t>
          </a:r>
          <a:r>
            <a:rPr lang="de-DE" sz="2000" b="1" i="1" kern="1200" dirty="0" smtClean="0"/>
            <a:t>Scenario Outlook &amp; Adequacy Forecast</a:t>
          </a:r>
          <a:r>
            <a:rPr lang="de-DE" sz="2000" b="1" kern="1200" dirty="0" smtClean="0"/>
            <a:t>” report (SO&amp;AF)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/>
            <a:t>“</a:t>
          </a:r>
          <a:r>
            <a:rPr lang="de-DE" sz="2000" b="1" i="1" kern="1200" dirty="0" smtClean="0"/>
            <a:t>Winter Outlook and Summer Review</a:t>
          </a:r>
          <a:r>
            <a:rPr lang="de-DE" sz="2000" b="1" kern="1200" dirty="0" smtClean="0"/>
            <a:t>” report (WOR)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/>
            <a:t>“</a:t>
          </a:r>
          <a:r>
            <a:rPr lang="de-DE" sz="2000" b="1" i="1" kern="1200" dirty="0" smtClean="0"/>
            <a:t>Summer Outlook and Winter Review</a:t>
          </a:r>
          <a:r>
            <a:rPr lang="de-DE" sz="2000" b="1" kern="1200" dirty="0" smtClean="0"/>
            <a:t>” report (SOR)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err="1" smtClean="0"/>
            <a:t>as</a:t>
          </a:r>
          <a:r>
            <a:rPr lang="de-DE" sz="2000" b="0" kern="1200" dirty="0" smtClean="0"/>
            <a:t> </a:t>
          </a:r>
          <a:r>
            <a:rPr lang="de-DE" sz="2000" b="0" kern="1200" dirty="0" err="1" smtClean="0"/>
            <a:t>required</a:t>
          </a:r>
          <a:r>
            <a:rPr lang="de-DE" sz="2000" b="0" kern="1200" dirty="0" smtClean="0"/>
            <a:t> </a:t>
          </a:r>
          <a:r>
            <a:rPr lang="de-DE" sz="2000" b="0" kern="1200" dirty="0" err="1" smtClean="0"/>
            <a:t>by</a:t>
          </a:r>
          <a:r>
            <a:rPr lang="de-DE" sz="2000" b="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u="sng" kern="1200" dirty="0" err="1" smtClean="0"/>
            <a:t>Article</a:t>
          </a:r>
          <a:r>
            <a:rPr lang="de-DE" sz="2000" b="0" u="sng" kern="1200" dirty="0" smtClean="0"/>
            <a:t> 8 of the EC Regulation n. 714/2009</a:t>
          </a:r>
          <a:endParaRPr lang="en-GB" sz="2000" b="0" u="sng" kern="1200" dirty="0"/>
        </a:p>
      </dsp:txBody>
      <dsp:txXfrm>
        <a:off x="474540" y="455702"/>
        <a:ext cx="7926146" cy="2985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F9298-61A1-4EAE-AD20-025756367B8B}">
      <dsp:nvSpPr>
        <dsp:cNvPr id="0" name=""/>
        <dsp:cNvSpPr/>
      </dsp:nvSpPr>
      <dsp:spPr>
        <a:xfrm>
          <a:off x="0" y="262300"/>
          <a:ext cx="3643194" cy="1416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Pan-EU analysis (taking into account cross-border exchanges)</a:t>
          </a:r>
          <a:endParaRPr lang="en-GB" sz="2100" kern="1200" dirty="0"/>
        </a:p>
      </dsp:txBody>
      <dsp:txXfrm>
        <a:off x="69153" y="331453"/>
        <a:ext cx="3504888" cy="1278308"/>
      </dsp:txXfrm>
    </dsp:sp>
    <dsp:sp modelId="{C517E17E-96FC-440C-BD32-711BA7244892}">
      <dsp:nvSpPr>
        <dsp:cNvPr id="0" name=""/>
        <dsp:cNvSpPr/>
      </dsp:nvSpPr>
      <dsp:spPr>
        <a:xfrm>
          <a:off x="0" y="1903514"/>
          <a:ext cx="3643194" cy="1416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smtClean="0"/>
            <a:t>Using consistent scenarios for the renewables infeed (pan-European climate database)</a:t>
          </a:r>
          <a:endParaRPr lang="en-GB" sz="2100" kern="1200"/>
        </a:p>
      </dsp:txBody>
      <dsp:txXfrm>
        <a:off x="69153" y="1972667"/>
        <a:ext cx="3504888" cy="1278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fld id="{883B7E49-5875-4676-96FC-3C6724549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930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2262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defTabSz="914095" eaLnBrk="1" hangingPunct="1">
              <a:defRPr sz="1200" b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fld id="{B03E54B8-F58E-4257-BC12-B8C02871A9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11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1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1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1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1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1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767848-1BC4-4EFC-8A4C-0B4E73275212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6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54B8-F58E-4257-BC12-B8C02871A9E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247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nl-BE" dirty="0" smtClean="0"/>
              <a:t>The </a:t>
            </a:r>
            <a:r>
              <a:rPr lang="nl-BE" dirty="0" err="1" smtClean="0"/>
              <a:t>longer</a:t>
            </a:r>
            <a:r>
              <a:rPr lang="nl-BE" dirty="0" smtClean="0"/>
              <a:t> </a:t>
            </a:r>
            <a:r>
              <a:rPr lang="nl-BE" dirty="0" err="1" smtClean="0"/>
              <a:t>ahead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have </a:t>
            </a:r>
            <a:r>
              <a:rPr lang="nl-BE" dirty="0" err="1" smtClean="0"/>
              <a:t>to</a:t>
            </a:r>
            <a:r>
              <a:rPr lang="nl-BE" dirty="0" smtClean="0"/>
              <a:t> look the </a:t>
            </a:r>
            <a:r>
              <a:rPr lang="nl-BE" dirty="0" err="1" smtClean="0"/>
              <a:t>larger</a:t>
            </a:r>
            <a:r>
              <a:rPr lang="nl-BE" dirty="0" smtClean="0"/>
              <a:t> the </a:t>
            </a:r>
            <a:r>
              <a:rPr lang="nl-BE" dirty="0" err="1" smtClean="0"/>
              <a:t>uncertainty</a:t>
            </a:r>
            <a:r>
              <a:rPr lang="nl-BE" dirty="0" smtClean="0"/>
              <a:t> </a:t>
            </a:r>
            <a:r>
              <a:rPr lang="nl-BE" dirty="0" err="1" smtClean="0"/>
              <a:t>gets</a:t>
            </a:r>
            <a:r>
              <a:rPr lang="nl-BE" dirty="0" smtClean="0"/>
              <a:t>: </a:t>
            </a:r>
          </a:p>
          <a:p>
            <a:pPr>
              <a:defRPr/>
            </a:pPr>
            <a:r>
              <a:rPr lang="nl-BE" dirty="0" smtClean="0"/>
              <a:t>-   on the short term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only</a:t>
            </a:r>
            <a:r>
              <a:rPr lang="nl-BE" dirty="0" smtClean="0"/>
              <a:t> have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cope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stochastical</a:t>
            </a:r>
            <a:r>
              <a:rPr lang="nl-BE" dirty="0" smtClean="0"/>
              <a:t> </a:t>
            </a:r>
            <a:r>
              <a:rPr lang="nl-BE" dirty="0" err="1" smtClean="0"/>
              <a:t>uncertainties</a:t>
            </a:r>
            <a:r>
              <a:rPr lang="nl-BE" dirty="0" smtClean="0"/>
              <a:t> on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example</a:t>
            </a:r>
            <a:r>
              <a:rPr lang="nl-BE" dirty="0" smtClean="0"/>
              <a:t> wind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solar</a:t>
            </a:r>
            <a:r>
              <a:rPr lang="nl-BE" dirty="0" smtClean="0"/>
              <a:t> </a:t>
            </a:r>
            <a:r>
              <a:rPr lang="nl-BE" dirty="0" err="1" smtClean="0"/>
              <a:t>infeed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forced</a:t>
            </a:r>
            <a:r>
              <a:rPr lang="nl-BE" dirty="0" smtClean="0"/>
              <a:t> </a:t>
            </a:r>
            <a:r>
              <a:rPr lang="nl-BE" dirty="0" err="1" smtClean="0"/>
              <a:t>outages</a:t>
            </a:r>
            <a:r>
              <a:rPr lang="nl-BE" dirty="0" smtClean="0"/>
              <a:t>/maintenance </a:t>
            </a:r>
            <a:r>
              <a:rPr lang="nl-BE" dirty="0" err="1" smtClean="0"/>
              <a:t>schedules</a:t>
            </a:r>
            <a:r>
              <a:rPr lang="nl-BE" dirty="0" smtClean="0"/>
              <a:t>. </a:t>
            </a:r>
          </a:p>
          <a:p>
            <a:pPr marL="171450" indent="-171450">
              <a:buFontTx/>
              <a:buChar char="-"/>
              <a:defRPr/>
            </a:pPr>
            <a:r>
              <a:rPr lang="nl-BE" dirty="0" smtClean="0"/>
              <a:t>on </a:t>
            </a:r>
            <a:r>
              <a:rPr lang="nl-BE" dirty="0" err="1" smtClean="0"/>
              <a:t>longer</a:t>
            </a:r>
            <a:r>
              <a:rPr lang="nl-BE" dirty="0" smtClean="0"/>
              <a:t> </a:t>
            </a:r>
            <a:r>
              <a:rPr lang="nl-BE" dirty="0" err="1" smtClean="0"/>
              <a:t>terms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installed</a:t>
            </a:r>
            <a:r>
              <a:rPr lang="nl-BE" dirty="0" smtClean="0"/>
              <a:t> </a:t>
            </a:r>
            <a:r>
              <a:rPr lang="nl-BE" dirty="0" err="1" smtClean="0"/>
              <a:t>generation</a:t>
            </a:r>
            <a:r>
              <a:rPr lang="nl-BE" dirty="0" smtClean="0"/>
              <a:t> </a:t>
            </a:r>
            <a:r>
              <a:rPr lang="nl-BE" dirty="0" err="1" smtClean="0"/>
              <a:t>capacity</a:t>
            </a:r>
            <a:r>
              <a:rPr lang="nl-BE" dirty="0" smtClean="0"/>
              <a:t>, green </a:t>
            </a:r>
            <a:r>
              <a:rPr lang="nl-BE" dirty="0" err="1" smtClean="0"/>
              <a:t>certificate</a:t>
            </a:r>
            <a:r>
              <a:rPr lang="nl-BE" dirty="0" smtClean="0"/>
              <a:t> </a:t>
            </a:r>
            <a:r>
              <a:rPr lang="nl-BE" dirty="0" err="1" smtClean="0"/>
              <a:t>prices</a:t>
            </a:r>
            <a:r>
              <a:rPr lang="nl-BE" dirty="0" smtClean="0"/>
              <a:t>, grid </a:t>
            </a:r>
            <a:r>
              <a:rPr lang="nl-BE" dirty="0" err="1" smtClean="0"/>
              <a:t>interconnections</a:t>
            </a:r>
            <a:r>
              <a:rPr lang="nl-BE" dirty="0" smtClean="0"/>
              <a:t> </a:t>
            </a:r>
            <a:r>
              <a:rPr lang="nl-BE" dirty="0" err="1" smtClean="0"/>
              <a:t>can</a:t>
            </a:r>
            <a:r>
              <a:rPr lang="nl-BE" dirty="0" smtClean="0"/>
              <a:t> change. </a:t>
            </a:r>
          </a:p>
          <a:p>
            <a:pPr marL="171450" indent="-171450">
              <a:buFontTx/>
              <a:buChar char="-"/>
              <a:defRPr/>
            </a:pPr>
            <a:r>
              <a:rPr lang="nl-BE" dirty="0" smtClean="0"/>
              <a:t>on even </a:t>
            </a:r>
            <a:r>
              <a:rPr lang="nl-BE" dirty="0" err="1" smtClean="0"/>
              <a:t>longer</a:t>
            </a:r>
            <a:r>
              <a:rPr lang="nl-BE" dirty="0" smtClean="0"/>
              <a:t> </a:t>
            </a:r>
            <a:r>
              <a:rPr lang="nl-BE" dirty="0" err="1" smtClean="0"/>
              <a:t>horizons</a:t>
            </a:r>
            <a:r>
              <a:rPr lang="nl-BE" dirty="0" smtClean="0"/>
              <a:t> the energy </a:t>
            </a:r>
            <a:r>
              <a:rPr lang="nl-BE" dirty="0" err="1" smtClean="0"/>
              <a:t>policies</a:t>
            </a:r>
            <a:r>
              <a:rPr lang="nl-BE" dirty="0" smtClean="0"/>
              <a:t>, subsidies, </a:t>
            </a:r>
            <a:r>
              <a:rPr lang="nl-BE" dirty="0" err="1" smtClean="0"/>
              <a:t>technologies</a:t>
            </a:r>
            <a:r>
              <a:rPr lang="nl-BE" dirty="0" smtClean="0"/>
              <a:t> … </a:t>
            </a:r>
            <a:r>
              <a:rPr lang="nl-BE" dirty="0" err="1" smtClean="0"/>
              <a:t>can</a:t>
            </a:r>
            <a:r>
              <a:rPr lang="nl-BE" dirty="0" smtClean="0"/>
              <a:t> change.</a:t>
            </a:r>
            <a:endParaRPr lang="nl-BE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B96158-5C82-4967-B1AE-94A6AD9F1B91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91609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54B8-F58E-4257-BC12-B8C02871A9E4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061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19EC90-CB0F-4A84-9011-D2C7564EB97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19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b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54B8-F58E-4257-BC12-B8C02871A9E4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5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1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7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2563" y="322263"/>
            <a:ext cx="1949450" cy="5307012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322263"/>
            <a:ext cx="5697538" cy="5307012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78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22263"/>
            <a:ext cx="7799388" cy="379412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682625" y="1546225"/>
            <a:ext cx="7799388" cy="408305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9718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05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000" y="1287463"/>
            <a:ext cx="8647113" cy="4722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64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4000" y="1287463"/>
            <a:ext cx="8647113" cy="4722812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de-DE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38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TSO-E layout: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1966915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3415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42093" indent="0">
              <a:buNone/>
              <a:defRPr sz="1754"/>
            </a:lvl2pPr>
            <a:lvl3pPr marL="884186" indent="0">
              <a:buNone/>
              <a:defRPr sz="1569"/>
            </a:lvl3pPr>
            <a:lvl4pPr marL="1326279" indent="0">
              <a:buNone/>
              <a:defRPr sz="1385"/>
            </a:lvl4pPr>
            <a:lvl5pPr marL="1768372" indent="0">
              <a:buNone/>
              <a:defRPr sz="1385"/>
            </a:lvl5pPr>
            <a:lvl6pPr marL="2210464" indent="0">
              <a:buNone/>
              <a:defRPr sz="1385"/>
            </a:lvl6pPr>
            <a:lvl7pPr marL="2652557" indent="0">
              <a:buNone/>
              <a:defRPr sz="1385"/>
            </a:lvl7pPr>
            <a:lvl8pPr marL="3094650" indent="0">
              <a:buNone/>
              <a:defRPr sz="1385"/>
            </a:lvl8pPr>
            <a:lvl9pPr marL="3536743" indent="0">
              <a:buNone/>
              <a:defRPr sz="138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81302" y="6584952"/>
            <a:ext cx="6119813" cy="144463"/>
          </a:xfrm>
        </p:spPr>
        <p:txBody>
          <a:bodyPr/>
          <a:lstStyle>
            <a:lvl1pPr algn="r">
              <a:defRPr sz="738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AA65E4-954F-4462-B0FC-707D7EC64775}" type="datetime3">
              <a:rPr lang="en-US"/>
              <a:pPr>
                <a:defRPr/>
              </a:pPr>
              <a:t>2 June 2015</a:t>
            </a:fld>
            <a:r>
              <a:rPr lang="en-US" dirty="0"/>
              <a:t>  |  Page </a:t>
            </a:r>
            <a:fld id="{12566E71-7ABC-4047-8C3B-F9A32EB64A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8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64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000" y="1287463"/>
            <a:ext cx="8647113" cy="4722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56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4000" y="1287463"/>
            <a:ext cx="8647113" cy="4722812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de-DE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9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164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Aufmacher_groß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551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317500" y="6253163"/>
            <a:ext cx="2873375" cy="360362"/>
          </a:xfrm>
        </p:spPr>
        <p:txBody>
          <a:bodyPr/>
          <a:lstStyle>
            <a:lvl1pPr algn="l">
              <a:defRPr sz="14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7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41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000" y="1287463"/>
            <a:ext cx="8647113" cy="4722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188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000" y="269875"/>
            <a:ext cx="8647113" cy="360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54000" y="1287463"/>
            <a:ext cx="8647113" cy="4722812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de-DE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90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Aufmacher_groß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551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PT_Titel_fuss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317500" y="6253163"/>
            <a:ext cx="2873375" cy="360362"/>
          </a:xfrm>
        </p:spPr>
        <p:txBody>
          <a:bodyPr/>
          <a:lstStyle>
            <a:lvl1pPr algn="l">
              <a:defRPr sz="14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6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45365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546225"/>
            <a:ext cx="3822700" cy="408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546225"/>
            <a:ext cx="3824288" cy="408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9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2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0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15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8293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97560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Aufmacher_Innen_RG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6" descr="PPT_Titel_Kopf+Fuss_innen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22325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322263"/>
            <a:ext cx="779938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Space for Chapter Headline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546225"/>
            <a:ext cx="7799388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Headline (First level)</a:t>
            </a:r>
          </a:p>
          <a:p>
            <a:pPr lvl="1"/>
            <a:r>
              <a:rPr lang="de-DE" altLang="en-US" smtClean="0"/>
              <a:t>Bodycopy (Second level)</a:t>
            </a:r>
          </a:p>
          <a:p>
            <a:pPr lvl="2"/>
            <a:r>
              <a:rPr lang="de-DE" altLang="en-US" smtClean="0"/>
              <a:t>Third level</a:t>
            </a:r>
            <a:br>
              <a:rPr lang="de-DE" altLang="en-US" smtClean="0"/>
            </a:br>
            <a:r>
              <a:rPr lang="de-DE" altLang="en-US" smtClean="0"/>
              <a:t>Dummy text</a:t>
            </a:r>
          </a:p>
          <a:p>
            <a:pPr lvl="3"/>
            <a:r>
              <a:rPr lang="de-DE" altLang="en-US" smtClean="0"/>
              <a:t>Fourth level</a:t>
            </a:r>
            <a:br>
              <a:rPr lang="de-DE" altLang="en-US" smtClean="0"/>
            </a:br>
            <a:r>
              <a:rPr lang="de-DE" altLang="en-US" smtClean="0"/>
              <a:t>Dummy text	</a:t>
            </a:r>
          </a:p>
          <a:p>
            <a:pPr lvl="4"/>
            <a:r>
              <a:rPr lang="de-DE" altLang="en-US" smtClean="0"/>
              <a:t>Fifth level</a:t>
            </a:r>
            <a:br>
              <a:rPr lang="de-DE" altLang="en-US" smtClean="0"/>
            </a:br>
            <a:r>
              <a:rPr lang="de-DE" altLang="en-US" smtClean="0"/>
              <a:t>Dummy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</p:sldLayoutIdLst>
  <p:hf sldNum="0" hdr="0" ftr="0"/>
  <p:txStyles>
    <p:titleStyle>
      <a:lvl1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0"/>
        </a:spcBef>
        <a:spcAft>
          <a:spcPts val="2200"/>
        </a:spcAft>
        <a:buChar char="•"/>
        <a:defRPr sz="2500" b="1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192088" indent="-150813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3pPr>
      <a:lvl4pPr marL="430213" indent="-236538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623888" indent="-171450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5pPr>
      <a:lvl6pPr marL="1081088" indent="-17145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pitchFamily="34" charset="0"/>
        <a:buChar char="̶"/>
        <a:defRPr sz="1600">
          <a:solidFill>
            <a:schemeClr val="tx1"/>
          </a:solidFill>
          <a:latin typeface="+mn-lt"/>
          <a:cs typeface="+mn-cs"/>
        </a:defRPr>
      </a:lvl6pPr>
      <a:lvl7pPr marL="1538288" indent="-17145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pitchFamily="34" charset="0"/>
        <a:buChar char="̶"/>
        <a:defRPr sz="1600">
          <a:solidFill>
            <a:schemeClr val="tx1"/>
          </a:solidFill>
          <a:latin typeface="+mn-lt"/>
          <a:cs typeface="+mn-cs"/>
        </a:defRPr>
      </a:lvl7pPr>
      <a:lvl8pPr marL="1995488" indent="-17145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pitchFamily="34" charset="0"/>
        <a:buChar char="̶"/>
        <a:defRPr sz="1600">
          <a:solidFill>
            <a:schemeClr val="tx1"/>
          </a:solidFill>
          <a:latin typeface="+mn-lt"/>
          <a:cs typeface="+mn-cs"/>
        </a:defRPr>
      </a:lvl8pPr>
      <a:lvl9pPr marL="2452688" indent="-17145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pitchFamily="34" charset="0"/>
        <a:buChar char="̶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Aufmacher_Innen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PPT_Titel_Kopf+Fuss_innen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76538" y="6577013"/>
            <a:ext cx="6119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69875"/>
            <a:ext cx="86471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Space for Chapter Headline, 1 Line</a:t>
            </a:r>
          </a:p>
        </p:txBody>
      </p:sp>
      <p:sp>
        <p:nvSpPr>
          <p:cNvPr id="1030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254000" y="1287463"/>
            <a:ext cx="8647113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  <a:p>
            <a:pPr lv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6157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Arial" pitchFamily="1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55600" indent="-177800" algn="l" rtl="0" eaLnBrk="0" fontAlgn="base" hangingPunct="0">
        <a:spcBef>
          <a:spcPct val="0"/>
        </a:spcBef>
        <a:spcAft>
          <a:spcPts val="600"/>
        </a:spcAft>
        <a:buFont typeface="Arial" charset="0"/>
        <a:defRPr sz="1600">
          <a:solidFill>
            <a:schemeClr val="tx1"/>
          </a:solidFill>
          <a:latin typeface="+mn-lt"/>
          <a:ea typeface="Arial" pitchFamily="1" charset="0"/>
          <a:cs typeface="+mn-cs"/>
        </a:defRPr>
      </a:lvl1pPr>
      <a:lvl2pPr marL="750888" indent="-215900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2pPr>
      <a:lvl3pPr marL="2289175" indent="-1358900" algn="l" rtl="0" eaLnBrk="0" fontAlgn="base" hangingPunct="0">
        <a:spcBef>
          <a:spcPct val="0"/>
        </a:spcBef>
        <a:spcAft>
          <a:spcPts val="600"/>
        </a:spcAft>
        <a:buFont typeface="Arial" charset="0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3pPr>
      <a:lvl4pPr marL="2684463" indent="-215900" algn="l" rtl="0" eaLnBrk="0" fontAlgn="base" hangingPunct="0">
        <a:spcBef>
          <a:spcPct val="0"/>
        </a:spcBef>
        <a:spcAft>
          <a:spcPts val="600"/>
        </a:spcAft>
        <a:buFont typeface="Courier New" pitchFamily="49" charset="0"/>
        <a:buChar char="o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4pPr>
      <a:lvl5pPr marL="3079750" indent="-215900" algn="l" rtl="0" eaLnBrk="0" fontAlgn="base" hangingPunct="0">
        <a:spcBef>
          <a:spcPct val="0"/>
        </a:spcBef>
        <a:spcAft>
          <a:spcPts val="600"/>
        </a:spcAft>
        <a:buFont typeface="Wingdings" pitchFamily="2" charset="2"/>
        <a:buChar char="§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5pPr>
      <a:lvl6pPr marL="864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1080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7pPr>
      <a:lvl8pPr marL="21971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8pPr>
      <a:lvl9pPr marL="26543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Aufmacher_Innen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PPT_Titel_Kopf+Fuss_innen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76538" y="6577013"/>
            <a:ext cx="6119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69875"/>
            <a:ext cx="86471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Space for Chapter Headline, 1 Line</a:t>
            </a:r>
          </a:p>
        </p:txBody>
      </p:sp>
      <p:sp>
        <p:nvSpPr>
          <p:cNvPr id="1030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254000" y="1287463"/>
            <a:ext cx="8647113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  <a:p>
            <a:pPr lv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0248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Arial" pitchFamily="1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55600" indent="-177800" algn="l" rtl="0" eaLnBrk="0" fontAlgn="base" hangingPunct="0">
        <a:spcBef>
          <a:spcPct val="0"/>
        </a:spcBef>
        <a:spcAft>
          <a:spcPts val="600"/>
        </a:spcAft>
        <a:buFont typeface="Arial" charset="0"/>
        <a:defRPr sz="1600">
          <a:solidFill>
            <a:schemeClr val="tx1"/>
          </a:solidFill>
          <a:latin typeface="+mn-lt"/>
          <a:ea typeface="Arial" pitchFamily="1" charset="0"/>
          <a:cs typeface="+mn-cs"/>
        </a:defRPr>
      </a:lvl1pPr>
      <a:lvl2pPr marL="750888" indent="-215900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2pPr>
      <a:lvl3pPr marL="2289175" indent="-1358900" algn="l" rtl="0" eaLnBrk="0" fontAlgn="base" hangingPunct="0">
        <a:spcBef>
          <a:spcPct val="0"/>
        </a:spcBef>
        <a:spcAft>
          <a:spcPts val="600"/>
        </a:spcAft>
        <a:buFont typeface="Arial" charset="0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3pPr>
      <a:lvl4pPr marL="2684463" indent="-215900" algn="l" rtl="0" eaLnBrk="0" fontAlgn="base" hangingPunct="0">
        <a:spcBef>
          <a:spcPct val="0"/>
        </a:spcBef>
        <a:spcAft>
          <a:spcPts val="600"/>
        </a:spcAft>
        <a:buFont typeface="Courier New" pitchFamily="49" charset="0"/>
        <a:buChar char="o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4pPr>
      <a:lvl5pPr marL="3079750" indent="-215900" algn="l" rtl="0" eaLnBrk="0" fontAlgn="base" hangingPunct="0">
        <a:spcBef>
          <a:spcPct val="0"/>
        </a:spcBef>
        <a:spcAft>
          <a:spcPts val="600"/>
        </a:spcAft>
        <a:buFont typeface="Wingdings" pitchFamily="2" charset="2"/>
        <a:buChar char="§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5pPr>
      <a:lvl6pPr marL="864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1080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7pPr>
      <a:lvl8pPr marL="21971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8pPr>
      <a:lvl9pPr marL="26543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Aufmacher_Innen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PPT_Titel_Kopf+Fuss_innen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5500"/>
            <a:ext cx="91567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76538" y="6577013"/>
            <a:ext cx="61198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69875"/>
            <a:ext cx="86471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Space for Chapter Headline, 1 Line</a:t>
            </a:r>
          </a:p>
        </p:txBody>
      </p:sp>
      <p:sp>
        <p:nvSpPr>
          <p:cNvPr id="1030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254000" y="1287463"/>
            <a:ext cx="8647113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  <a:p>
            <a:pPr lv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7432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Arial" pitchFamily="1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Arial" pitchFamily="1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55600" indent="-177800" algn="l" rtl="0" eaLnBrk="0" fontAlgn="base" hangingPunct="0">
        <a:spcBef>
          <a:spcPct val="0"/>
        </a:spcBef>
        <a:spcAft>
          <a:spcPts val="600"/>
        </a:spcAft>
        <a:buFont typeface="Arial" charset="0"/>
        <a:defRPr sz="1600">
          <a:solidFill>
            <a:schemeClr val="tx1"/>
          </a:solidFill>
          <a:latin typeface="+mn-lt"/>
          <a:ea typeface="Arial" pitchFamily="1" charset="0"/>
          <a:cs typeface="+mn-cs"/>
        </a:defRPr>
      </a:lvl1pPr>
      <a:lvl2pPr marL="750888" indent="-215900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2pPr>
      <a:lvl3pPr marL="2289175" indent="-1358900" algn="l" rtl="0" eaLnBrk="0" fontAlgn="base" hangingPunct="0">
        <a:spcBef>
          <a:spcPct val="0"/>
        </a:spcBef>
        <a:spcAft>
          <a:spcPts val="600"/>
        </a:spcAft>
        <a:buFont typeface="Arial" charset="0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3pPr>
      <a:lvl4pPr marL="2684463" indent="-215900" algn="l" rtl="0" eaLnBrk="0" fontAlgn="base" hangingPunct="0">
        <a:spcBef>
          <a:spcPct val="0"/>
        </a:spcBef>
        <a:spcAft>
          <a:spcPts val="600"/>
        </a:spcAft>
        <a:buFont typeface="Courier New" pitchFamily="49" charset="0"/>
        <a:buChar char="o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4pPr>
      <a:lvl5pPr marL="3079750" indent="-215900" algn="l" rtl="0" eaLnBrk="0" fontAlgn="base" hangingPunct="0">
        <a:spcBef>
          <a:spcPct val="0"/>
        </a:spcBef>
        <a:spcAft>
          <a:spcPts val="600"/>
        </a:spcAft>
        <a:buFont typeface="Wingdings" pitchFamily="2" charset="2"/>
        <a:buChar char="§"/>
        <a:defRPr lang="en-US" sz="1600" dirty="0">
          <a:solidFill>
            <a:schemeClr val="tx1"/>
          </a:solidFill>
          <a:latin typeface="+mn-lt"/>
          <a:ea typeface="Arial" pitchFamily="1" charset="0"/>
          <a:cs typeface="+mn-cs"/>
        </a:defRPr>
      </a:lvl5pPr>
      <a:lvl6pPr marL="864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1080000" indent="-2160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7pPr>
      <a:lvl8pPr marL="21971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8pPr>
      <a:lvl9pPr marL="2654300" indent="-228600" algn="l" rtl="0" eaLnBrk="1" fontAlgn="base" hangingPunct="1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tags" Target="../tags/tag3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eofdreams.com/data_images/dreams/wind/wind-03.jpg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1" name="Picture 8" descr="PPT_Titel_fuss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" y="5173663"/>
            <a:ext cx="9142413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56445" y="41734"/>
            <a:ext cx="9087556" cy="375222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Arial" pitchFamily="1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Arial" pitchFamily="1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Arial" pitchFamily="1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Arial" pitchFamily="1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Arial" pitchFamily="1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sz="3200" b="0" dirty="0" smtClean="0">
                <a:solidFill>
                  <a:srgbClr val="FFFFFF"/>
                </a:solidFill>
              </a:rPr>
              <a:t> 		</a:t>
            </a:r>
            <a:endParaRPr lang="en-GB" sz="3200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/>
            <a:r>
              <a:rPr lang="en-GB" sz="3200" dirty="0" smtClean="0">
                <a:solidFill>
                  <a:srgbClr val="FFFFFF"/>
                </a:solidFill>
              </a:rPr>
              <a:t>28th </a:t>
            </a:r>
            <a:r>
              <a:rPr lang="en-GB" sz="3200" dirty="0">
                <a:solidFill>
                  <a:srgbClr val="FFFFFF"/>
                </a:solidFill>
              </a:rPr>
              <a:t>Florence </a:t>
            </a:r>
            <a:r>
              <a:rPr lang="en-GB" sz="3200" dirty="0" smtClean="0">
                <a:solidFill>
                  <a:srgbClr val="FFFFFF"/>
                </a:solidFill>
              </a:rPr>
              <a:t>Forum</a:t>
            </a:r>
            <a:endParaRPr lang="en-GB" sz="3200" dirty="0">
              <a:solidFill>
                <a:srgbClr val="FFFFFF"/>
              </a:solidFill>
            </a:endParaRPr>
          </a:p>
          <a:p>
            <a:pPr algn="ctr"/>
            <a:r>
              <a:rPr lang="en-GB" sz="3200" dirty="0">
                <a:solidFill>
                  <a:srgbClr val="FFFFFF"/>
                </a:solidFill>
              </a:rPr>
              <a:t>4-5 June 2015 </a:t>
            </a:r>
          </a:p>
          <a:p>
            <a:pPr algn="ctr"/>
            <a:endParaRPr lang="en-GB" sz="3200" dirty="0" smtClean="0">
              <a:solidFill>
                <a:srgbClr val="FFFFFF"/>
              </a:solidFill>
            </a:endParaRPr>
          </a:p>
          <a:p>
            <a:pPr algn="ctr"/>
            <a:r>
              <a:rPr lang="en-GB" sz="3200" dirty="0" smtClean="0">
                <a:solidFill>
                  <a:srgbClr val="FFFFFF"/>
                </a:solidFill>
              </a:rPr>
              <a:t> </a:t>
            </a:r>
            <a:endParaRPr lang="en-GB" sz="2800" i="1" kern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/>
            <a:r>
              <a:rPr lang="en-GB" sz="3200" dirty="0" smtClean="0">
                <a:solidFill>
                  <a:srgbClr val="FFFFFF"/>
                </a:solidFill>
              </a:rPr>
              <a:t>3.3 ENTSO-E System Adequacy Methodology</a:t>
            </a:r>
          </a:p>
          <a:p>
            <a:pPr algn="ctr"/>
            <a:endParaRPr lang="en-GB" sz="1800" i="1" dirty="0" smtClean="0">
              <a:solidFill>
                <a:srgbClr val="FFFFFF"/>
              </a:solidFill>
            </a:endParaRPr>
          </a:p>
          <a:p>
            <a:pPr algn="ctr"/>
            <a:r>
              <a:rPr lang="en-GB" sz="1800" i="1" dirty="0" smtClean="0">
                <a:solidFill>
                  <a:srgbClr val="FFFFFF"/>
                </a:solidFill>
              </a:rPr>
              <a:t>- Giving investment signals to the market</a:t>
            </a:r>
          </a:p>
          <a:p>
            <a:pPr algn="ctr"/>
            <a:endParaRPr lang="en-GB" sz="3200" b="0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/>
            <a:endParaRPr lang="en-GB" sz="2800" b="0" i="1" dirty="0" smtClean="0">
              <a:solidFill>
                <a:srgbClr val="FFFFFF"/>
              </a:solidFill>
            </a:endParaRPr>
          </a:p>
          <a:p>
            <a:pPr algn="ctr"/>
            <a:endParaRPr lang="en-GB" sz="32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  <a:p>
            <a:pPr algn="ctr"/>
            <a:r>
              <a:rPr lang="es-ES" sz="3200" i="1" kern="0" dirty="0" smtClean="0">
                <a:solidFill>
                  <a:srgbClr val="FFC000"/>
                </a:solidFill>
              </a:rPr>
              <a:t/>
            </a:r>
            <a:br>
              <a:rPr lang="es-ES" sz="3200" i="1" kern="0" dirty="0" smtClean="0">
                <a:solidFill>
                  <a:srgbClr val="FFC000"/>
                </a:solidFill>
              </a:rPr>
            </a:br>
            <a:r>
              <a:rPr lang="es-ES" sz="3200" kern="0" dirty="0" smtClean="0">
                <a:solidFill>
                  <a:srgbClr val="FFC000"/>
                </a:solidFill>
              </a:rPr>
              <a:t/>
            </a:r>
            <a:br>
              <a:rPr lang="es-ES" sz="3200" kern="0" dirty="0" smtClean="0">
                <a:solidFill>
                  <a:srgbClr val="FFC000"/>
                </a:solidFill>
              </a:rPr>
            </a:br>
            <a:r>
              <a:rPr lang="es-ES" sz="3200" kern="0" dirty="0" smtClean="0">
                <a:solidFill>
                  <a:srgbClr val="FFFFFF"/>
                </a:solidFill>
              </a:rPr>
              <a:t/>
            </a:r>
            <a:br>
              <a:rPr lang="es-ES" sz="3200" kern="0" dirty="0" smtClean="0">
                <a:solidFill>
                  <a:srgbClr val="FFFFFF"/>
                </a:solidFill>
              </a:rPr>
            </a:br>
            <a:endParaRPr lang="en-GB" sz="3200" kern="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45" y="5577249"/>
            <a:ext cx="67172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300" dirty="0" err="1">
                <a:solidFill>
                  <a:srgbClr val="000000"/>
                </a:solidFill>
              </a:rPr>
              <a:t>João</a:t>
            </a:r>
            <a:r>
              <a:rPr lang="en-US" sz="2300" dirty="0">
                <a:solidFill>
                  <a:srgbClr val="000000"/>
                </a:solidFill>
              </a:rPr>
              <a:t> da Silva </a:t>
            </a:r>
            <a:r>
              <a:rPr lang="en-US" sz="2300" dirty="0" smtClean="0">
                <a:solidFill>
                  <a:srgbClr val="000000"/>
                </a:solidFill>
              </a:rPr>
              <a:t>Ricardo</a:t>
            </a:r>
          </a:p>
          <a:p>
            <a:pPr>
              <a:spcAft>
                <a:spcPts val="600"/>
              </a:spcAft>
            </a:pPr>
            <a:r>
              <a:rPr lang="en-US" sz="2300" dirty="0" smtClean="0">
                <a:solidFill>
                  <a:srgbClr val="000000"/>
                </a:solidFill>
              </a:rPr>
              <a:t>Chairman of System Development Committee</a:t>
            </a:r>
            <a:endParaRPr lang="en-GB" sz="23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4000" y="758825"/>
            <a:ext cx="8647113" cy="1062038"/>
          </a:xfrm>
        </p:spPr>
        <p:txBody>
          <a:bodyPr/>
          <a:lstStyle/>
          <a:p>
            <a:pPr algn="ctr">
              <a:defRPr/>
            </a:pPr>
            <a:r>
              <a:rPr lang="fr-BE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219703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61" y="35169"/>
            <a:ext cx="10428654" cy="360363"/>
          </a:xfrm>
        </p:spPr>
        <p:txBody>
          <a:bodyPr/>
          <a:lstStyle/>
          <a:p>
            <a:pPr lvl="0"/>
            <a:r>
              <a:rPr lang="en-GB" dirty="0" smtClean="0"/>
              <a:t>Reaction slide on </a:t>
            </a:r>
            <a:r>
              <a:rPr lang="en-GB" dirty="0" err="1" smtClean="0"/>
              <a:t>Baake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err="1"/>
              <a:t>Pentalateral</a:t>
            </a:r>
            <a:r>
              <a:rPr lang="en-GB" dirty="0"/>
              <a:t> Declarations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– </a:t>
            </a:r>
            <a:r>
              <a:rPr lang="en-GB" dirty="0"/>
              <a:t>Jan Hensmans and </a:t>
            </a:r>
            <a:r>
              <a:rPr lang="en-GB" dirty="0" err="1" smtClean="0"/>
              <a:t>Benedikt</a:t>
            </a:r>
            <a:r>
              <a:rPr lang="en-GB" dirty="0" smtClean="0"/>
              <a:t> </a:t>
            </a:r>
            <a:r>
              <a:rPr lang="en-GB" dirty="0" err="1" smtClean="0"/>
              <a:t>Guenter</a:t>
            </a:r>
            <a:r>
              <a:rPr lang="en-GB" dirty="0" smtClean="0"/>
              <a:t> (BE &amp; DE Ministries)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37" y="1524000"/>
            <a:ext cx="8647113" cy="4629150"/>
          </a:xfrm>
        </p:spPr>
        <p:txBody>
          <a:bodyPr/>
          <a:lstStyle/>
          <a:p>
            <a:pPr marL="4635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ENTSO-E acknowledges the </a:t>
            </a:r>
            <a:r>
              <a:rPr lang="en-GB" b="1" dirty="0" err="1" smtClean="0"/>
              <a:t>Baake</a:t>
            </a:r>
            <a:r>
              <a:rPr lang="en-GB" b="1" dirty="0" smtClean="0"/>
              <a:t> and </a:t>
            </a:r>
            <a:r>
              <a:rPr lang="en-GB" b="1" dirty="0" err="1" smtClean="0"/>
              <a:t>Pentalateral</a:t>
            </a:r>
            <a:r>
              <a:rPr lang="en-GB" b="1" dirty="0"/>
              <a:t> declarations </a:t>
            </a:r>
            <a:r>
              <a:rPr lang="en-GB" b="1" dirty="0" smtClean="0"/>
              <a:t>since regional initiatives will </a:t>
            </a:r>
            <a:r>
              <a:rPr lang="en-GB" b="1" dirty="0"/>
              <a:t>enhance </a:t>
            </a:r>
            <a:r>
              <a:rPr lang="en-GB" b="1" dirty="0" smtClean="0"/>
              <a:t>the quality </a:t>
            </a:r>
            <a:r>
              <a:rPr lang="en-GB" b="1" dirty="0"/>
              <a:t>of the necessary pan-European </a:t>
            </a:r>
            <a:r>
              <a:rPr lang="en-GB" b="1" dirty="0" smtClean="0"/>
              <a:t>assessments.</a:t>
            </a:r>
          </a:p>
          <a:p>
            <a:pPr marL="463550" indent="-285750">
              <a:buFont typeface="Wingdings" panose="05000000000000000000" pitchFamily="2" charset="2"/>
              <a:buChar char="Ø"/>
            </a:pPr>
            <a:endParaRPr lang="en-GB" b="1" dirty="0" smtClean="0"/>
          </a:p>
          <a:p>
            <a:pPr marL="4635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ENTSO-E </a:t>
            </a:r>
            <a:r>
              <a:rPr lang="en-GB" b="1" dirty="0"/>
              <a:t>welcomes the collaborative approach with the PLEF </a:t>
            </a:r>
            <a:r>
              <a:rPr lang="en-GB" b="1" dirty="0" smtClean="0"/>
              <a:t>initiative to </a:t>
            </a:r>
            <a:r>
              <a:rPr lang="en-GB" b="1" dirty="0"/>
              <a:t>coordinate discussions on methodological improvements.</a:t>
            </a:r>
          </a:p>
          <a:p>
            <a:pPr marL="177800" indent="0"/>
            <a:endParaRPr lang="en-GB" b="1" dirty="0"/>
          </a:p>
          <a:p>
            <a:pPr marL="4635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ENTSO-E </a:t>
            </a:r>
            <a:r>
              <a:rPr lang="en-GB" b="1" dirty="0"/>
              <a:t>methodology, which has been consulted with pan-EU stakeholders, will be applied to the pan-EU perimeter in the legally mandated reports SO&amp;AF and Seasonal Outlooks. </a:t>
            </a:r>
            <a:endParaRPr lang="en-GB" b="1" dirty="0" smtClean="0"/>
          </a:p>
          <a:p>
            <a:pPr marL="177800" indent="0"/>
            <a:endParaRPr lang="en-GB" b="1" dirty="0" smtClean="0"/>
          </a:p>
          <a:p>
            <a:pPr marL="4635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This methodology was successfully applied </a:t>
            </a:r>
            <a:r>
              <a:rPr lang="en-GB" b="1" dirty="0"/>
              <a:t>by the SG2 TSOs in the PLEF </a:t>
            </a:r>
            <a:r>
              <a:rPr lang="en-GB" b="1" dirty="0" smtClean="0"/>
              <a:t>study</a:t>
            </a:r>
          </a:p>
          <a:p>
            <a:pPr marL="463550" indent="-285750">
              <a:buFont typeface="Wingdings" panose="05000000000000000000" pitchFamily="2" charset="2"/>
              <a:buChar char="Ø"/>
            </a:pPr>
            <a:endParaRPr lang="en-GB" b="1" dirty="0" smtClean="0"/>
          </a:p>
          <a:p>
            <a:pPr marL="4635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Internal </a:t>
            </a:r>
            <a:r>
              <a:rPr lang="en-GB" b="1" dirty="0"/>
              <a:t>coordination with the PLEF TSOs is ensured, since these are deeply involved in the ENTSO-E process</a:t>
            </a:r>
          </a:p>
          <a:p>
            <a:pPr marL="4635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4635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4635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49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7" y="225148"/>
            <a:ext cx="8505446" cy="360363"/>
          </a:xfrm>
        </p:spPr>
        <p:txBody>
          <a:bodyPr/>
          <a:lstStyle/>
          <a:p>
            <a:r>
              <a:rPr lang="en-GB" dirty="0" smtClean="0"/>
              <a:t>Winter </a:t>
            </a:r>
            <a:r>
              <a:rPr lang="en-GB" dirty="0"/>
              <a:t>Outlook Report </a:t>
            </a:r>
            <a:r>
              <a:rPr lang="en-GB" dirty="0" smtClean="0"/>
              <a:t>2014/2015: Example – Backup </a:t>
            </a:r>
            <a:endParaRPr lang="nl-BE" dirty="0"/>
          </a:p>
        </p:txBody>
      </p:sp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00" y="1300781"/>
            <a:ext cx="5050971" cy="4693619"/>
          </a:xfrm>
          <a:prstGeom prst="roundRect">
            <a:avLst>
              <a:gd name="adj" fmla="val 7699"/>
            </a:avLst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2612" y="6471164"/>
            <a:ext cx="817562" cy="25241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73C5981F-7C00-9243-AF53-B9A859232904}" type="slidenum">
              <a:rPr lang="en-US" sz="140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pPr algn="ctr">
                <a:defRPr/>
              </a:pPr>
              <a:t>12</a:t>
            </a:fld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1889329"/>
              </p:ext>
            </p:extLst>
          </p:nvPr>
        </p:nvGraphicFramePr>
        <p:xfrm>
          <a:off x="5296980" y="1637210"/>
          <a:ext cx="3643194" cy="3418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606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7" y="225148"/>
            <a:ext cx="8505446" cy="360363"/>
          </a:xfrm>
        </p:spPr>
        <p:txBody>
          <a:bodyPr/>
          <a:lstStyle/>
          <a:p>
            <a:r>
              <a:rPr lang="en-GB" dirty="0"/>
              <a:t>ENTSO-E </a:t>
            </a:r>
            <a:r>
              <a:rPr lang="en-GB" dirty="0" smtClean="0"/>
              <a:t>Adequacy Reports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2612" y="6471164"/>
            <a:ext cx="817562" cy="25241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73C5981F-7C00-9243-AF53-B9A859232904}" type="slidenum">
              <a:rPr lang="en-US" sz="140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pPr algn="ctr">
                <a:defRPr/>
              </a:pPr>
              <a:t>2</a:t>
            </a:fld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55558751"/>
              </p:ext>
            </p:extLst>
          </p:nvPr>
        </p:nvGraphicFramePr>
        <p:xfrm>
          <a:off x="132886" y="1163782"/>
          <a:ext cx="9011114" cy="4946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vrundet rektangel 4"/>
          <p:cNvSpPr/>
          <p:nvPr/>
        </p:nvSpPr>
        <p:spPr bwMode="auto">
          <a:xfrm>
            <a:off x="436971" y="4855221"/>
            <a:ext cx="8326052" cy="1100517"/>
          </a:xfrm>
          <a:prstGeom prst="roundRect">
            <a:avLst>
              <a:gd name="adj" fmla="val 2957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800" b="0" dirty="0"/>
              <a:t>The goal is to assess the </a:t>
            </a:r>
            <a:r>
              <a:rPr lang="en-US" sz="1800" b="0" u="sng" dirty="0"/>
              <a:t>main adequacy risks</a:t>
            </a:r>
            <a:r>
              <a:rPr lang="en-US" sz="1800" b="0" dirty="0"/>
              <a:t> </a:t>
            </a:r>
            <a:r>
              <a:rPr lang="en-US" sz="1800" b="0" dirty="0" smtClean="0"/>
              <a:t>within </a:t>
            </a:r>
            <a:endParaRPr lang="en-US" sz="1800" b="0" dirty="0"/>
          </a:p>
          <a:p>
            <a:pPr algn="ctr" eaLnBrk="1" hangingPunct="1"/>
            <a:r>
              <a:rPr lang="en-US" sz="1800" i="1" dirty="0" smtClean="0"/>
              <a:t>seasonal </a:t>
            </a:r>
            <a:r>
              <a:rPr lang="en-US" sz="1800" i="1" dirty="0"/>
              <a:t>period (6 month – SOR/WOR) </a:t>
            </a:r>
            <a:endParaRPr lang="en-US" sz="1800" i="1" dirty="0" smtClean="0"/>
          </a:p>
          <a:p>
            <a:pPr algn="ctr" eaLnBrk="1" hangingPunct="1"/>
            <a:r>
              <a:rPr lang="en-US" sz="1800" i="1" dirty="0" smtClean="0"/>
              <a:t>mid-term </a:t>
            </a:r>
            <a:r>
              <a:rPr lang="en-US" sz="1800" i="1" dirty="0"/>
              <a:t>horizon (5 - 10years – SO&amp;AF)</a:t>
            </a:r>
          </a:p>
        </p:txBody>
      </p:sp>
    </p:spTree>
    <p:extLst>
      <p:ext uri="{BB962C8B-B14F-4D97-AF65-F5344CB8AC3E}">
        <p14:creationId xmlns:p14="http://schemas.microsoft.com/office/powerpoint/2010/main" val="264461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273050" y="2341010"/>
            <a:ext cx="188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400" dirty="0"/>
              <a:t>Short term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7178675" y="2341010"/>
            <a:ext cx="1814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400" dirty="0" smtClean="0"/>
              <a:t>Mid </a:t>
            </a:r>
            <a:r>
              <a:rPr lang="nl-BE" altLang="en-US" sz="2400" dirty="0"/>
              <a:t>term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73050" y="2855360"/>
            <a:ext cx="1392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000" dirty="0"/>
              <a:t>6 months</a:t>
            </a:r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2895600" y="2841072"/>
            <a:ext cx="1077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000"/>
              <a:t>1 year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5202238" y="2841072"/>
            <a:ext cx="1171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000"/>
              <a:t>5 years	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7604125" y="2841072"/>
            <a:ext cx="1389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nl-BE" altLang="en-US" sz="2000"/>
              <a:t>10 years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201237" y="1986814"/>
            <a:ext cx="4729162" cy="79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371" name="AutoShape 3" descr="Wind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Font typeface="Arial" charset="0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endParaRPr lang="nl-BE" altLang="en-US" sz="2400">
              <a:solidFill>
                <a:schemeClr val="bg1"/>
              </a:solidFill>
            </a:endParaRPr>
          </a:p>
        </p:txBody>
      </p:sp>
      <p:pic>
        <p:nvPicPr>
          <p:cNvPr id="15375" name="Picture 1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9"/>
          <a:stretch/>
        </p:blipFill>
        <p:spPr bwMode="auto">
          <a:xfrm>
            <a:off x="6659896" y="4707206"/>
            <a:ext cx="1750859" cy="112168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841" y="4696374"/>
            <a:ext cx="1753954" cy="116329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3310587"/>
            <a:ext cx="9144000" cy="1287462"/>
            <a:chOff x="0" y="4034972"/>
            <a:chExt cx="9144000" cy="1287456"/>
          </a:xfrm>
        </p:grpSpPr>
        <p:sp>
          <p:nvSpPr>
            <p:cNvPr id="15" name="Rectangle 14"/>
            <p:cNvSpPr/>
            <p:nvPr/>
          </p:nvSpPr>
          <p:spPr bwMode="auto">
            <a:xfrm>
              <a:off x="0" y="4034972"/>
              <a:ext cx="9144000" cy="128745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5383" name="TextBox 33"/>
            <p:cNvSpPr txBox="1">
              <a:spLocks noChangeArrowheads="1"/>
            </p:cNvSpPr>
            <p:nvPr/>
          </p:nvSpPr>
          <p:spPr bwMode="auto">
            <a:xfrm>
              <a:off x="403026" y="4461074"/>
              <a:ext cx="2184590" cy="646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Aft>
                  <a:spcPts val="60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Aft>
                  <a:spcPts val="600"/>
                </a:spcAft>
                <a:buFont typeface="Courier New" pitchFamily="49" charset="0"/>
                <a:buChar char="o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  <a:buFontTx/>
                <a:buNone/>
              </a:pPr>
              <a:r>
                <a:rPr lang="nl-BE" altLang="en-US" sz="1800" dirty="0">
                  <a:solidFill>
                    <a:schemeClr val="bg1"/>
                  </a:solidFill>
                </a:rPr>
                <a:t>Operational decisions</a:t>
              </a:r>
            </a:p>
          </p:txBody>
        </p:sp>
        <p:sp>
          <p:nvSpPr>
            <p:cNvPr id="15384" name="TextBox 34"/>
            <p:cNvSpPr txBox="1">
              <a:spLocks noChangeArrowheads="1"/>
            </p:cNvSpPr>
            <p:nvPr/>
          </p:nvSpPr>
          <p:spPr bwMode="auto">
            <a:xfrm>
              <a:off x="3560338" y="4468937"/>
              <a:ext cx="2043859" cy="646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Aft>
                  <a:spcPts val="60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Aft>
                  <a:spcPts val="600"/>
                </a:spcAft>
                <a:buFont typeface="Courier New" pitchFamily="49" charset="0"/>
                <a:buChar char="o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  <a:buFontTx/>
                <a:buNone/>
              </a:pPr>
              <a:r>
                <a:rPr lang="nl-BE" altLang="en-US" sz="1800" dirty="0">
                  <a:solidFill>
                    <a:schemeClr val="bg1"/>
                  </a:solidFill>
                </a:rPr>
                <a:t>Investment</a:t>
              </a:r>
            </a:p>
            <a:p>
              <a:pPr algn="ctr" eaLnBrk="1" hangingPunct="1">
                <a:spcAft>
                  <a:spcPct val="0"/>
                </a:spcAft>
                <a:buFontTx/>
                <a:buNone/>
              </a:pPr>
              <a:r>
                <a:rPr lang="nl-BE" altLang="en-US" sz="1800" dirty="0">
                  <a:solidFill>
                    <a:schemeClr val="bg1"/>
                  </a:solidFill>
                </a:rPr>
                <a:t>decisions</a:t>
              </a:r>
            </a:p>
          </p:txBody>
        </p:sp>
        <p:sp>
          <p:nvSpPr>
            <p:cNvPr id="15385" name="TextBox 35"/>
            <p:cNvSpPr txBox="1">
              <a:spLocks noChangeArrowheads="1"/>
            </p:cNvSpPr>
            <p:nvPr/>
          </p:nvSpPr>
          <p:spPr bwMode="auto">
            <a:xfrm>
              <a:off x="6311428" y="4468937"/>
              <a:ext cx="2450999" cy="646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Aft>
                  <a:spcPts val="600"/>
                </a:spcAft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Aft>
                  <a:spcPts val="600"/>
                </a:spcAft>
                <a:buFont typeface="Arial" charset="0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Aft>
                  <a:spcPts val="600"/>
                </a:spcAft>
                <a:buFont typeface="Courier New" pitchFamily="49" charset="0"/>
                <a:buChar char="o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  <a:buFontTx/>
                <a:buNone/>
              </a:pPr>
              <a:r>
                <a:rPr lang="nl-BE" altLang="en-US" sz="1800" dirty="0" smtClean="0">
                  <a:solidFill>
                    <a:schemeClr val="bg1"/>
                  </a:solidFill>
                </a:rPr>
                <a:t>Policy/political decisions</a:t>
              </a:r>
              <a:endParaRPr lang="nl-BE" alt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8613" y="96731"/>
            <a:ext cx="8647113" cy="360363"/>
          </a:xfrm>
        </p:spPr>
        <p:txBody>
          <a:bodyPr/>
          <a:lstStyle/>
          <a:p>
            <a:pPr lvl="0"/>
            <a:r>
              <a:rPr lang="en-US" dirty="0"/>
              <a:t>Different risks should be addressed in different time horizons</a:t>
            </a:r>
          </a:p>
        </p:txBody>
      </p:sp>
      <p:sp>
        <p:nvSpPr>
          <p:cNvPr id="5" name="Rektangel 4"/>
          <p:cNvSpPr/>
          <p:nvPr/>
        </p:nvSpPr>
        <p:spPr bwMode="auto">
          <a:xfrm>
            <a:off x="0" y="3310587"/>
            <a:ext cx="9144000" cy="3356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6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cs typeface="Arial" charset="0"/>
              </a:rPr>
              <a:t>UNCERTAINTIES</a:t>
            </a:r>
          </a:p>
        </p:txBody>
      </p:sp>
      <p:pic>
        <p:nvPicPr>
          <p:cNvPr id="8194" name="Picture 2" descr="http://en.citizendium.org/images/thumb/1/16/Voerde_Coal-fired_Power_Plant.jpg/300px-Voerde_Coal-fired_Power_Plant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5396" y="4755959"/>
            <a:ext cx="1736344" cy="113251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e 7"/>
          <p:cNvGrpSpPr/>
          <p:nvPr/>
        </p:nvGrpSpPr>
        <p:grpSpPr>
          <a:xfrm>
            <a:off x="7270776" y="1195336"/>
            <a:ext cx="1217769" cy="1124394"/>
            <a:chOff x="7270776" y="1195336"/>
            <a:chExt cx="1217769" cy="1124394"/>
          </a:xfrm>
        </p:grpSpPr>
        <p:pic>
          <p:nvPicPr>
            <p:cNvPr id="21" name="Picture 2" descr="http://cdns2.freepik.com/free-photo/_41291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0776" y="1195336"/>
              <a:ext cx="1217769" cy="1124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ktangel 5"/>
            <p:cNvSpPr/>
            <p:nvPr/>
          </p:nvSpPr>
          <p:spPr>
            <a:xfrm>
              <a:off x="7410332" y="1510729"/>
              <a:ext cx="81304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de-DE" sz="1400" i="1" dirty="0">
                  <a:solidFill>
                    <a:schemeClr val="tx2"/>
                  </a:solidFill>
                </a:rPr>
                <a:t>SO&amp;AF</a:t>
              </a:r>
              <a:endParaRPr lang="nb-NO" sz="1400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" name="Gruppe 6"/>
          <p:cNvGrpSpPr/>
          <p:nvPr/>
        </p:nvGrpSpPr>
        <p:grpSpPr>
          <a:xfrm>
            <a:off x="557524" y="1093194"/>
            <a:ext cx="1313825" cy="1213084"/>
            <a:chOff x="557524" y="1093194"/>
            <a:chExt cx="1313825" cy="1213084"/>
          </a:xfrm>
        </p:grpSpPr>
        <p:pic>
          <p:nvPicPr>
            <p:cNvPr id="9218" name="Picture 2" descr="http://cdns2.freepik.com/free-photo/_412919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524" y="1093194"/>
              <a:ext cx="1313825" cy="1213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ktangel 23"/>
            <p:cNvSpPr/>
            <p:nvPr/>
          </p:nvSpPr>
          <p:spPr>
            <a:xfrm>
              <a:off x="877645" y="1310175"/>
              <a:ext cx="67358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de-DE" sz="1400" i="1" dirty="0" smtClean="0">
                  <a:solidFill>
                    <a:schemeClr val="tx2"/>
                  </a:solidFill>
                </a:rPr>
                <a:t>SOR /</a:t>
              </a:r>
            </a:p>
            <a:p>
              <a:pPr lvl="0"/>
              <a:r>
                <a:rPr lang="de-DE" sz="1400" i="1" dirty="0" smtClean="0">
                  <a:solidFill>
                    <a:schemeClr val="tx2"/>
                  </a:solidFill>
                </a:rPr>
                <a:t>WOR</a:t>
              </a:r>
              <a:endParaRPr lang="nb-NO" sz="1400" i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292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Assessment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ENTSO-E </a:t>
            </a:r>
            <a:r>
              <a:rPr lang="nb-NO" dirty="0" err="1" smtClean="0"/>
              <a:t>adequacy</a:t>
            </a:r>
            <a:r>
              <a:rPr lang="nb-NO" dirty="0" smtClean="0"/>
              <a:t> reports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2nd Public Stakeholder Consultation Workshop |  TF ADAM | 17 June 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Avrundet rektangel 4"/>
          <p:cNvSpPr/>
          <p:nvPr/>
        </p:nvSpPr>
        <p:spPr bwMode="auto">
          <a:xfrm>
            <a:off x="652207" y="1377417"/>
            <a:ext cx="2612572" cy="2032000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Recommendations of Electricity Coordination Group - Adequacy</a:t>
            </a:r>
          </a:p>
        </p:txBody>
      </p:sp>
      <p:sp>
        <p:nvSpPr>
          <p:cNvPr id="6" name="Avrundet rektangel 5"/>
          <p:cNvSpPr/>
          <p:nvPr/>
        </p:nvSpPr>
        <p:spPr bwMode="auto">
          <a:xfrm>
            <a:off x="3264779" y="1377417"/>
            <a:ext cx="5450776" cy="203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Adequacy reports should capture Security of Supply risks to the pan-European power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</a:p>
          <a:p>
            <a:pPr lvl="0"/>
            <a:endParaRPr lang="cs-CZ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Assessment of the need for flexibility</a:t>
            </a:r>
            <a:endParaRPr lang="cs-CZ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treatment of electricity interconnection capacities at times of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scarcity</a:t>
            </a:r>
            <a:endParaRPr lang="en-GB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nb-NO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7" name="Avrundet rektangel 6"/>
          <p:cNvSpPr/>
          <p:nvPr/>
        </p:nvSpPr>
        <p:spPr bwMode="auto">
          <a:xfrm>
            <a:off x="652207" y="3738180"/>
            <a:ext cx="2612572" cy="2032000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ENTSO-Es</a:t>
            </a:r>
            <a:r>
              <a:rPr kumimoji="0" lang="nb-NO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nb-NO" sz="1800" b="1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views</a:t>
            </a:r>
            <a:endParaRPr kumimoji="0" lang="nb-NO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Avrundet rektangel 7"/>
          <p:cNvSpPr/>
          <p:nvPr/>
        </p:nvSpPr>
        <p:spPr bwMode="auto">
          <a:xfrm>
            <a:off x="3264779" y="3584507"/>
            <a:ext cx="5450776" cy="24312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b-NO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Fully supports the recommendations of ECG</a:t>
            </a:r>
            <a:br>
              <a:rPr kumimoji="0" lang="nb-NO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</a:br>
            <a:endParaRPr kumimoji="0" lang="nb-NO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b-NO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Renewables will be key drivers of power system dynamics to be captured by probabilistic methods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nb-NO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b-NO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Use of extensive climate data needed</a:t>
            </a:r>
            <a:r>
              <a:rPr lang="nb-NO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nb-NO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nb-NO" sz="1600" b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b-NO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Modelling of management</a:t>
            </a:r>
            <a:r>
              <a:rPr kumimoji="0" lang="nb-NO" sz="1600" b="0" i="0" u="none" strike="noStrike" cap="none" normalizeH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of transmission in times of scarcity to be improved</a:t>
            </a:r>
            <a:endParaRPr kumimoji="0" lang="nb-NO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8880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from ENTSO-E Stakeholder consultation</a:t>
            </a:r>
            <a:endParaRPr lang="en-US" altLang="cs-CZ" dirty="0" smtClean="0"/>
          </a:p>
        </p:txBody>
      </p:sp>
      <p:sp>
        <p:nvSpPr>
          <p:cNvPr id="8" name="Avrundet rektangel 7"/>
          <p:cNvSpPr/>
          <p:nvPr/>
        </p:nvSpPr>
        <p:spPr bwMode="auto">
          <a:xfrm>
            <a:off x="514594" y="1378855"/>
            <a:ext cx="2612572" cy="754742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1600" dirty="0"/>
              <a:t>Market doesn`t reward </a:t>
            </a:r>
            <a:r>
              <a:rPr lang="en-US" sz="1600" dirty="0" smtClean="0"/>
              <a:t>flexibility</a:t>
            </a:r>
            <a:endParaRPr lang="en-US" sz="1600" dirty="0"/>
          </a:p>
        </p:txBody>
      </p:sp>
      <p:sp>
        <p:nvSpPr>
          <p:cNvPr id="9" name="Avrundet rektangel 8"/>
          <p:cNvSpPr/>
          <p:nvPr/>
        </p:nvSpPr>
        <p:spPr bwMode="auto">
          <a:xfrm>
            <a:off x="3127166" y="1378855"/>
            <a:ext cx="5450776" cy="754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reports will include flexibility </a:t>
            </a: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assessments</a:t>
            </a:r>
            <a:endParaRPr lang="en-US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Avrundet rektangel 9"/>
          <p:cNvSpPr/>
          <p:nvPr/>
        </p:nvSpPr>
        <p:spPr bwMode="auto">
          <a:xfrm>
            <a:off x="514594" y="2311358"/>
            <a:ext cx="2612572" cy="754742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1600" dirty="0"/>
              <a:t>Harmonization of </a:t>
            </a:r>
            <a:r>
              <a:rPr lang="en-US" sz="1600" dirty="0" smtClean="0"/>
              <a:t>methodology</a:t>
            </a:r>
            <a:endParaRPr lang="en-US" sz="1600" dirty="0"/>
          </a:p>
        </p:txBody>
      </p:sp>
      <p:sp>
        <p:nvSpPr>
          <p:cNvPr id="11" name="Avrundet rektangel 10"/>
          <p:cNvSpPr/>
          <p:nvPr/>
        </p:nvSpPr>
        <p:spPr bwMode="auto">
          <a:xfrm>
            <a:off x="3127166" y="2311358"/>
            <a:ext cx="5450776" cy="754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will harmonize </a:t>
            </a: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different underlying assumptions and input data for Pan-EU </a:t>
            </a: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scenarios</a:t>
            </a:r>
            <a:endParaRPr 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Avrundet rektangel 11"/>
          <p:cNvSpPr/>
          <p:nvPr/>
        </p:nvSpPr>
        <p:spPr bwMode="auto">
          <a:xfrm>
            <a:off x="514594" y="3243861"/>
            <a:ext cx="2612572" cy="754742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1600" dirty="0"/>
              <a:t>Data transparency </a:t>
            </a:r>
          </a:p>
        </p:txBody>
      </p:sp>
      <p:sp>
        <p:nvSpPr>
          <p:cNvPr id="13" name="Avrundet rektangel 12"/>
          <p:cNvSpPr/>
          <p:nvPr/>
        </p:nvSpPr>
        <p:spPr bwMode="auto">
          <a:xfrm>
            <a:off x="3127166" y="3243861"/>
            <a:ext cx="5450776" cy="754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will enhance </a:t>
            </a: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on methodologies and input </a:t>
            </a: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en-US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Avrundet rektangel 13"/>
          <p:cNvSpPr/>
          <p:nvPr/>
        </p:nvSpPr>
        <p:spPr bwMode="auto">
          <a:xfrm>
            <a:off x="514594" y="4176364"/>
            <a:ext cx="2612572" cy="754742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1600" dirty="0"/>
              <a:t>Cross border </a:t>
            </a:r>
            <a:r>
              <a:rPr lang="en-US" sz="1600" dirty="0" smtClean="0"/>
              <a:t>exchanges</a:t>
            </a:r>
            <a:endParaRPr lang="en-US" sz="1600" dirty="0"/>
          </a:p>
        </p:txBody>
      </p:sp>
      <p:sp>
        <p:nvSpPr>
          <p:cNvPr id="15" name="Avrundet rektangel 14"/>
          <p:cNvSpPr/>
          <p:nvPr/>
        </p:nvSpPr>
        <p:spPr bwMode="auto">
          <a:xfrm>
            <a:off x="3127166" y="4176364"/>
            <a:ext cx="5450776" cy="754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will enhance the </a:t>
            </a:r>
            <a:r>
              <a:rPr lang="en-GB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treatment of electricity interconnection capacities at times of </a:t>
            </a:r>
            <a:r>
              <a:rPr lang="en-GB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scarcity</a:t>
            </a:r>
            <a:endParaRPr lang="en-GB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Avrundet rektangel 15"/>
          <p:cNvSpPr/>
          <p:nvPr/>
        </p:nvSpPr>
        <p:spPr bwMode="auto">
          <a:xfrm>
            <a:off x="514594" y="5108868"/>
            <a:ext cx="2612572" cy="754742"/>
          </a:xfrm>
          <a:prstGeom prst="roundRect">
            <a:avLst/>
          </a:prstGeom>
          <a:solidFill>
            <a:schemeClr val="accent1"/>
          </a:solidFill>
          <a:ln w="76200" cap="flat" cmpd="sng" algn="ctr">
            <a:solidFill>
              <a:srgbClr val="DFDC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US" sz="1600" dirty="0"/>
              <a:t>Probabilistic </a:t>
            </a:r>
            <a:r>
              <a:rPr lang="en-US" sz="1600" dirty="0" smtClean="0"/>
              <a:t>approach</a:t>
            </a:r>
            <a:endParaRPr lang="en-US" sz="1600" dirty="0"/>
          </a:p>
        </p:txBody>
      </p:sp>
      <p:sp>
        <p:nvSpPr>
          <p:cNvPr id="17" name="Avrundet rektangel 16"/>
          <p:cNvSpPr/>
          <p:nvPr/>
        </p:nvSpPr>
        <p:spPr bwMode="auto">
          <a:xfrm>
            <a:off x="3127166" y="5108868"/>
            <a:ext cx="5450776" cy="7547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 eaLnBrk="1" hangingPunct="1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deterministic approach </a:t>
            </a: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will be </a:t>
            </a:r>
            <a:r>
              <a: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complemented with </a:t>
            </a:r>
            <a:r>
              <a:rPr lang="en-US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hourly probabilistic assessments</a:t>
            </a:r>
            <a:endParaRPr lang="en-US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1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22170" y="203260"/>
            <a:ext cx="8907571" cy="450683"/>
          </a:xfrm>
        </p:spPr>
        <p:txBody>
          <a:bodyPr/>
          <a:lstStyle/>
          <a:p>
            <a:r>
              <a:rPr lang="en-US" altLang="cs-CZ" dirty="0" smtClean="0"/>
              <a:t>ENTSO-E Target Methodology for Adequacy</a:t>
            </a:r>
          </a:p>
        </p:txBody>
      </p:sp>
      <p:sp>
        <p:nvSpPr>
          <p:cNvPr id="11" name="Avrundet rektangel 10"/>
          <p:cNvSpPr/>
          <p:nvPr/>
        </p:nvSpPr>
        <p:spPr bwMode="auto">
          <a:xfrm>
            <a:off x="1125352" y="1528026"/>
            <a:ext cx="6634910" cy="41730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n-GB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Market-based </a:t>
            </a:r>
            <a:r>
              <a:rPr lang="en-GB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probabilistic adequacy </a:t>
            </a:r>
            <a:r>
              <a:rPr lang="en-GB" sz="1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assessments</a:t>
            </a:r>
          </a:p>
          <a:p>
            <a:pPr marL="360000" lvl="0" indent="-360000">
              <a:buFont typeface="Wingdings" panose="05000000000000000000" pitchFamily="2" charset="2"/>
              <a:buChar char="Ø"/>
            </a:pPr>
            <a:endParaRPr lang="en-GB" sz="1400" b="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Pan-EU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scope based on regional </a:t>
            </a: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knowledge of each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TSO </a:t>
            </a: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Enhanced transmission management in case of scarcity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situations</a:t>
            </a:r>
            <a:endParaRPr lang="en-GB" sz="1600" b="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State of the art climate databases and RES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simulations</a:t>
            </a:r>
            <a:endParaRPr lang="en-GB" sz="1600" b="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Hourly </a:t>
            </a: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resolution </a:t>
            </a: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Probabilistic M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onte </a:t>
            </a: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arlo based 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method</a:t>
            </a:r>
            <a:endParaRPr lang="en-GB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61938" lvl="0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Extensive range of indicators, </a:t>
            </a:r>
            <a:endParaRPr lang="en-GB" sz="1600" b="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19138" lvl="1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 of Load Expectation (LOLE)</a:t>
            </a:r>
          </a:p>
          <a:p>
            <a:pPr marL="719138" lvl="1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Energy Not Served (EENS)</a:t>
            </a:r>
          </a:p>
          <a:p>
            <a:pPr marL="719138" lvl="1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 of Load </a:t>
            </a:r>
            <a:r>
              <a:rPr lang="en-GB" sz="1600" b="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robability (LOLP)</a:t>
            </a:r>
          </a:p>
          <a:p>
            <a:pPr marL="719138" lvl="1" indent="-2619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 for Flexibility </a:t>
            </a:r>
            <a:endParaRPr lang="cs-CZ" sz="1600" b="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400" b="0" i="1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8775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49282" y="155257"/>
            <a:ext cx="9475355" cy="3326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78922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57844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436766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915688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400" dirty="0" smtClean="0"/>
              <a:t>Implementation of the Target Methodology in ENTSO-E reports</a:t>
            </a:r>
            <a:endParaRPr lang="en-GB" sz="2400" dirty="0"/>
          </a:p>
          <a:p>
            <a:r>
              <a:rPr lang="en-GB" sz="2400" dirty="0" smtClean="0"/>
              <a:t> </a:t>
            </a:r>
            <a:endParaRPr lang="en-IE" sz="2400" kern="0" dirty="0"/>
          </a:p>
        </p:txBody>
      </p:sp>
      <p:grpSp>
        <p:nvGrpSpPr>
          <p:cNvPr id="2" name="Group 1"/>
          <p:cNvGrpSpPr/>
          <p:nvPr/>
        </p:nvGrpSpPr>
        <p:grpSpPr>
          <a:xfrm>
            <a:off x="3722383" y="1151791"/>
            <a:ext cx="5421617" cy="4818185"/>
            <a:chOff x="1380342" y="672367"/>
            <a:chExt cx="6700413" cy="5921864"/>
          </a:xfrm>
        </p:grpSpPr>
        <p:pic>
          <p:nvPicPr>
            <p:cNvPr id="5" name="Picture 22" descr="R:\70 LIBRARY\Graphics\Maps\karte_04_1.jp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-5125" b="5867"/>
            <a:stretch/>
          </p:blipFill>
          <p:spPr bwMode="auto">
            <a:xfrm>
              <a:off x="1883546" y="672367"/>
              <a:ext cx="6197209" cy="5921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Oval 11"/>
            <p:cNvSpPr/>
            <p:nvPr/>
          </p:nvSpPr>
          <p:spPr bwMode="auto">
            <a:xfrm rot="2745715">
              <a:off x="2707727" y="3019013"/>
              <a:ext cx="1434295" cy="3511264"/>
            </a:xfrm>
            <a:prstGeom prst="ellipse">
              <a:avLst/>
            </a:prstGeom>
            <a:noFill/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84406" tIns="42203" rIns="84406" bIns="4220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844083" eaLnBrk="1" hangingPunct="1"/>
              <a:endParaRPr lang="en-GB" sz="2215">
                <a:latin typeface="Arial" charset="0"/>
                <a:cs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 rot="3686103">
              <a:off x="4021667" y="4251733"/>
              <a:ext cx="2745861" cy="1362343"/>
            </a:xfrm>
            <a:prstGeom prst="ellipse">
              <a:avLst/>
            </a:prstGeom>
            <a:noFill/>
            <a:ln w="476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84406" tIns="42203" rIns="84406" bIns="4220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844083" eaLnBrk="1" hangingPunct="1"/>
              <a:endParaRPr lang="en-GB" sz="2215">
                <a:latin typeface="Arial" charset="0"/>
                <a:cs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 rot="2936506">
              <a:off x="2800818" y="4399627"/>
              <a:ext cx="2981097" cy="1242708"/>
            </a:xfrm>
            <a:prstGeom prst="ellipse">
              <a:avLst/>
            </a:prstGeom>
            <a:noFill/>
            <a:ln w="476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84406" tIns="42203" rIns="84406" bIns="4220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844083" eaLnBrk="1" hangingPunct="1"/>
              <a:endParaRPr lang="en-GB" sz="2215">
                <a:latin typeface="Arial" charset="0"/>
                <a:cs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4040248" y="1308821"/>
              <a:ext cx="2097222" cy="2605170"/>
            </a:xfrm>
            <a:prstGeom prst="ellipse">
              <a:avLst/>
            </a:prstGeom>
            <a:noFill/>
            <a:ln w="476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84406" tIns="42203" rIns="84406" bIns="4220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844083" eaLnBrk="1" hangingPunct="1"/>
              <a:endParaRPr lang="en-GB" sz="2215">
                <a:latin typeface="Arial" charset="0"/>
                <a:cs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2496379" y="2572752"/>
              <a:ext cx="2686626" cy="1448495"/>
            </a:xfrm>
            <a:prstGeom prst="ellipse">
              <a:avLst/>
            </a:prstGeom>
            <a:noFill/>
            <a:ln w="476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84406" tIns="42203" rIns="84406" bIns="4220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defTabSz="844083" eaLnBrk="1" hangingPunct="1"/>
              <a:endParaRPr lang="en-GB" sz="2215">
                <a:latin typeface="Arial" charset="0"/>
                <a:cs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1380342" y="1336190"/>
              <a:ext cx="5850415" cy="5155602"/>
            </a:xfrm>
            <a:prstGeom prst="ellipse">
              <a:avLst/>
            </a:prstGeom>
            <a:noFill/>
            <a:ln w="1111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4406" tIns="42203" rIns="84406" bIns="42203" numCol="1" rtlCol="0" anchor="t" anchorCtr="0" compatLnSpc="1">
              <a:prstTxWarp prst="textNoShape">
                <a:avLst/>
              </a:prstTxWarp>
            </a:bodyPr>
            <a:lstStyle/>
            <a:p>
              <a:pPr defTabSz="844083" eaLnBrk="1" hangingPunct="1"/>
              <a:endParaRPr lang="en-GB" sz="2215"/>
            </a:p>
          </p:txBody>
        </p:sp>
      </p:grpSp>
      <p:sp>
        <p:nvSpPr>
          <p:cNvPr id="18" name="Text Placeholder 1"/>
          <p:cNvSpPr>
            <a:spLocks noGrp="1"/>
          </p:cNvSpPr>
          <p:nvPr>
            <p:ph type="body" idx="1"/>
          </p:nvPr>
        </p:nvSpPr>
        <p:spPr>
          <a:xfrm>
            <a:off x="322139" y="973434"/>
            <a:ext cx="3212636" cy="5631656"/>
          </a:xfrm>
          <a:noFill/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</a:pPr>
            <a:endParaRPr lang="en-GB" sz="1900" dirty="0">
              <a:latin typeface="+mn-lt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900" dirty="0" smtClean="0">
                <a:latin typeface="+mn-lt"/>
              </a:rPr>
              <a:t>Several tools based on regional specificities will test the methodology 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 smtClean="0">
              <a:latin typeface="+mn-lt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900" dirty="0" smtClean="0"/>
              <a:t>Calibration </a:t>
            </a:r>
            <a:r>
              <a:rPr lang="en-GB" sz="1900" dirty="0"/>
              <a:t>of market tools to ensure </a:t>
            </a:r>
            <a:r>
              <a:rPr lang="en-GB" sz="1900" dirty="0" smtClean="0"/>
              <a:t>robust results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 smtClean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900" dirty="0" smtClean="0"/>
              <a:t>Comparison of Pan-EU results to increase consistency of the results </a:t>
            </a:r>
            <a:endParaRPr lang="en-GB" sz="1600" dirty="0"/>
          </a:p>
          <a:p>
            <a:pPr algn="l">
              <a:lnSpc>
                <a:spcPct val="110000"/>
              </a:lnSpc>
            </a:pPr>
            <a:endParaRPr lang="en-GB" sz="1900" dirty="0" smtClean="0">
              <a:latin typeface="+mn-lt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 smtClean="0">
              <a:latin typeface="+mn-lt"/>
            </a:endParaRP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9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7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9779" y="259623"/>
            <a:ext cx="7981950" cy="332643"/>
          </a:xfrm>
        </p:spPr>
        <p:txBody>
          <a:bodyPr/>
          <a:lstStyle/>
          <a:p>
            <a:r>
              <a:rPr lang="en-GB" dirty="0" smtClean="0"/>
              <a:t>Milestone for delivering the Target Methodology</a:t>
            </a:r>
            <a:endParaRPr lang="en-GB" dirty="0"/>
          </a:p>
        </p:txBody>
      </p:sp>
      <p:sp>
        <p:nvSpPr>
          <p:cNvPr id="34" name="Rectangle 27"/>
          <p:cNvSpPr>
            <a:spLocks/>
          </p:cNvSpPr>
          <p:nvPr/>
        </p:nvSpPr>
        <p:spPr bwMode="auto">
          <a:xfrm>
            <a:off x="7507776" y="3571201"/>
            <a:ext cx="1584111" cy="846059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US" dirty="0" smtClean="0">
                <a:latin typeface="+mn-lt"/>
              </a:rPr>
              <a:t>Scenario </a:t>
            </a:r>
            <a:r>
              <a:rPr lang="en-US" dirty="0">
                <a:latin typeface="+mn-lt"/>
              </a:rPr>
              <a:t>Outlook &amp; Adequacy Forecast</a:t>
            </a:r>
          </a:p>
          <a:p>
            <a:pPr algn="ctr" eaLnBrk="0" hangingPunct="0"/>
            <a:r>
              <a:rPr lang="en-US" dirty="0" smtClean="0">
                <a:latin typeface="+mn-lt"/>
              </a:rPr>
              <a:t>2016</a:t>
            </a:r>
            <a:endParaRPr lang="en-US" dirty="0">
              <a:latin typeface="+mn-lt"/>
            </a:endParaRPr>
          </a:p>
        </p:txBody>
      </p:sp>
      <p:sp>
        <p:nvSpPr>
          <p:cNvPr id="44" name="Rectangle 18"/>
          <p:cNvSpPr>
            <a:spLocks/>
          </p:cNvSpPr>
          <p:nvPr/>
        </p:nvSpPr>
        <p:spPr bwMode="auto">
          <a:xfrm>
            <a:off x="3831923" y="2990524"/>
            <a:ext cx="3676708" cy="608766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GB" sz="1800" b="0" dirty="0">
                <a:latin typeface="+mn-lt"/>
              </a:rPr>
              <a:t>Calibration </a:t>
            </a:r>
            <a:r>
              <a:rPr lang="en-GB" sz="1800" b="0" dirty="0" smtClean="0">
                <a:latin typeface="+mn-lt"/>
              </a:rPr>
              <a:t>benchmarking </a:t>
            </a:r>
            <a:r>
              <a:rPr lang="en-GB" sz="1800" b="0" dirty="0">
                <a:latin typeface="+mn-lt"/>
              </a:rPr>
              <a:t>of </a:t>
            </a:r>
            <a:r>
              <a:rPr lang="en-GB" sz="1800" b="0" dirty="0" smtClean="0">
                <a:latin typeface="+mn-lt"/>
              </a:rPr>
              <a:t>market tools &amp; method</a:t>
            </a:r>
            <a:endParaRPr lang="en-US" sz="1800" b="0" dirty="0">
              <a:latin typeface="+mn-lt"/>
            </a:endParaRPr>
          </a:p>
        </p:txBody>
      </p:sp>
      <p:sp>
        <p:nvSpPr>
          <p:cNvPr id="53" name="Rectangle 18"/>
          <p:cNvSpPr>
            <a:spLocks/>
          </p:cNvSpPr>
          <p:nvPr/>
        </p:nvSpPr>
        <p:spPr bwMode="auto">
          <a:xfrm>
            <a:off x="618843" y="1503485"/>
            <a:ext cx="1981652" cy="420339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0" hangingPunct="0"/>
            <a:r>
              <a:rPr lang="en-US" sz="1800" b="0" dirty="0" smtClean="0">
                <a:latin typeface="+mn-lt"/>
              </a:rPr>
              <a:t> Jan-Feb-March</a:t>
            </a:r>
            <a:endParaRPr lang="en-US" sz="1800" b="0" dirty="0">
              <a:latin typeface="+mn-lt"/>
            </a:endParaRPr>
          </a:p>
        </p:txBody>
      </p:sp>
      <p:sp>
        <p:nvSpPr>
          <p:cNvPr id="54" name="Rectangle 18"/>
          <p:cNvSpPr>
            <a:spLocks/>
          </p:cNvSpPr>
          <p:nvPr/>
        </p:nvSpPr>
        <p:spPr bwMode="auto">
          <a:xfrm>
            <a:off x="2643588" y="1503485"/>
            <a:ext cx="1981652" cy="421437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0" hangingPunct="0"/>
            <a:r>
              <a:rPr lang="en-US" sz="1800" b="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Apr-May-June</a:t>
            </a:r>
            <a:endParaRPr lang="en-US" sz="1800" b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Rectangle 18"/>
          <p:cNvSpPr>
            <a:spLocks/>
          </p:cNvSpPr>
          <p:nvPr/>
        </p:nvSpPr>
        <p:spPr bwMode="auto">
          <a:xfrm>
            <a:off x="4668334" y="1503485"/>
            <a:ext cx="1981652" cy="417253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US" sz="1800" b="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June-July-Aug</a:t>
            </a:r>
            <a:endParaRPr lang="en-US" sz="1800" b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" name="Rectangle 18"/>
          <p:cNvSpPr>
            <a:spLocks/>
          </p:cNvSpPr>
          <p:nvPr/>
        </p:nvSpPr>
        <p:spPr bwMode="auto">
          <a:xfrm>
            <a:off x="6693080" y="1503486"/>
            <a:ext cx="1981652" cy="422014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0" hangingPunct="0"/>
            <a:r>
              <a:rPr lang="en-US" sz="1800" b="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Oct-Nov-Dec</a:t>
            </a:r>
            <a:endParaRPr lang="en-US" sz="1800" b="0" dirty="0">
              <a:solidFill>
                <a:srgbClr val="00000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Chevron 58"/>
          <p:cNvSpPr/>
          <p:nvPr/>
        </p:nvSpPr>
        <p:spPr bwMode="auto">
          <a:xfrm>
            <a:off x="2521019" y="1544950"/>
            <a:ext cx="295623" cy="334322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/>
            <a:endParaRPr lang="en-GB" sz="2045">
              <a:solidFill>
                <a:srgbClr val="FFFFFF"/>
              </a:solidFill>
            </a:endParaRPr>
          </a:p>
        </p:txBody>
      </p:sp>
      <p:sp>
        <p:nvSpPr>
          <p:cNvPr id="60" name="Chevron 59"/>
          <p:cNvSpPr/>
          <p:nvPr/>
        </p:nvSpPr>
        <p:spPr bwMode="auto">
          <a:xfrm>
            <a:off x="4550754" y="1542621"/>
            <a:ext cx="295623" cy="334322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/>
            <a:endParaRPr lang="en-GB" sz="2045">
              <a:solidFill>
                <a:srgbClr val="FFFFFF"/>
              </a:solidFill>
            </a:endParaRPr>
          </a:p>
        </p:txBody>
      </p:sp>
      <p:sp>
        <p:nvSpPr>
          <p:cNvPr id="61" name="Chevron 60"/>
          <p:cNvSpPr/>
          <p:nvPr/>
        </p:nvSpPr>
        <p:spPr bwMode="auto">
          <a:xfrm>
            <a:off x="6545268" y="1547352"/>
            <a:ext cx="295623" cy="334322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/>
            <a:endParaRPr lang="en-GB" sz="2045">
              <a:solidFill>
                <a:srgbClr val="FFFFFF"/>
              </a:solidFill>
            </a:endParaRPr>
          </a:p>
        </p:txBody>
      </p:sp>
      <p:sp>
        <p:nvSpPr>
          <p:cNvPr id="26" name="Rectangle 18"/>
          <p:cNvSpPr>
            <a:spLocks/>
          </p:cNvSpPr>
          <p:nvPr/>
        </p:nvSpPr>
        <p:spPr bwMode="auto">
          <a:xfrm>
            <a:off x="472838" y="2906862"/>
            <a:ext cx="3359084" cy="377941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/>
          <a:lstStyle/>
          <a:p>
            <a:pPr marL="38100" algn="ctr"/>
            <a:r>
              <a:rPr lang="en-GB" sz="1800" b="0" dirty="0" smtClean="0">
                <a:solidFill>
                  <a:schemeClr val="tx1"/>
                </a:solidFill>
                <a:latin typeface="+mn-lt"/>
              </a:rPr>
              <a:t>  Methodological improvements</a:t>
            </a:r>
            <a:endParaRPr lang="en-US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Rectangle 18"/>
          <p:cNvSpPr>
            <a:spLocks/>
          </p:cNvSpPr>
          <p:nvPr/>
        </p:nvSpPr>
        <p:spPr bwMode="auto">
          <a:xfrm>
            <a:off x="472838" y="3281109"/>
            <a:ext cx="3359084" cy="378859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0" hangingPunct="0"/>
            <a:r>
              <a:rPr lang="en-US" sz="1800" b="0" dirty="0" smtClean="0">
                <a:latin typeface="+mn-lt"/>
              </a:rPr>
              <a:t>Pilot </a:t>
            </a:r>
            <a:r>
              <a:rPr lang="en-US" sz="1800" b="0" dirty="0">
                <a:latin typeface="+mn-lt"/>
              </a:rPr>
              <a:t>testing of market tools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184638" y="2513247"/>
            <a:ext cx="7561385" cy="1535723"/>
          </a:xfrm>
          <a:prstGeom prst="ellipse">
            <a:avLst/>
          </a:prstGeom>
          <a:noFill/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913" tIns="38957" rIns="77913" bIns="38957" numCol="1" rtlCol="0" anchor="t" anchorCtr="0" compatLnSpc="1">
            <a:prstTxWarp prst="textNoShape">
              <a:avLst/>
            </a:prstTxWarp>
          </a:bodyPr>
          <a:lstStyle/>
          <a:p>
            <a:pPr defTabSz="779173"/>
            <a:endParaRPr lang="en-GB" sz="2045">
              <a:solidFill>
                <a:srgbClr val="FFFFFF"/>
              </a:solidFill>
            </a:endParaRPr>
          </a:p>
        </p:txBody>
      </p:sp>
      <p:sp>
        <p:nvSpPr>
          <p:cNvPr id="7" name="Circular Arrow 6"/>
          <p:cNvSpPr/>
          <p:nvPr/>
        </p:nvSpPr>
        <p:spPr bwMode="auto">
          <a:xfrm rot="1441785">
            <a:off x="5431148" y="3044988"/>
            <a:ext cx="5312279" cy="1560930"/>
          </a:xfrm>
          <a:prstGeom prst="circularArrow">
            <a:avLst>
              <a:gd name="adj1" fmla="val 9177"/>
              <a:gd name="adj2" fmla="val 1037063"/>
              <a:gd name="adj3" fmla="val 17659925"/>
              <a:gd name="adj4" fmla="val 10800000"/>
              <a:gd name="adj5" fmla="val 13353"/>
            </a:avLst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pt-PT" sz="2215">
              <a:solidFill>
                <a:srgbClr val="FFFFFF"/>
              </a:solidFill>
            </a:endParaRPr>
          </a:p>
        </p:txBody>
      </p:sp>
      <p:sp>
        <p:nvSpPr>
          <p:cNvPr id="45" name="Circular Arrow 44"/>
          <p:cNvSpPr/>
          <p:nvPr/>
        </p:nvSpPr>
        <p:spPr bwMode="auto">
          <a:xfrm rot="2469559">
            <a:off x="4243839" y="4469750"/>
            <a:ext cx="4798307" cy="2016318"/>
          </a:xfrm>
          <a:prstGeom prst="circularArrow">
            <a:avLst>
              <a:gd name="adj1" fmla="val 9177"/>
              <a:gd name="adj2" fmla="val 1037063"/>
              <a:gd name="adj3" fmla="val 17659925"/>
              <a:gd name="adj4" fmla="val 11188829"/>
              <a:gd name="adj5" fmla="val 13353"/>
            </a:avLst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pt-PT" sz="2215">
              <a:solidFill>
                <a:srgbClr val="FFFFFF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585539" y="2059564"/>
            <a:ext cx="2594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0" hangingPunct="0"/>
            <a:endParaRPr lang="pt-PT" sz="1800" dirty="0" smtClean="0">
              <a:solidFill>
                <a:srgbClr val="00B050"/>
              </a:solidFill>
            </a:endParaRPr>
          </a:p>
          <a:p>
            <a:pPr algn="r" eaLnBrk="0" hangingPunct="0"/>
            <a:r>
              <a:rPr lang="pt-PT" sz="1800" dirty="0" smtClean="0">
                <a:solidFill>
                  <a:srgbClr val="00B050"/>
                </a:solidFill>
              </a:rPr>
              <a:t>Target </a:t>
            </a:r>
            <a:r>
              <a:rPr lang="pt-PT" sz="1800" dirty="0">
                <a:solidFill>
                  <a:srgbClr val="00B050"/>
                </a:solidFill>
              </a:rPr>
              <a:t>Methodology to be used in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7406994" y="4480303"/>
            <a:ext cx="2047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pt-PT" sz="1477" dirty="0">
                <a:solidFill>
                  <a:srgbClr val="00B050"/>
                </a:solidFill>
              </a:rPr>
              <a:t>..</a:t>
            </a:r>
            <a:r>
              <a:rPr lang="pt-PT" sz="1800" dirty="0">
                <a:solidFill>
                  <a:srgbClr val="00B050"/>
                </a:solidFill>
              </a:rPr>
              <a:t>and further in 2016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31922" y="1967255"/>
            <a:ext cx="0" cy="2358560"/>
          </a:xfrm>
          <a:prstGeom prst="line">
            <a:avLst/>
          </a:prstGeom>
          <a:solidFill>
            <a:schemeClr val="accent1"/>
          </a:solidFill>
          <a:ln w="73025" cap="flat" cmpd="dbl" algn="ctr">
            <a:solidFill>
              <a:srgbClr val="00B050">
                <a:alpha val="46000"/>
              </a:srgb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373916" y="4260910"/>
            <a:ext cx="862800" cy="376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46" dirty="0">
                <a:solidFill>
                  <a:srgbClr val="00B050"/>
                </a:solidFill>
              </a:rPr>
              <a:t>Today</a:t>
            </a:r>
          </a:p>
        </p:txBody>
      </p:sp>
      <p:sp>
        <p:nvSpPr>
          <p:cNvPr id="32" name="Rectangle 27"/>
          <p:cNvSpPr>
            <a:spLocks/>
          </p:cNvSpPr>
          <p:nvPr/>
        </p:nvSpPr>
        <p:spPr bwMode="auto">
          <a:xfrm>
            <a:off x="7640693" y="5320460"/>
            <a:ext cx="1451194" cy="746231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666666"/>
            </a:solidFill>
            <a:prstDash val="dash"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33402" bIns="0" anchor="ctr"/>
          <a:lstStyle>
            <a:lvl1pPr marL="38100"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US" dirty="0" smtClean="0">
                <a:latin typeface="+mn-lt"/>
              </a:rPr>
              <a:t>Winter </a:t>
            </a:r>
            <a:r>
              <a:rPr lang="en-US" dirty="0">
                <a:latin typeface="+mn-lt"/>
              </a:rPr>
              <a:t>Outlook and </a:t>
            </a:r>
            <a:r>
              <a:rPr lang="en-US" dirty="0" smtClean="0">
                <a:latin typeface="+mn-lt"/>
              </a:rPr>
              <a:t>Summer Review 2016</a:t>
            </a:r>
            <a:endParaRPr lang="en-US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13260" y="2098213"/>
            <a:ext cx="1460656" cy="376385"/>
          </a:xfrm>
          <a:prstGeom prst="rect">
            <a:avLst/>
          </a:prstGeom>
          <a:noFill/>
          <a:ln w="4762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846" dirty="0">
                <a:solidFill>
                  <a:srgbClr val="00B050"/>
                </a:solidFill>
              </a:rPr>
              <a:t>Pilot Phase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810339" y="5111463"/>
            <a:ext cx="5926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b="0" dirty="0">
                <a:solidFill>
                  <a:schemeClr val="tx1"/>
                </a:solidFill>
              </a:rPr>
              <a:t>C</a:t>
            </a:r>
            <a:r>
              <a:rPr lang="en-GB" sz="1800" b="0" dirty="0" smtClean="0">
                <a:solidFill>
                  <a:schemeClr val="tx1"/>
                </a:solidFill>
              </a:rPr>
              <a:t>ollaborative </a:t>
            </a:r>
            <a:r>
              <a:rPr lang="en-GB" sz="1800" b="0" dirty="0">
                <a:solidFill>
                  <a:schemeClr val="tx1"/>
                </a:solidFill>
              </a:rPr>
              <a:t>approach </a:t>
            </a:r>
            <a:r>
              <a:rPr lang="en-GB" sz="1800" b="0" dirty="0" smtClean="0">
                <a:solidFill>
                  <a:schemeClr val="tx1"/>
                </a:solidFill>
              </a:rPr>
              <a:t>with </a:t>
            </a:r>
            <a:r>
              <a:rPr lang="en-GB" sz="1800" b="0" dirty="0">
                <a:solidFill>
                  <a:schemeClr val="tx1"/>
                </a:solidFill>
              </a:rPr>
              <a:t>the </a:t>
            </a:r>
            <a:r>
              <a:rPr lang="en-GB" sz="1800" dirty="0">
                <a:solidFill>
                  <a:schemeClr val="tx1"/>
                </a:solidFill>
              </a:rPr>
              <a:t>PLEF</a:t>
            </a: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en-GB" sz="1800" b="0" dirty="0" smtClean="0">
                <a:solidFill>
                  <a:schemeClr val="tx1"/>
                </a:solidFill>
              </a:rPr>
              <a:t>initiative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11" name="Right Brace 10"/>
          <p:cNvSpPr/>
          <p:nvPr/>
        </p:nvSpPr>
        <p:spPr bwMode="auto">
          <a:xfrm rot="5400000">
            <a:off x="3704668" y="1973708"/>
            <a:ext cx="206933" cy="5769889"/>
          </a:xfrm>
          <a:prstGeom prst="rightBrace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7" grpId="0" animBg="1"/>
      <p:bldP spid="45" grpId="0" animBg="1"/>
      <p:bldP spid="3" grpId="0"/>
      <p:bldP spid="25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90219"/>
            <a:ext cx="8647113" cy="360363"/>
          </a:xfrm>
        </p:spPr>
        <p:txBody>
          <a:bodyPr/>
          <a:lstStyle/>
          <a:p>
            <a:r>
              <a:rPr lang="nb-NO" dirty="0" err="1" smtClean="0"/>
              <a:t>Added</a:t>
            </a:r>
            <a:r>
              <a:rPr lang="nb-NO" dirty="0" smtClean="0"/>
              <a:t> </a:t>
            </a:r>
            <a:r>
              <a:rPr lang="nb-NO" dirty="0" err="1" smtClean="0"/>
              <a:t>value</a:t>
            </a:r>
            <a:r>
              <a:rPr lang="nb-NO" dirty="0" smtClean="0"/>
              <a:t>:</a:t>
            </a:r>
            <a:br>
              <a:rPr lang="nb-NO" dirty="0" smtClean="0"/>
            </a:br>
            <a:r>
              <a:rPr lang="nb-NO" sz="2000" i="1" dirty="0" err="1" smtClean="0"/>
              <a:t>Common</a:t>
            </a:r>
            <a:r>
              <a:rPr lang="nb-NO" sz="2000" i="1" dirty="0" smtClean="0"/>
              <a:t> </a:t>
            </a:r>
            <a:r>
              <a:rPr lang="nb-NO" sz="2000" i="1" dirty="0" err="1" smtClean="0"/>
              <a:t>assessment</a:t>
            </a:r>
            <a:r>
              <a:rPr lang="nb-NO" sz="2000" i="1" dirty="0" smtClean="0"/>
              <a:t> og </a:t>
            </a:r>
            <a:r>
              <a:rPr lang="nb-NO" sz="2000" i="1" dirty="0" err="1" smtClean="0"/>
              <a:t>generation</a:t>
            </a:r>
            <a:r>
              <a:rPr lang="nb-NO" sz="2000" i="1" dirty="0" smtClean="0"/>
              <a:t> </a:t>
            </a:r>
            <a:r>
              <a:rPr lang="nb-NO" sz="2000" i="1" dirty="0" err="1" smtClean="0"/>
              <a:t>adequacy</a:t>
            </a:r>
            <a:endParaRPr lang="nb-NO" i="1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>
          <a:xfrm>
            <a:off x="342900" y="1420813"/>
            <a:ext cx="8001000" cy="4637087"/>
          </a:xfrm>
        </p:spPr>
        <p:txBody>
          <a:bodyPr/>
          <a:lstStyle/>
          <a:p>
            <a:r>
              <a:rPr lang="nb-NO" b="1" dirty="0" smtClean="0"/>
              <a:t>A common regional assessment </a:t>
            </a:r>
            <a:r>
              <a:rPr lang="nb-NO" b="1" dirty="0" err="1" smtClean="0"/>
              <a:t>would</a:t>
            </a:r>
            <a:r>
              <a:rPr lang="nb-NO" b="1" dirty="0" smtClean="0"/>
              <a:t> </a:t>
            </a:r>
            <a:r>
              <a:rPr lang="nb-NO" b="1" dirty="0" err="1" smtClean="0"/>
              <a:t>give</a:t>
            </a:r>
            <a:endParaRPr lang="nb-NO" b="1" dirty="0" smtClean="0"/>
          </a:p>
          <a:p>
            <a:pPr lvl="1"/>
            <a:r>
              <a:rPr lang="nb-NO" dirty="0" smtClean="0"/>
              <a:t>Regional adequacy status of each country and associated risks.</a:t>
            </a:r>
          </a:p>
          <a:p>
            <a:pPr lvl="1"/>
            <a:r>
              <a:rPr lang="nb-NO" dirty="0" smtClean="0"/>
              <a:t>Role of cross-border exchanges between regions / countries and associated possible risks due to limited capacities.</a:t>
            </a:r>
          </a:p>
          <a:p>
            <a:endParaRPr lang="nb-NO" b="1" dirty="0"/>
          </a:p>
          <a:p>
            <a:r>
              <a:rPr lang="nb-NO" b="1" dirty="0" smtClean="0"/>
              <a:t>A better top-down pan-European assessment could benefit from solid regional assessments</a:t>
            </a:r>
          </a:p>
          <a:p>
            <a:pPr lvl="1"/>
            <a:r>
              <a:rPr lang="nb-NO" dirty="0" smtClean="0"/>
              <a:t>Results and experience from regional assessments could enhance quality of the necessary pan-European assessment.</a:t>
            </a:r>
          </a:p>
          <a:p>
            <a:endParaRPr lang="nb-NO" b="1" dirty="0"/>
          </a:p>
          <a:p>
            <a:r>
              <a:rPr lang="nb-NO" b="1" dirty="0" smtClean="0"/>
              <a:t>Challenges</a:t>
            </a:r>
          </a:p>
          <a:p>
            <a:pPr lvl="1"/>
            <a:r>
              <a:rPr lang="nb-NO" dirty="0" smtClean="0"/>
              <a:t>Getting consensus among MS/TSOs on the common regional and pan-E approaches for acceptance and buy-in of results so that these are taken into consideration when designing national policies and during decision making.</a:t>
            </a:r>
          </a:p>
          <a:p>
            <a:pPr lvl="1"/>
            <a:r>
              <a:rPr lang="nb-NO" dirty="0" smtClean="0"/>
              <a:t>Common work (as we explained in our approach) and political willingness are key.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158223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mA56qKxg0yBTCQlDaKIPg"/>
</p:tagLst>
</file>

<file path=ppt/theme/theme1.xml><?xml version="1.0" encoding="utf-8"?>
<a:theme xmlns:a="http://schemas.openxmlformats.org/drawingml/2006/main" name="260312_FWD KPIP_Key Issues and Next Steps">
  <a:themeElements>
    <a:clrScheme name="Benutzerdefiniertes Design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130212 draft Board considerations of Assemby strategy session follow-up">
  <a:themeElements>
    <a:clrScheme name="01_Standard Master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01_Standard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01_Standard Master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130212 draft Board considerations of Assemby strategy session follow-up">
  <a:themeElements>
    <a:clrScheme name="01_Standard Master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01_Standard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01_Standard Master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0212 draft Board considerations of Assemby strategy session follow-up">
  <a:themeElements>
    <a:clrScheme name="01_Standard Master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01_Standard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01_Standard Master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965585BEA8EA84281018AF5CA61551E" ma:contentTypeVersion="3" ma:contentTypeDescription="Opprett et nytt dokument." ma:contentTypeScope="" ma:versionID="2127797c4805568de81477c3c2fab409">
  <xsd:schema xmlns:xsd="http://www.w3.org/2001/XMLSchema" xmlns:xs="http://www.w3.org/2001/XMLSchema" xmlns:p="http://schemas.microsoft.com/office/2006/metadata/properties" xmlns:ns2="aebe9ab7-2c73-4d29-a0fc-a84ac6f9495d" targetNamespace="http://schemas.microsoft.com/office/2006/metadata/properties" ma:root="true" ma:fieldsID="0958d1d46cc85dc27d0bc6e290cceee9" ns2:_="">
    <xsd:import namespace="aebe9ab7-2c73-4d29-a0fc-a84ac6f9495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e9ab7-2c73-4d29-a0fc-a84ac6f9495d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kument-ID-verdi" ma:description="Verdien for dokument-IDen som er tilordnet elementet." ma:internalName="_dlc_DocId" ma:readOnly="true">
      <xsd:simpleType>
        <xsd:restriction base="dms:Text"/>
      </xsd:simpleType>
    </xsd:element>
    <xsd:element name="_dlc_DocIdUrl" ma:index="5" nillable="true" ma:displayName="Dokument-ID" ma:description="Fast kobling til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Innholdstype"/>
        <xsd:element ref="dc:title" minOccurs="0" maxOccurs="1" ma:index="3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ebe9ab7-2c73-4d29-a0fc-a84ac6f9495d">ARBEIDSROM-478-878</_dlc_DocId>
    <_dlc_DocIdUrl xmlns="aebe9ab7-2c73-4d29-a0fc-a84ac6f9495d">
      <Url>http://samhandling.statnett.no/Europa/_layouts/15/DocIdRedir.aspx?ID=ARBEIDSROM-478-878</Url>
      <Description>ARBEIDSROM-478-878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B57A150-8C99-49CD-9120-02D19C20FA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be9ab7-2c73-4d29-a0fc-a84ac6f949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45EB39F-574E-46DF-8F99-08EC5C10DF20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aebe9ab7-2c73-4d29-a0fc-a84ac6f9495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1FEDB1-2EF9-4348-AD32-56F2FAF2A68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37EBAC1-8F62-431E-8E34-92E86953873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130212 draft Board considerations of Assemby strategy session follow-up</Template>
  <TotalTime>7165</TotalTime>
  <Words>747</Words>
  <Application>Microsoft Office PowerPoint</Application>
  <PresentationFormat>On-screen Show (4:3)</PresentationFormat>
  <Paragraphs>145</Paragraphs>
  <Slides>12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Courier New</vt:lpstr>
      <vt:lpstr>Helvetica</vt:lpstr>
      <vt:lpstr>Verdana</vt:lpstr>
      <vt:lpstr>Wingdings</vt:lpstr>
      <vt:lpstr>260312_FWD KPIP_Key Issues and Next Steps</vt:lpstr>
      <vt:lpstr>1_130212 draft Board considerations of Assemby strategy session follow-up</vt:lpstr>
      <vt:lpstr>2_130212 draft Board considerations of Assemby strategy session follow-up</vt:lpstr>
      <vt:lpstr>130212 draft Board considerations of Assemby strategy session follow-up</vt:lpstr>
      <vt:lpstr>think-cell Slide</vt:lpstr>
      <vt:lpstr>PowerPoint Presentation</vt:lpstr>
      <vt:lpstr>ENTSO-E Adequacy Reports</vt:lpstr>
      <vt:lpstr>Different risks should be addressed in different time horizons</vt:lpstr>
      <vt:lpstr>Assessment of ENTSO-E adequacy reports</vt:lpstr>
      <vt:lpstr>Results from ENTSO-E Stakeholder consultation</vt:lpstr>
      <vt:lpstr>ENTSO-E Target Methodology for Adequacy</vt:lpstr>
      <vt:lpstr>PowerPoint Presentation</vt:lpstr>
      <vt:lpstr>Milestone for delivering the Target Methodology</vt:lpstr>
      <vt:lpstr>Added value: Common assessment og generation adequacy</vt:lpstr>
      <vt:lpstr>PowerPoint Presentation</vt:lpstr>
      <vt:lpstr>Reaction slide on Baake and Pentalateral Declarations  – Jan Hensmans and Benedikt Guenter (BE &amp; DE Ministries) </vt:lpstr>
      <vt:lpstr>Winter Outlook Report 2014/2015: Example – Backup </vt:lpstr>
    </vt:vector>
  </TitlesOfParts>
  <Company>Visuelle Kommunikation &amp; Illustration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kstaschus</dc:creator>
  <cp:lastModifiedBy>Alexander Dusolt</cp:lastModifiedBy>
  <cp:revision>502</cp:revision>
  <cp:lastPrinted>2014-06-17T11:50:51Z</cp:lastPrinted>
  <dcterms:created xsi:type="dcterms:W3CDTF">2013-02-15T08:33:00Z</dcterms:created>
  <dcterms:modified xsi:type="dcterms:W3CDTF">2015-06-02T16:07:42Z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0x010100C965585BEA8EA84281018AF5CA61551E</vt:lpwstr>
  </property>
  <property fmtid="{D5CDD505-2E9C-101B-9397-08002B2CF9AE}" pid="3" name="_dlc_DocIdItemGuid">
    <vt:lpwstr>ebc8f21e-b2e7-45bf-a9a1-58571fa63963</vt:lpwstr>
  </property>
  <property fmtid="{D5CDD505-2E9C-101B-9397-08002B2CF9AE}" pid="4" name="Addo_DocID">
    <vt:lpwstr>ec16ed94-d055-4f4b-b62c-4edbbbc655f6</vt:lpwstr>
  </property>
</Properties>
</file>